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58"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2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362"/>
    <p:restoredTop sz="95865"/>
  </p:normalViewPr>
  <p:slideViewPr>
    <p:cSldViewPr snapToGrid="0" snapToObjects="1">
      <p:cViewPr>
        <p:scale>
          <a:sx n="110" d="100"/>
          <a:sy n="110" d="100"/>
        </p:scale>
        <p:origin x="352"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C0384-207A-AA42-8B8B-2DFC013A846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02A5D72F-411F-394F-9668-611B6743DB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D5336984-01AB-4046-88CC-D495A777F85D}"/>
              </a:ext>
            </a:extLst>
          </p:cNvPr>
          <p:cNvSpPr>
            <a:spLocks noGrp="1"/>
          </p:cNvSpPr>
          <p:nvPr>
            <p:ph type="dt" sz="half" idx="10"/>
          </p:nvPr>
        </p:nvSpPr>
        <p:spPr/>
        <p:txBody>
          <a:bodyPr/>
          <a:lstStyle/>
          <a:p>
            <a:fld id="{AEAA9D99-CACA-114B-9C88-0575978C0943}" type="datetimeFigureOut">
              <a:rPr lang="en-US" smtClean="0"/>
              <a:t>9/5/21</a:t>
            </a:fld>
            <a:endParaRPr lang="en-US"/>
          </a:p>
        </p:txBody>
      </p:sp>
      <p:sp>
        <p:nvSpPr>
          <p:cNvPr id="5" name="Footer Placeholder 4">
            <a:extLst>
              <a:ext uri="{FF2B5EF4-FFF2-40B4-BE49-F238E27FC236}">
                <a16:creationId xmlns:a16="http://schemas.microsoft.com/office/drawing/2014/main" id="{6DCBF5D0-5BB6-C040-BE8D-CC33DD8C66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23986E-34E0-0F4D-A3DE-DC00DEB4BC47}"/>
              </a:ext>
            </a:extLst>
          </p:cNvPr>
          <p:cNvSpPr>
            <a:spLocks noGrp="1"/>
          </p:cNvSpPr>
          <p:nvPr>
            <p:ph type="sldNum" sz="quarter" idx="12"/>
          </p:nvPr>
        </p:nvSpPr>
        <p:spPr/>
        <p:txBody>
          <a:bodyPr/>
          <a:lstStyle/>
          <a:p>
            <a:fld id="{C0EFB7CF-8D2E-B747-BD7C-328FEB6A88B0}" type="slidenum">
              <a:rPr lang="en-US" smtClean="0"/>
              <a:t>‹#›</a:t>
            </a:fld>
            <a:endParaRPr lang="en-US"/>
          </a:p>
        </p:txBody>
      </p:sp>
    </p:spTree>
    <p:extLst>
      <p:ext uri="{BB962C8B-B14F-4D97-AF65-F5344CB8AC3E}">
        <p14:creationId xmlns:p14="http://schemas.microsoft.com/office/powerpoint/2010/main" val="983975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8AA7C-6B77-1F41-B8B7-05149A455E40}"/>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0742601-A4A3-1D4E-A130-4682E88E880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032A2C9-04C0-6546-B7C8-F11B124A1DE0}"/>
              </a:ext>
            </a:extLst>
          </p:cNvPr>
          <p:cNvSpPr>
            <a:spLocks noGrp="1"/>
          </p:cNvSpPr>
          <p:nvPr>
            <p:ph type="dt" sz="half" idx="10"/>
          </p:nvPr>
        </p:nvSpPr>
        <p:spPr/>
        <p:txBody>
          <a:bodyPr/>
          <a:lstStyle/>
          <a:p>
            <a:fld id="{AEAA9D99-CACA-114B-9C88-0575978C0943}" type="datetimeFigureOut">
              <a:rPr lang="en-US" smtClean="0"/>
              <a:t>9/5/21</a:t>
            </a:fld>
            <a:endParaRPr lang="en-US"/>
          </a:p>
        </p:txBody>
      </p:sp>
      <p:sp>
        <p:nvSpPr>
          <p:cNvPr id="5" name="Footer Placeholder 4">
            <a:extLst>
              <a:ext uri="{FF2B5EF4-FFF2-40B4-BE49-F238E27FC236}">
                <a16:creationId xmlns:a16="http://schemas.microsoft.com/office/drawing/2014/main" id="{2F458575-6FF0-7D4E-8C90-58AE3D9101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4B4C8-0638-0A46-8519-CFAC3CE0C5B2}"/>
              </a:ext>
            </a:extLst>
          </p:cNvPr>
          <p:cNvSpPr>
            <a:spLocks noGrp="1"/>
          </p:cNvSpPr>
          <p:nvPr>
            <p:ph type="sldNum" sz="quarter" idx="12"/>
          </p:nvPr>
        </p:nvSpPr>
        <p:spPr/>
        <p:txBody>
          <a:bodyPr/>
          <a:lstStyle/>
          <a:p>
            <a:fld id="{C0EFB7CF-8D2E-B747-BD7C-328FEB6A88B0}" type="slidenum">
              <a:rPr lang="en-US" smtClean="0"/>
              <a:t>‹#›</a:t>
            </a:fld>
            <a:endParaRPr lang="en-US"/>
          </a:p>
        </p:txBody>
      </p:sp>
    </p:spTree>
    <p:extLst>
      <p:ext uri="{BB962C8B-B14F-4D97-AF65-F5344CB8AC3E}">
        <p14:creationId xmlns:p14="http://schemas.microsoft.com/office/powerpoint/2010/main" val="1051307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89DCCE-DCEC-454B-B741-FCE3EA55906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1C1AA32-98F6-C145-90FF-8E5666B7AFF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D511CEB-37F4-2147-BA3D-C5887BE0AA2F}"/>
              </a:ext>
            </a:extLst>
          </p:cNvPr>
          <p:cNvSpPr>
            <a:spLocks noGrp="1"/>
          </p:cNvSpPr>
          <p:nvPr>
            <p:ph type="dt" sz="half" idx="10"/>
          </p:nvPr>
        </p:nvSpPr>
        <p:spPr/>
        <p:txBody>
          <a:bodyPr/>
          <a:lstStyle/>
          <a:p>
            <a:fld id="{AEAA9D99-CACA-114B-9C88-0575978C0943}" type="datetimeFigureOut">
              <a:rPr lang="en-US" smtClean="0"/>
              <a:t>9/5/21</a:t>
            </a:fld>
            <a:endParaRPr lang="en-US"/>
          </a:p>
        </p:txBody>
      </p:sp>
      <p:sp>
        <p:nvSpPr>
          <p:cNvPr id="5" name="Footer Placeholder 4">
            <a:extLst>
              <a:ext uri="{FF2B5EF4-FFF2-40B4-BE49-F238E27FC236}">
                <a16:creationId xmlns:a16="http://schemas.microsoft.com/office/drawing/2014/main" id="{CF30B6F5-3F92-D04C-82FA-90EC41927C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52E4E2-2355-434D-BD7F-CCD38C441A98}"/>
              </a:ext>
            </a:extLst>
          </p:cNvPr>
          <p:cNvSpPr>
            <a:spLocks noGrp="1"/>
          </p:cNvSpPr>
          <p:nvPr>
            <p:ph type="sldNum" sz="quarter" idx="12"/>
          </p:nvPr>
        </p:nvSpPr>
        <p:spPr/>
        <p:txBody>
          <a:bodyPr/>
          <a:lstStyle/>
          <a:p>
            <a:fld id="{C0EFB7CF-8D2E-B747-BD7C-328FEB6A88B0}" type="slidenum">
              <a:rPr lang="en-US" smtClean="0"/>
              <a:t>‹#›</a:t>
            </a:fld>
            <a:endParaRPr lang="en-US"/>
          </a:p>
        </p:txBody>
      </p:sp>
    </p:spTree>
    <p:extLst>
      <p:ext uri="{BB962C8B-B14F-4D97-AF65-F5344CB8AC3E}">
        <p14:creationId xmlns:p14="http://schemas.microsoft.com/office/powerpoint/2010/main" val="1429493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3A564-9304-2045-9B88-CC8A25CAF15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D74DADD-1F2F-874E-BE8A-D532001F67C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91B5ECB-A762-9D4A-B1A7-FFDC0BA9CF11}"/>
              </a:ext>
            </a:extLst>
          </p:cNvPr>
          <p:cNvSpPr>
            <a:spLocks noGrp="1"/>
          </p:cNvSpPr>
          <p:nvPr>
            <p:ph type="dt" sz="half" idx="10"/>
          </p:nvPr>
        </p:nvSpPr>
        <p:spPr/>
        <p:txBody>
          <a:bodyPr/>
          <a:lstStyle/>
          <a:p>
            <a:fld id="{AEAA9D99-CACA-114B-9C88-0575978C0943}" type="datetimeFigureOut">
              <a:rPr lang="en-US" smtClean="0"/>
              <a:t>9/5/21</a:t>
            </a:fld>
            <a:endParaRPr lang="en-US"/>
          </a:p>
        </p:txBody>
      </p:sp>
      <p:sp>
        <p:nvSpPr>
          <p:cNvPr id="5" name="Footer Placeholder 4">
            <a:extLst>
              <a:ext uri="{FF2B5EF4-FFF2-40B4-BE49-F238E27FC236}">
                <a16:creationId xmlns:a16="http://schemas.microsoft.com/office/drawing/2014/main" id="{40A9E403-8F30-034D-9F52-935799858D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995341-FB06-4343-99A6-B631C1F4894F}"/>
              </a:ext>
            </a:extLst>
          </p:cNvPr>
          <p:cNvSpPr>
            <a:spLocks noGrp="1"/>
          </p:cNvSpPr>
          <p:nvPr>
            <p:ph type="sldNum" sz="quarter" idx="12"/>
          </p:nvPr>
        </p:nvSpPr>
        <p:spPr/>
        <p:txBody>
          <a:bodyPr/>
          <a:lstStyle/>
          <a:p>
            <a:fld id="{C0EFB7CF-8D2E-B747-BD7C-328FEB6A88B0}" type="slidenum">
              <a:rPr lang="en-US" smtClean="0"/>
              <a:t>‹#›</a:t>
            </a:fld>
            <a:endParaRPr lang="en-US"/>
          </a:p>
        </p:txBody>
      </p:sp>
    </p:spTree>
    <p:extLst>
      <p:ext uri="{BB962C8B-B14F-4D97-AF65-F5344CB8AC3E}">
        <p14:creationId xmlns:p14="http://schemas.microsoft.com/office/powerpoint/2010/main" val="3584412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99281-BC10-0040-914E-47632B680B9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35491FCF-B1FB-9B40-B5DE-0D8D245454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3A0D85F-3BE0-8246-8365-C375ECB124FD}"/>
              </a:ext>
            </a:extLst>
          </p:cNvPr>
          <p:cNvSpPr>
            <a:spLocks noGrp="1"/>
          </p:cNvSpPr>
          <p:nvPr>
            <p:ph type="dt" sz="half" idx="10"/>
          </p:nvPr>
        </p:nvSpPr>
        <p:spPr/>
        <p:txBody>
          <a:bodyPr/>
          <a:lstStyle/>
          <a:p>
            <a:fld id="{AEAA9D99-CACA-114B-9C88-0575978C0943}" type="datetimeFigureOut">
              <a:rPr lang="en-US" smtClean="0"/>
              <a:t>9/5/21</a:t>
            </a:fld>
            <a:endParaRPr lang="en-US"/>
          </a:p>
        </p:txBody>
      </p:sp>
      <p:sp>
        <p:nvSpPr>
          <p:cNvPr id="5" name="Footer Placeholder 4">
            <a:extLst>
              <a:ext uri="{FF2B5EF4-FFF2-40B4-BE49-F238E27FC236}">
                <a16:creationId xmlns:a16="http://schemas.microsoft.com/office/drawing/2014/main" id="{0DDE4709-93B6-B34F-BB66-D5BB556ACC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B47A2-31DD-E14A-BF29-FC307E1969A2}"/>
              </a:ext>
            </a:extLst>
          </p:cNvPr>
          <p:cNvSpPr>
            <a:spLocks noGrp="1"/>
          </p:cNvSpPr>
          <p:nvPr>
            <p:ph type="sldNum" sz="quarter" idx="12"/>
          </p:nvPr>
        </p:nvSpPr>
        <p:spPr/>
        <p:txBody>
          <a:bodyPr/>
          <a:lstStyle/>
          <a:p>
            <a:fld id="{C0EFB7CF-8D2E-B747-BD7C-328FEB6A88B0}" type="slidenum">
              <a:rPr lang="en-US" smtClean="0"/>
              <a:t>‹#›</a:t>
            </a:fld>
            <a:endParaRPr lang="en-US"/>
          </a:p>
        </p:txBody>
      </p:sp>
    </p:spTree>
    <p:extLst>
      <p:ext uri="{BB962C8B-B14F-4D97-AF65-F5344CB8AC3E}">
        <p14:creationId xmlns:p14="http://schemas.microsoft.com/office/powerpoint/2010/main" val="3540042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836D9-4AAA-274E-B2EC-A3E2DCC1E60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1F4B978-5732-7C4D-B0E1-0546BC29DEA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DF54073C-F325-9A49-BFF8-170350FDAF4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CD9AFB96-0643-4348-AD71-70C30931C2D1}"/>
              </a:ext>
            </a:extLst>
          </p:cNvPr>
          <p:cNvSpPr>
            <a:spLocks noGrp="1"/>
          </p:cNvSpPr>
          <p:nvPr>
            <p:ph type="dt" sz="half" idx="10"/>
          </p:nvPr>
        </p:nvSpPr>
        <p:spPr/>
        <p:txBody>
          <a:bodyPr/>
          <a:lstStyle/>
          <a:p>
            <a:fld id="{AEAA9D99-CACA-114B-9C88-0575978C0943}" type="datetimeFigureOut">
              <a:rPr lang="en-US" smtClean="0"/>
              <a:t>9/5/21</a:t>
            </a:fld>
            <a:endParaRPr lang="en-US"/>
          </a:p>
        </p:txBody>
      </p:sp>
      <p:sp>
        <p:nvSpPr>
          <p:cNvPr id="6" name="Footer Placeholder 5">
            <a:extLst>
              <a:ext uri="{FF2B5EF4-FFF2-40B4-BE49-F238E27FC236}">
                <a16:creationId xmlns:a16="http://schemas.microsoft.com/office/drawing/2014/main" id="{B8312502-F5FE-FA4C-96FC-DC72B464E8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3F8AAA-C112-DD44-ADFF-46694B9279FC}"/>
              </a:ext>
            </a:extLst>
          </p:cNvPr>
          <p:cNvSpPr>
            <a:spLocks noGrp="1"/>
          </p:cNvSpPr>
          <p:nvPr>
            <p:ph type="sldNum" sz="quarter" idx="12"/>
          </p:nvPr>
        </p:nvSpPr>
        <p:spPr/>
        <p:txBody>
          <a:bodyPr/>
          <a:lstStyle/>
          <a:p>
            <a:fld id="{C0EFB7CF-8D2E-B747-BD7C-328FEB6A88B0}" type="slidenum">
              <a:rPr lang="en-US" smtClean="0"/>
              <a:t>‹#›</a:t>
            </a:fld>
            <a:endParaRPr lang="en-US"/>
          </a:p>
        </p:txBody>
      </p:sp>
    </p:spTree>
    <p:extLst>
      <p:ext uri="{BB962C8B-B14F-4D97-AF65-F5344CB8AC3E}">
        <p14:creationId xmlns:p14="http://schemas.microsoft.com/office/powerpoint/2010/main" val="37374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53EC6-B05F-4A4B-905D-1C9336105CBB}"/>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4296AA7-1456-414B-BCE0-8669C913D7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B805145-8645-0D44-8F81-BC743FFFB9B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69CF4FDB-E135-FA46-B509-8A108CDB00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DBF6946-7DFF-D143-8B01-F2CCD420186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83B6446F-086A-0E49-8CEE-DAD5063CC7C4}"/>
              </a:ext>
            </a:extLst>
          </p:cNvPr>
          <p:cNvSpPr>
            <a:spLocks noGrp="1"/>
          </p:cNvSpPr>
          <p:nvPr>
            <p:ph type="dt" sz="half" idx="10"/>
          </p:nvPr>
        </p:nvSpPr>
        <p:spPr/>
        <p:txBody>
          <a:bodyPr/>
          <a:lstStyle/>
          <a:p>
            <a:fld id="{AEAA9D99-CACA-114B-9C88-0575978C0943}" type="datetimeFigureOut">
              <a:rPr lang="en-US" smtClean="0"/>
              <a:t>9/5/21</a:t>
            </a:fld>
            <a:endParaRPr lang="en-US"/>
          </a:p>
        </p:txBody>
      </p:sp>
      <p:sp>
        <p:nvSpPr>
          <p:cNvPr id="8" name="Footer Placeholder 7">
            <a:extLst>
              <a:ext uri="{FF2B5EF4-FFF2-40B4-BE49-F238E27FC236}">
                <a16:creationId xmlns:a16="http://schemas.microsoft.com/office/drawing/2014/main" id="{2A7392D8-FADB-534A-B229-46D0BB36E31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FCED13-C56E-B442-8FF3-1ADA61706E07}"/>
              </a:ext>
            </a:extLst>
          </p:cNvPr>
          <p:cNvSpPr>
            <a:spLocks noGrp="1"/>
          </p:cNvSpPr>
          <p:nvPr>
            <p:ph type="sldNum" sz="quarter" idx="12"/>
          </p:nvPr>
        </p:nvSpPr>
        <p:spPr/>
        <p:txBody>
          <a:bodyPr/>
          <a:lstStyle/>
          <a:p>
            <a:fld id="{C0EFB7CF-8D2E-B747-BD7C-328FEB6A88B0}" type="slidenum">
              <a:rPr lang="en-US" smtClean="0"/>
              <a:t>‹#›</a:t>
            </a:fld>
            <a:endParaRPr lang="en-US"/>
          </a:p>
        </p:txBody>
      </p:sp>
    </p:spTree>
    <p:extLst>
      <p:ext uri="{BB962C8B-B14F-4D97-AF65-F5344CB8AC3E}">
        <p14:creationId xmlns:p14="http://schemas.microsoft.com/office/powerpoint/2010/main" val="1125214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C3A26-8D4B-404A-A536-A9836223CD90}"/>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2704F480-624C-C44A-90FE-B10A7E60B5EC}"/>
              </a:ext>
            </a:extLst>
          </p:cNvPr>
          <p:cNvSpPr>
            <a:spLocks noGrp="1"/>
          </p:cNvSpPr>
          <p:nvPr>
            <p:ph type="dt" sz="half" idx="10"/>
          </p:nvPr>
        </p:nvSpPr>
        <p:spPr/>
        <p:txBody>
          <a:bodyPr/>
          <a:lstStyle/>
          <a:p>
            <a:fld id="{AEAA9D99-CACA-114B-9C88-0575978C0943}" type="datetimeFigureOut">
              <a:rPr lang="en-US" smtClean="0"/>
              <a:t>9/5/21</a:t>
            </a:fld>
            <a:endParaRPr lang="en-US"/>
          </a:p>
        </p:txBody>
      </p:sp>
      <p:sp>
        <p:nvSpPr>
          <p:cNvPr id="4" name="Footer Placeholder 3">
            <a:extLst>
              <a:ext uri="{FF2B5EF4-FFF2-40B4-BE49-F238E27FC236}">
                <a16:creationId xmlns:a16="http://schemas.microsoft.com/office/drawing/2014/main" id="{C6664A31-62D4-AF4B-BF51-2BA30DEDFD1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1DC0F95-1B2C-C44E-9780-CC5853873916}"/>
              </a:ext>
            </a:extLst>
          </p:cNvPr>
          <p:cNvSpPr>
            <a:spLocks noGrp="1"/>
          </p:cNvSpPr>
          <p:nvPr>
            <p:ph type="sldNum" sz="quarter" idx="12"/>
          </p:nvPr>
        </p:nvSpPr>
        <p:spPr/>
        <p:txBody>
          <a:bodyPr/>
          <a:lstStyle/>
          <a:p>
            <a:fld id="{C0EFB7CF-8D2E-B747-BD7C-328FEB6A88B0}" type="slidenum">
              <a:rPr lang="en-US" smtClean="0"/>
              <a:t>‹#›</a:t>
            </a:fld>
            <a:endParaRPr lang="en-US"/>
          </a:p>
        </p:txBody>
      </p:sp>
    </p:spTree>
    <p:extLst>
      <p:ext uri="{BB962C8B-B14F-4D97-AF65-F5344CB8AC3E}">
        <p14:creationId xmlns:p14="http://schemas.microsoft.com/office/powerpoint/2010/main" val="125800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3D9B06-406C-5641-B959-2CADDF28EE01}"/>
              </a:ext>
            </a:extLst>
          </p:cNvPr>
          <p:cNvSpPr>
            <a:spLocks noGrp="1"/>
          </p:cNvSpPr>
          <p:nvPr>
            <p:ph type="dt" sz="half" idx="10"/>
          </p:nvPr>
        </p:nvSpPr>
        <p:spPr/>
        <p:txBody>
          <a:bodyPr/>
          <a:lstStyle/>
          <a:p>
            <a:fld id="{AEAA9D99-CACA-114B-9C88-0575978C0943}" type="datetimeFigureOut">
              <a:rPr lang="en-US" smtClean="0"/>
              <a:t>9/5/21</a:t>
            </a:fld>
            <a:endParaRPr lang="en-US"/>
          </a:p>
        </p:txBody>
      </p:sp>
      <p:sp>
        <p:nvSpPr>
          <p:cNvPr id="3" name="Footer Placeholder 2">
            <a:extLst>
              <a:ext uri="{FF2B5EF4-FFF2-40B4-BE49-F238E27FC236}">
                <a16:creationId xmlns:a16="http://schemas.microsoft.com/office/drawing/2014/main" id="{098E84D0-7993-B04A-9DE1-23A8C805FF8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8887F8-2169-F045-A084-0EDA9E27CC5A}"/>
              </a:ext>
            </a:extLst>
          </p:cNvPr>
          <p:cNvSpPr>
            <a:spLocks noGrp="1"/>
          </p:cNvSpPr>
          <p:nvPr>
            <p:ph type="sldNum" sz="quarter" idx="12"/>
          </p:nvPr>
        </p:nvSpPr>
        <p:spPr/>
        <p:txBody>
          <a:bodyPr/>
          <a:lstStyle/>
          <a:p>
            <a:fld id="{C0EFB7CF-8D2E-B747-BD7C-328FEB6A88B0}" type="slidenum">
              <a:rPr lang="en-US" smtClean="0"/>
              <a:t>‹#›</a:t>
            </a:fld>
            <a:endParaRPr lang="en-US"/>
          </a:p>
        </p:txBody>
      </p:sp>
    </p:spTree>
    <p:extLst>
      <p:ext uri="{BB962C8B-B14F-4D97-AF65-F5344CB8AC3E}">
        <p14:creationId xmlns:p14="http://schemas.microsoft.com/office/powerpoint/2010/main" val="256606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A37D4-3701-D44A-B302-C5841B40704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E1117EA5-E241-5C4C-875E-3F0D7851CF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8BD2CF1B-A701-314B-92B4-5BE178C63C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0DF40B0-E7BA-1C46-9386-2A86F92EF8A1}"/>
              </a:ext>
            </a:extLst>
          </p:cNvPr>
          <p:cNvSpPr>
            <a:spLocks noGrp="1"/>
          </p:cNvSpPr>
          <p:nvPr>
            <p:ph type="dt" sz="half" idx="10"/>
          </p:nvPr>
        </p:nvSpPr>
        <p:spPr/>
        <p:txBody>
          <a:bodyPr/>
          <a:lstStyle/>
          <a:p>
            <a:fld id="{AEAA9D99-CACA-114B-9C88-0575978C0943}" type="datetimeFigureOut">
              <a:rPr lang="en-US" smtClean="0"/>
              <a:t>9/5/21</a:t>
            </a:fld>
            <a:endParaRPr lang="en-US"/>
          </a:p>
        </p:txBody>
      </p:sp>
      <p:sp>
        <p:nvSpPr>
          <p:cNvPr id="6" name="Footer Placeholder 5">
            <a:extLst>
              <a:ext uri="{FF2B5EF4-FFF2-40B4-BE49-F238E27FC236}">
                <a16:creationId xmlns:a16="http://schemas.microsoft.com/office/drawing/2014/main" id="{0FF3796E-2D8A-5A48-A5E8-788D1053ED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0E409E-DA15-C44F-BC51-89F335751D27}"/>
              </a:ext>
            </a:extLst>
          </p:cNvPr>
          <p:cNvSpPr>
            <a:spLocks noGrp="1"/>
          </p:cNvSpPr>
          <p:nvPr>
            <p:ph type="sldNum" sz="quarter" idx="12"/>
          </p:nvPr>
        </p:nvSpPr>
        <p:spPr/>
        <p:txBody>
          <a:bodyPr/>
          <a:lstStyle/>
          <a:p>
            <a:fld id="{C0EFB7CF-8D2E-B747-BD7C-328FEB6A88B0}" type="slidenum">
              <a:rPr lang="en-US" smtClean="0"/>
              <a:t>‹#›</a:t>
            </a:fld>
            <a:endParaRPr lang="en-US"/>
          </a:p>
        </p:txBody>
      </p:sp>
    </p:spTree>
    <p:extLst>
      <p:ext uri="{BB962C8B-B14F-4D97-AF65-F5344CB8AC3E}">
        <p14:creationId xmlns:p14="http://schemas.microsoft.com/office/powerpoint/2010/main" val="3163518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F7757-3B78-694A-A9CE-9E70C5DB42C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DC9CFF51-5C62-B644-A854-26A5F54226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CE473A2-B38D-B34C-9DC0-E610DFA612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96C5CD6-B750-094E-B183-4A009C9C9D67}"/>
              </a:ext>
            </a:extLst>
          </p:cNvPr>
          <p:cNvSpPr>
            <a:spLocks noGrp="1"/>
          </p:cNvSpPr>
          <p:nvPr>
            <p:ph type="dt" sz="half" idx="10"/>
          </p:nvPr>
        </p:nvSpPr>
        <p:spPr/>
        <p:txBody>
          <a:bodyPr/>
          <a:lstStyle/>
          <a:p>
            <a:fld id="{AEAA9D99-CACA-114B-9C88-0575978C0943}" type="datetimeFigureOut">
              <a:rPr lang="en-US" smtClean="0"/>
              <a:t>9/5/21</a:t>
            </a:fld>
            <a:endParaRPr lang="en-US"/>
          </a:p>
        </p:txBody>
      </p:sp>
      <p:sp>
        <p:nvSpPr>
          <p:cNvPr id="6" name="Footer Placeholder 5">
            <a:extLst>
              <a:ext uri="{FF2B5EF4-FFF2-40B4-BE49-F238E27FC236}">
                <a16:creationId xmlns:a16="http://schemas.microsoft.com/office/drawing/2014/main" id="{9EA8E293-ED27-3D4E-B155-BDA7E7D969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8CA60D-EA38-6A42-97CC-A928E1509B4F}"/>
              </a:ext>
            </a:extLst>
          </p:cNvPr>
          <p:cNvSpPr>
            <a:spLocks noGrp="1"/>
          </p:cNvSpPr>
          <p:nvPr>
            <p:ph type="sldNum" sz="quarter" idx="12"/>
          </p:nvPr>
        </p:nvSpPr>
        <p:spPr/>
        <p:txBody>
          <a:bodyPr/>
          <a:lstStyle/>
          <a:p>
            <a:fld id="{C0EFB7CF-8D2E-B747-BD7C-328FEB6A88B0}" type="slidenum">
              <a:rPr lang="en-US" smtClean="0"/>
              <a:t>‹#›</a:t>
            </a:fld>
            <a:endParaRPr lang="en-US"/>
          </a:p>
        </p:txBody>
      </p:sp>
    </p:spTree>
    <p:extLst>
      <p:ext uri="{BB962C8B-B14F-4D97-AF65-F5344CB8AC3E}">
        <p14:creationId xmlns:p14="http://schemas.microsoft.com/office/powerpoint/2010/main" val="1709672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041131E-FC54-BB4A-811B-74617E6867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F74AEDA-5C4F-874E-B100-EB75EC5487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C4CDD57-844C-9645-B78D-578FDB5603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AA9D99-CACA-114B-9C88-0575978C0943}" type="datetimeFigureOut">
              <a:rPr lang="en-US" smtClean="0"/>
              <a:t>9/5/21</a:t>
            </a:fld>
            <a:endParaRPr lang="en-US"/>
          </a:p>
        </p:txBody>
      </p:sp>
      <p:sp>
        <p:nvSpPr>
          <p:cNvPr id="5" name="Footer Placeholder 4">
            <a:extLst>
              <a:ext uri="{FF2B5EF4-FFF2-40B4-BE49-F238E27FC236}">
                <a16:creationId xmlns:a16="http://schemas.microsoft.com/office/drawing/2014/main" id="{21DEFBC9-B653-B146-AEBA-3160FE06A9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393FB31-4331-8349-9D34-8F65F45B2C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EFB7CF-8D2E-B747-BD7C-328FEB6A88B0}" type="slidenum">
              <a:rPr lang="en-US" smtClean="0"/>
              <a:t>‹#›</a:t>
            </a:fld>
            <a:endParaRPr lang="en-US"/>
          </a:p>
        </p:txBody>
      </p:sp>
    </p:spTree>
    <p:extLst>
      <p:ext uri="{BB962C8B-B14F-4D97-AF65-F5344CB8AC3E}">
        <p14:creationId xmlns:p14="http://schemas.microsoft.com/office/powerpoint/2010/main" val="1009880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1777FF1-07E5-4B4E-85BF-4B38CEC7CAD0}"/>
              </a:ext>
            </a:extLst>
          </p:cNvPr>
          <p:cNvSpPr>
            <a:spLocks noGrp="1"/>
          </p:cNvSpPr>
          <p:nvPr>
            <p:ph type="subTitle" idx="1"/>
          </p:nvPr>
        </p:nvSpPr>
        <p:spPr>
          <a:xfrm rot="16200000">
            <a:off x="-3157775" y="3157776"/>
            <a:ext cx="6858001" cy="542450"/>
          </a:xfrm>
          <a:solidFill>
            <a:schemeClr val="accent4">
              <a:lumMod val="20000"/>
              <a:lumOff val="80000"/>
            </a:schemeClr>
          </a:solidFill>
          <a:ln>
            <a:solidFill>
              <a:schemeClr val="tx1"/>
            </a:solidFill>
          </a:ln>
        </p:spPr>
        <p:txBody>
          <a:bodyPr>
            <a:normAutofit/>
          </a:bodyPr>
          <a:lstStyle/>
          <a:p>
            <a:r>
              <a:rPr lang="en-US" sz="1800" b="1" dirty="0"/>
              <a:t>Year 7 Introduction to  Shakespeare Knowledge </a:t>
            </a:r>
            <a:r>
              <a:rPr lang="en-US" sz="1800" b="1" dirty="0" err="1"/>
              <a:t>Organiser</a:t>
            </a:r>
            <a:endParaRPr lang="en-US" sz="1800" b="1" dirty="0"/>
          </a:p>
        </p:txBody>
      </p:sp>
      <p:graphicFrame>
        <p:nvGraphicFramePr>
          <p:cNvPr id="5" name="Table 5">
            <a:extLst>
              <a:ext uri="{FF2B5EF4-FFF2-40B4-BE49-F238E27FC236}">
                <a16:creationId xmlns:a16="http://schemas.microsoft.com/office/drawing/2014/main" id="{6DC5987B-BA42-9E47-82F6-10A1F59B91B5}"/>
              </a:ext>
            </a:extLst>
          </p:cNvPr>
          <p:cNvGraphicFramePr>
            <a:graphicFrameLocks noGrp="1"/>
          </p:cNvGraphicFramePr>
          <p:nvPr>
            <p:extLst>
              <p:ext uri="{D42A27DB-BD31-4B8C-83A1-F6EECF244321}">
                <p14:modId xmlns:p14="http://schemas.microsoft.com/office/powerpoint/2010/main" val="3326963979"/>
              </p:ext>
            </p:extLst>
          </p:nvPr>
        </p:nvGraphicFramePr>
        <p:xfrm>
          <a:off x="542451" y="0"/>
          <a:ext cx="3883183" cy="4970206"/>
        </p:xfrm>
        <a:graphic>
          <a:graphicData uri="http://schemas.openxmlformats.org/drawingml/2006/table">
            <a:tbl>
              <a:tblPr firstRow="1" bandRow="1">
                <a:tableStyleId>{5940675A-B579-460E-94D1-54222C63F5DA}</a:tableStyleId>
              </a:tblPr>
              <a:tblGrid>
                <a:gridCol w="3883183">
                  <a:extLst>
                    <a:ext uri="{9D8B030D-6E8A-4147-A177-3AD203B41FA5}">
                      <a16:colId xmlns:a16="http://schemas.microsoft.com/office/drawing/2014/main" val="2699034188"/>
                    </a:ext>
                  </a:extLst>
                </a:gridCol>
              </a:tblGrid>
              <a:tr h="372893">
                <a:tc>
                  <a:txBody>
                    <a:bodyPr/>
                    <a:lstStyle/>
                    <a:p>
                      <a:pPr algn="ctr"/>
                      <a:r>
                        <a:rPr lang="en-US" b="1" i="1" dirty="0"/>
                        <a:t>MACBETH</a:t>
                      </a:r>
                      <a:r>
                        <a:rPr lang="en-US" b="1" dirty="0"/>
                        <a:t> PLOT</a:t>
                      </a:r>
                    </a:p>
                  </a:txBody>
                  <a:tcPr>
                    <a:solidFill>
                      <a:schemeClr val="accent4">
                        <a:lumMod val="20000"/>
                        <a:lumOff val="80000"/>
                      </a:schemeClr>
                    </a:solidFill>
                  </a:tcPr>
                </a:tc>
                <a:extLst>
                  <a:ext uri="{0D108BD9-81ED-4DB2-BD59-A6C34878D82A}">
                    <a16:rowId xmlns:a16="http://schemas.microsoft.com/office/drawing/2014/main" val="3487143258"/>
                  </a:ext>
                </a:extLst>
              </a:tr>
              <a:tr h="2160737">
                <a:tc>
                  <a:txBody>
                    <a:bodyPr/>
                    <a:lstStyle/>
                    <a:p>
                      <a:r>
                        <a:rPr lang="en-US" sz="900" dirty="0"/>
                        <a:t>Act 1 - </a:t>
                      </a:r>
                      <a:r>
                        <a:rPr lang="en-GB" sz="900" dirty="0"/>
                        <a:t>The play opens with the three witches gathering and planning to meet Macbeth. Meanwhile, a wounded captain tells King Duncan about how brave Macbeth has been and has been victorious in the fight against the rebel forces led by </a:t>
                      </a:r>
                      <a:r>
                        <a:rPr lang="en-GB" sz="900" dirty="0" err="1"/>
                        <a:t>Macdonwald</a:t>
                      </a:r>
                      <a:r>
                        <a:rPr lang="en-GB" sz="900" dirty="0"/>
                        <a:t>. The rebellious Thane of Cawdor has been captured and is sentenced to death- KD decides Macbeth will be Thane of Cawdor. The witches meet again and tell Macbeth’s future- he will become Thane of Cawdor and then King. They tell Banquo that his children will be kings. Macbeth demands to know more but the witches vanish, and Ross and Angus arrive to tell Macbeth his new title. He then realises that in order to become king, King Duncan has to die. KD announces Malcolm will inherit the throne when he dies- this plants the first seed into Macbeth’s head about how to become King. Macbeth writes a letter from Macbeth about his encounter with the witches, but she fears he is too kind to get the throne; when Macbeth comes home, they hatch a plan. KD later arrives at Macbeth’s castle and that night Lady Macbeth continues to goad and persuade Macbeth into killing the King.</a:t>
                      </a:r>
                      <a:endParaRPr lang="en-US" sz="900" dirty="0"/>
                    </a:p>
                  </a:txBody>
                  <a:tcPr/>
                </a:tc>
                <a:extLst>
                  <a:ext uri="{0D108BD9-81ED-4DB2-BD59-A6C34878D82A}">
                    <a16:rowId xmlns:a16="http://schemas.microsoft.com/office/drawing/2014/main" val="2293415571"/>
                  </a:ext>
                </a:extLst>
              </a:tr>
              <a:tr h="2436576">
                <a:tc>
                  <a:txBody>
                    <a:bodyPr/>
                    <a:lstStyle/>
                    <a:p>
                      <a:r>
                        <a:rPr lang="en-US" sz="900" dirty="0"/>
                        <a:t>Act 2 - </a:t>
                      </a:r>
                      <a:r>
                        <a:rPr lang="en-GB" sz="900" dirty="0"/>
                        <a:t>The night of the murder, Banquo and Fleance unexpectedly meet Macbeth. They are surprised to see him, and Banquo gives Macbeth a diamond from King Duncan for Lady Macbeth to thank her for her hospitality. Banquo tells Macbeth he dreamt of the 3 witches, but Macbeth lies and says he hasn’t even thought of them. Alone, Macbeth hallucinates and sees a vision of a bloody dagger. He hears a bell ring and goes off to kill KD. Lady Macbeth waits for Macbeth to return and reassures herself that she drugged the guard’s wine so they will not wake up. Macbeth returns and is alarmed - he has heard a noise. Lady Macbeth realises that he has brought the daggers back and when Macbeth insists, he can’t go back to plant the knives on the guards, she goes instead. Whilst she is gone, Macbeth hears knocking and when she comes back, she scolds him for his cowardice and insists they go to bed. The porter opens the door to Macduff and Lennox who are to meet with King Duncan. Macbeth takes Macduff to the chambers, and they discover King Duncan is dead. They scream murder, which wakes the rest of the household. Macbeth explains that he killed the guards in anger and when Macduff questions him Lady Macbeth faints as a distraction. </a:t>
                      </a:r>
                      <a:endParaRPr lang="en-US" sz="900" dirty="0"/>
                    </a:p>
                  </a:txBody>
                  <a:tcPr/>
                </a:tc>
                <a:extLst>
                  <a:ext uri="{0D108BD9-81ED-4DB2-BD59-A6C34878D82A}">
                    <a16:rowId xmlns:a16="http://schemas.microsoft.com/office/drawing/2014/main" val="4071990079"/>
                  </a:ext>
                </a:extLst>
              </a:tr>
            </a:tbl>
          </a:graphicData>
        </a:graphic>
      </p:graphicFrame>
      <p:graphicFrame>
        <p:nvGraphicFramePr>
          <p:cNvPr id="9" name="Table 8">
            <a:extLst>
              <a:ext uri="{FF2B5EF4-FFF2-40B4-BE49-F238E27FC236}">
                <a16:creationId xmlns:a16="http://schemas.microsoft.com/office/drawing/2014/main" id="{757ED7C8-33B1-1146-9E75-586FDB7EDCAD}"/>
              </a:ext>
            </a:extLst>
          </p:cNvPr>
          <p:cNvGraphicFramePr>
            <a:graphicFrameLocks noGrp="1"/>
          </p:cNvGraphicFramePr>
          <p:nvPr>
            <p:extLst>
              <p:ext uri="{D42A27DB-BD31-4B8C-83A1-F6EECF244321}">
                <p14:modId xmlns:p14="http://schemas.microsoft.com/office/powerpoint/2010/main" val="2225595004"/>
              </p:ext>
            </p:extLst>
          </p:nvPr>
        </p:nvGraphicFramePr>
        <p:xfrm>
          <a:off x="4425634" y="0"/>
          <a:ext cx="3883183" cy="3200400"/>
        </p:xfrm>
        <a:graphic>
          <a:graphicData uri="http://schemas.openxmlformats.org/drawingml/2006/table">
            <a:tbl>
              <a:tblPr firstRow="1" bandRow="1">
                <a:tableStyleId>{5940675A-B579-460E-94D1-54222C63F5DA}</a:tableStyleId>
              </a:tblPr>
              <a:tblGrid>
                <a:gridCol w="3883183">
                  <a:extLst>
                    <a:ext uri="{9D8B030D-6E8A-4147-A177-3AD203B41FA5}">
                      <a16:colId xmlns:a16="http://schemas.microsoft.com/office/drawing/2014/main" val="4036753136"/>
                    </a:ext>
                  </a:extLst>
                </a:gridCol>
              </a:tblGrid>
              <a:tr h="370840">
                <a:tc>
                  <a:txBody>
                    <a:bodyPr/>
                    <a:lstStyle/>
                    <a:p>
                      <a:r>
                        <a:rPr lang="en-US" sz="900" dirty="0"/>
                        <a:t>Act 4 - </a:t>
                      </a:r>
                      <a:r>
                        <a:rPr lang="en-GB" sz="900" dirty="0"/>
                        <a:t>The witches show Macbeth three apparitions. The first warns him against Macduff; the second tell shim to fear no man born of woman and the third says he will fall only when Birnam Wood comes to Dunsinane castle. Macbeth believes he is almost untouchable but when he asks the witches if Banquo’s prophecy will come true, they show him a procession of eight kinds, all of whom look like Banquo. Meanwhile, Malcolm tests Macduff’s loyalty and the two </a:t>
                      </a:r>
                      <a:r>
                        <a:rPr lang="en-GB" sz="900" dirty="0" err="1"/>
                        <a:t>strategise</a:t>
                      </a:r>
                      <a:r>
                        <a:rPr lang="en-GB" sz="900" dirty="0"/>
                        <a:t> against Macbeth. Back in Scotland, Macbeth has Macduff’s wife and children murdered.</a:t>
                      </a:r>
                      <a:endParaRPr lang="en-US" sz="900" dirty="0"/>
                    </a:p>
                  </a:txBody>
                  <a:tcPr/>
                </a:tc>
                <a:extLst>
                  <a:ext uri="{0D108BD9-81ED-4DB2-BD59-A6C34878D82A}">
                    <a16:rowId xmlns:a16="http://schemas.microsoft.com/office/drawing/2014/main" val="494601986"/>
                  </a:ext>
                </a:extLst>
              </a:tr>
              <a:tr h="370840">
                <a:tc>
                  <a:txBody>
                    <a:bodyPr/>
                    <a:lstStyle/>
                    <a:p>
                      <a:r>
                        <a:rPr lang="en-US" sz="900" dirty="0"/>
                        <a:t>Act 5 - </a:t>
                      </a:r>
                      <a:r>
                        <a:rPr lang="en-GB" sz="900" dirty="0"/>
                        <a:t>Lady Macbeth is suffering form sleepwalking and a doctor comes to observe her symptoms. She unwittingly reveals her guilt as she says she can’t wash her hands clean of bloodstains. Macbeth is too busy dealing with battle preparations to pay much heed to her dreams and expresses anger when the doctor says he can’t cure her. As the English army approaches, Lady Macbeth commits suicide. When Macbeth hears of this, he says she should have died at a future date. Macbeth still believes, because of the witches, that he is impregnable to the army, but Malcolm has instructed each soldier to cut a tree brand from </a:t>
                      </a:r>
                      <a:r>
                        <a:rPr lang="en-GB" sz="900" dirty="0" err="1"/>
                        <a:t>Birnham</a:t>
                      </a:r>
                      <a:r>
                        <a:rPr lang="en-GB" sz="900" dirty="0"/>
                        <a:t> wood and hold it up as disguise. Therefore, Macbeth’s servant reports that </a:t>
                      </a:r>
                      <a:r>
                        <a:rPr lang="en-GB" sz="900" dirty="0" err="1"/>
                        <a:t>Birnham</a:t>
                      </a:r>
                      <a:r>
                        <a:rPr lang="en-GB" sz="900" dirty="0"/>
                        <a:t> wood is moving to the castle and Macbeth becomes worried but still engages the oncoming army. In the battle, Macbeth kills Young Siward and then battles Macduff where Macduff tells Macbeth he is not born of woman and kills Macbeth and decapitates him. Malcolm is then proclaimed the new king of Scotland. </a:t>
                      </a:r>
                      <a:endParaRPr lang="en-US" sz="900" dirty="0"/>
                    </a:p>
                  </a:txBody>
                  <a:tcPr/>
                </a:tc>
                <a:extLst>
                  <a:ext uri="{0D108BD9-81ED-4DB2-BD59-A6C34878D82A}">
                    <a16:rowId xmlns:a16="http://schemas.microsoft.com/office/drawing/2014/main" val="1287740771"/>
                  </a:ext>
                </a:extLst>
              </a:tr>
            </a:tbl>
          </a:graphicData>
        </a:graphic>
      </p:graphicFrame>
      <p:sp>
        <p:nvSpPr>
          <p:cNvPr id="10" name="Rectangle 9">
            <a:extLst>
              <a:ext uri="{FF2B5EF4-FFF2-40B4-BE49-F238E27FC236}">
                <a16:creationId xmlns:a16="http://schemas.microsoft.com/office/drawing/2014/main" id="{D2A7B3C8-74D2-8C44-9FD6-531E3B996563}"/>
              </a:ext>
            </a:extLst>
          </p:cNvPr>
          <p:cNvSpPr/>
          <p:nvPr/>
        </p:nvSpPr>
        <p:spPr>
          <a:xfrm>
            <a:off x="542451" y="4970206"/>
            <a:ext cx="3883183" cy="1892826"/>
          </a:xfrm>
          <a:prstGeom prst="rect">
            <a:avLst/>
          </a:prstGeom>
          <a:ln>
            <a:solidFill>
              <a:schemeClr val="tx1"/>
            </a:solidFill>
          </a:ln>
        </p:spPr>
        <p:txBody>
          <a:bodyPr wrap="square">
            <a:spAutoFit/>
          </a:bodyPr>
          <a:lstStyle/>
          <a:p>
            <a:r>
              <a:rPr lang="en-US" sz="900" dirty="0"/>
              <a:t>Act 3 - </a:t>
            </a:r>
            <a:r>
              <a:rPr lang="en-GB" sz="900" dirty="0"/>
              <a:t>Macbeth grows concerned about Banquo as the witches’ prophecy said that Banquo’s descendants will be Kings. Macbeth hires two murderers to kill Banquo and Fleance. Lady Macbeth is unaware of these plans. The murderers kill Banquo but Fleance escapes. At the celebratory banquet, Macbeth hallucinates and sees Banquo’s ghost sending him into a frenzy of terror. Lady Macbeth tries to cover up his odd behaviour, but the banquet comes to a premature end and guests begin to question Macbeth’s sanity. Macbeth then decides he must revisit the witches to look into the future once more. Meanwhile, Macbeth’s thanes begin to turn against him, and Macduff meets Malcolm in England to form an army against Macbeth.</a:t>
            </a:r>
          </a:p>
          <a:p>
            <a:endParaRPr lang="en-GB" sz="900" dirty="0"/>
          </a:p>
          <a:p>
            <a:endParaRPr lang="en-GB" sz="900" dirty="0"/>
          </a:p>
          <a:p>
            <a:endParaRPr lang="en-US" sz="900" dirty="0"/>
          </a:p>
        </p:txBody>
      </p:sp>
      <p:graphicFrame>
        <p:nvGraphicFramePr>
          <p:cNvPr id="11" name="Table 11">
            <a:extLst>
              <a:ext uri="{FF2B5EF4-FFF2-40B4-BE49-F238E27FC236}">
                <a16:creationId xmlns:a16="http://schemas.microsoft.com/office/drawing/2014/main" id="{16CC64B8-5F1B-9D4F-933F-629EC2B3E1F6}"/>
              </a:ext>
            </a:extLst>
          </p:cNvPr>
          <p:cNvGraphicFramePr>
            <a:graphicFrameLocks noGrp="1"/>
          </p:cNvGraphicFramePr>
          <p:nvPr>
            <p:extLst>
              <p:ext uri="{D42A27DB-BD31-4B8C-83A1-F6EECF244321}">
                <p14:modId xmlns:p14="http://schemas.microsoft.com/office/powerpoint/2010/main" val="388188561"/>
              </p:ext>
            </p:extLst>
          </p:nvPr>
        </p:nvGraphicFramePr>
        <p:xfrm>
          <a:off x="4425634" y="3200400"/>
          <a:ext cx="3883182" cy="1651000"/>
        </p:xfrm>
        <a:graphic>
          <a:graphicData uri="http://schemas.openxmlformats.org/drawingml/2006/table">
            <a:tbl>
              <a:tblPr firstRow="1" bandRow="1">
                <a:tableStyleId>{5940675A-B579-460E-94D1-54222C63F5DA}</a:tableStyleId>
              </a:tblPr>
              <a:tblGrid>
                <a:gridCol w="3883182">
                  <a:extLst>
                    <a:ext uri="{9D8B030D-6E8A-4147-A177-3AD203B41FA5}">
                      <a16:colId xmlns:a16="http://schemas.microsoft.com/office/drawing/2014/main" val="364349629"/>
                    </a:ext>
                  </a:extLst>
                </a:gridCol>
              </a:tblGrid>
              <a:tr h="370840">
                <a:tc>
                  <a:txBody>
                    <a:bodyPr/>
                    <a:lstStyle/>
                    <a:p>
                      <a:pPr algn="ctr"/>
                      <a:r>
                        <a:rPr lang="en-US" b="1" i="1" dirty="0">
                          <a:solidFill>
                            <a:schemeClr val="tx1"/>
                          </a:solidFill>
                        </a:rPr>
                        <a:t>MUCH ADO ABOUT NOTHING </a:t>
                      </a:r>
                      <a:r>
                        <a:rPr lang="en-US" b="1" dirty="0">
                          <a:solidFill>
                            <a:schemeClr val="tx1"/>
                          </a:solidFill>
                        </a:rPr>
                        <a:t>PLOT</a:t>
                      </a:r>
                    </a:p>
                  </a:txBody>
                  <a:tcPr>
                    <a:solidFill>
                      <a:schemeClr val="accent4">
                        <a:lumMod val="20000"/>
                        <a:lumOff val="80000"/>
                      </a:schemeClr>
                    </a:solidFill>
                  </a:tcPr>
                </a:tc>
                <a:extLst>
                  <a:ext uri="{0D108BD9-81ED-4DB2-BD59-A6C34878D82A}">
                    <a16:rowId xmlns:a16="http://schemas.microsoft.com/office/drawing/2014/main" val="2033363039"/>
                  </a:ext>
                </a:extLst>
              </a:tr>
              <a:tr h="370840">
                <a:tc>
                  <a:txBody>
                    <a:bodyPr/>
                    <a:lstStyle/>
                    <a:p>
                      <a:r>
                        <a:rPr lang="en-US" sz="800" kern="1200" dirty="0">
                          <a:solidFill>
                            <a:schemeClr val="tx1"/>
                          </a:solidFill>
                          <a:latin typeface="+mn-lt"/>
                          <a:ea typeface="+mn-ea"/>
                          <a:cs typeface="+mn-cs"/>
                        </a:rPr>
                        <a:t>Act 1 - Don Pedro, returns triumphant from battle and seeks refuge in Messina. Leonato, welcomes Pedro and his soldiers with open arms, and the sudden influx of men into the town soon stirs up some romance. Claudio instantly falls in love with Hero, and Beatrice is reunited with her old flame, Benedick – the man she loves to hate.</a:t>
                      </a:r>
                      <a:endParaRPr lang="en-US" sz="800" i="1" dirty="0"/>
                    </a:p>
                  </a:txBody>
                  <a:tcPr/>
                </a:tc>
                <a:extLst>
                  <a:ext uri="{0D108BD9-81ED-4DB2-BD59-A6C34878D82A}">
                    <a16:rowId xmlns:a16="http://schemas.microsoft.com/office/drawing/2014/main" val="4062407999"/>
                  </a:ext>
                </a:extLst>
              </a:tr>
              <a:tr h="370840">
                <a:tc>
                  <a:txBody>
                    <a:bodyPr/>
                    <a:lstStyle/>
                    <a:p>
                      <a:r>
                        <a:rPr lang="en-US" sz="800" kern="1200" dirty="0">
                          <a:solidFill>
                            <a:schemeClr val="tx1"/>
                          </a:solidFill>
                          <a:latin typeface="+mn-lt"/>
                          <a:ea typeface="+mn-ea"/>
                          <a:cs typeface="+mn-cs"/>
                        </a:rPr>
                        <a:t>Act 2 - Leonato gives permission for his daughter to marry Claudio in seven days time.</a:t>
                      </a:r>
                      <a:r>
                        <a:rPr lang="en-US" sz="800" kern="1200" baseline="0" dirty="0">
                          <a:solidFill>
                            <a:schemeClr val="tx1"/>
                          </a:solidFill>
                          <a:latin typeface="+mn-lt"/>
                          <a:ea typeface="+mn-ea"/>
                          <a:cs typeface="+mn-cs"/>
                        </a:rPr>
                        <a:t> </a:t>
                      </a:r>
                      <a:r>
                        <a:rPr lang="en-US" sz="800" b="0" kern="1200" dirty="0">
                          <a:solidFill>
                            <a:schemeClr val="tx1"/>
                          </a:solidFill>
                          <a:latin typeface="+mn-lt"/>
                          <a:ea typeface="+mn-ea"/>
                          <a:cs typeface="+mn-cs"/>
                        </a:rPr>
                        <a:t>Hearing that they only have one week to ruin the wedding, Don John and his henchmen soon devise a plan – they intend to trick Claudio with false evidence into thinking that Hero has been unfaithful to him the night before their wedding.</a:t>
                      </a:r>
                      <a:r>
                        <a:rPr lang="en-US" sz="800" b="1" kern="1200" dirty="0">
                          <a:solidFill>
                            <a:schemeClr val="tx1"/>
                          </a:solidFill>
                          <a:latin typeface="+mn-lt"/>
                          <a:ea typeface="+mn-ea"/>
                          <a:cs typeface="+mn-cs"/>
                        </a:rPr>
                        <a:t> </a:t>
                      </a:r>
                      <a:r>
                        <a:rPr lang="en-US" sz="800" b="0" kern="1200" dirty="0">
                          <a:solidFill>
                            <a:schemeClr val="tx1"/>
                          </a:solidFill>
                          <a:latin typeface="+mn-lt"/>
                          <a:ea typeface="+mn-ea"/>
                          <a:cs typeface="+mn-cs"/>
                        </a:rPr>
                        <a:t>Meanwhile, Don Pedro tricks Benedick into thinking that Beatrice is head-over-heals in love with him.</a:t>
                      </a:r>
                      <a:endParaRPr lang="en-US" sz="800" i="1" dirty="0"/>
                    </a:p>
                  </a:txBody>
                  <a:tcPr/>
                </a:tc>
                <a:extLst>
                  <a:ext uri="{0D108BD9-81ED-4DB2-BD59-A6C34878D82A}">
                    <a16:rowId xmlns:a16="http://schemas.microsoft.com/office/drawing/2014/main" val="1668073328"/>
                  </a:ext>
                </a:extLst>
              </a:tr>
            </a:tbl>
          </a:graphicData>
        </a:graphic>
      </p:graphicFrame>
      <p:graphicFrame>
        <p:nvGraphicFramePr>
          <p:cNvPr id="12" name="Table 11">
            <a:extLst>
              <a:ext uri="{FF2B5EF4-FFF2-40B4-BE49-F238E27FC236}">
                <a16:creationId xmlns:a16="http://schemas.microsoft.com/office/drawing/2014/main" id="{B415AB4A-4DEE-ED4C-B9A5-04F74B86D1ED}"/>
              </a:ext>
            </a:extLst>
          </p:cNvPr>
          <p:cNvGraphicFramePr>
            <a:graphicFrameLocks noGrp="1"/>
          </p:cNvGraphicFramePr>
          <p:nvPr>
            <p:extLst>
              <p:ext uri="{D42A27DB-BD31-4B8C-83A1-F6EECF244321}">
                <p14:modId xmlns:p14="http://schemas.microsoft.com/office/powerpoint/2010/main" val="1705387543"/>
              </p:ext>
            </p:extLst>
          </p:nvPr>
        </p:nvGraphicFramePr>
        <p:xfrm>
          <a:off x="4425633" y="4851400"/>
          <a:ext cx="3883182" cy="1991624"/>
        </p:xfrm>
        <a:graphic>
          <a:graphicData uri="http://schemas.openxmlformats.org/drawingml/2006/table">
            <a:tbl>
              <a:tblPr firstRow="1" bandRow="1">
                <a:tableStyleId>{5940675A-B579-460E-94D1-54222C63F5DA}</a:tableStyleId>
              </a:tblPr>
              <a:tblGrid>
                <a:gridCol w="3883182">
                  <a:extLst>
                    <a:ext uri="{9D8B030D-6E8A-4147-A177-3AD203B41FA5}">
                      <a16:colId xmlns:a16="http://schemas.microsoft.com/office/drawing/2014/main" val="2697465419"/>
                    </a:ext>
                  </a:extLst>
                </a:gridCol>
              </a:tblGrid>
              <a:tr h="935460">
                <a:tc>
                  <a:txBody>
                    <a:bodyPr/>
                    <a:lstStyle/>
                    <a:p>
                      <a:r>
                        <a:rPr lang="en-US" sz="800" kern="1200" dirty="0">
                          <a:solidFill>
                            <a:schemeClr val="tx1"/>
                          </a:solidFill>
                          <a:latin typeface="+mn-lt"/>
                          <a:ea typeface="+mn-ea"/>
                          <a:cs typeface="+mn-cs"/>
                        </a:rPr>
                        <a:t>Act 3 - Don John prepares to execute his plan. He finds Claudio and tells him of Hero’s impurity. At first disbelieving, Claudio eventually agrees to go with Don John and see for himself.</a:t>
                      </a:r>
                      <a:r>
                        <a:rPr lang="en-US" sz="800" kern="1200" baseline="0" dirty="0">
                          <a:solidFill>
                            <a:schemeClr val="tx1"/>
                          </a:solidFill>
                          <a:latin typeface="+mn-lt"/>
                          <a:ea typeface="+mn-ea"/>
                          <a:cs typeface="+mn-cs"/>
                        </a:rPr>
                        <a:t> </a:t>
                      </a:r>
                      <a:r>
                        <a:rPr lang="en-US" sz="800" b="0" kern="1200" dirty="0">
                          <a:solidFill>
                            <a:schemeClr val="tx1"/>
                          </a:solidFill>
                          <a:latin typeface="+mn-lt"/>
                          <a:ea typeface="+mn-ea"/>
                          <a:cs typeface="+mn-cs"/>
                        </a:rPr>
                        <a:t>Dogberry, a bumbling constable, instructs his watchmen to be extra vigilant because of the important wedding in the morning. The watchmen later overhear Don John’s henchmen drunkenly bragging about how they successfully tricked Claudio – they are promptly arrested.</a:t>
                      </a:r>
                      <a:endParaRPr lang="en-US" sz="800" i="1" dirty="0"/>
                    </a:p>
                  </a:txBody>
                  <a:tcPr/>
                </a:tc>
                <a:extLst>
                  <a:ext uri="{0D108BD9-81ED-4DB2-BD59-A6C34878D82A}">
                    <a16:rowId xmlns:a16="http://schemas.microsoft.com/office/drawing/2014/main" val="1624144198"/>
                  </a:ext>
                </a:extLst>
              </a:tr>
              <a:tr h="1056164">
                <a:tc>
                  <a:txBody>
                    <a:bodyPr/>
                    <a:lstStyle/>
                    <a:p>
                      <a:r>
                        <a:rPr lang="en-US" sz="800" kern="1200" dirty="0">
                          <a:solidFill>
                            <a:schemeClr val="tx1"/>
                          </a:solidFill>
                          <a:latin typeface="+mn-lt"/>
                          <a:ea typeface="+mn-ea"/>
                          <a:cs typeface="+mn-cs"/>
                        </a:rPr>
                        <a:t>Act 4 - Claudio publicly reveals Hero’s infidelity halfway through the marriage ceremony. Hero is stunned by the accusation and soon faints in the chaos that follows. Once the wedding party disbands, the Friar becomes suspicious and convinces </a:t>
                      </a:r>
                      <a:r>
                        <a:rPr lang="en-US" sz="800" kern="1200" dirty="0" err="1">
                          <a:solidFill>
                            <a:schemeClr val="tx1"/>
                          </a:solidFill>
                          <a:latin typeface="+mn-lt"/>
                          <a:ea typeface="+mn-ea"/>
                          <a:cs typeface="+mn-cs"/>
                        </a:rPr>
                        <a:t>Leonato</a:t>
                      </a:r>
                      <a:r>
                        <a:rPr lang="en-US" sz="800" kern="1200" dirty="0">
                          <a:solidFill>
                            <a:schemeClr val="tx1"/>
                          </a:solidFill>
                          <a:latin typeface="+mn-lt"/>
                          <a:ea typeface="+mn-ea"/>
                          <a:cs typeface="+mn-cs"/>
                        </a:rPr>
                        <a:t>, Beatrice and </a:t>
                      </a:r>
                      <a:r>
                        <a:rPr lang="en-US" sz="800" kern="1200" dirty="0" err="1">
                          <a:solidFill>
                            <a:schemeClr val="tx1"/>
                          </a:solidFill>
                          <a:latin typeface="+mn-lt"/>
                          <a:ea typeface="+mn-ea"/>
                          <a:cs typeface="+mn-cs"/>
                        </a:rPr>
                        <a:t>Benedick</a:t>
                      </a:r>
                      <a:r>
                        <a:rPr lang="en-US" sz="800" kern="1200" dirty="0">
                          <a:solidFill>
                            <a:schemeClr val="tx1"/>
                          </a:solidFill>
                          <a:latin typeface="+mn-lt"/>
                          <a:ea typeface="+mn-ea"/>
                          <a:cs typeface="+mn-cs"/>
                        </a:rPr>
                        <a:t> to pretend that Hero died from shock until they discover who has slandered her – </a:t>
                      </a:r>
                      <a:r>
                        <a:rPr lang="en-US" sz="800" kern="1200" dirty="0" err="1">
                          <a:solidFill>
                            <a:schemeClr val="tx1"/>
                          </a:solidFill>
                          <a:latin typeface="+mn-lt"/>
                          <a:ea typeface="+mn-ea"/>
                          <a:cs typeface="+mn-cs"/>
                        </a:rPr>
                        <a:t>Benedick</a:t>
                      </a:r>
                      <a:r>
                        <a:rPr lang="en-US" sz="800" kern="1200" dirty="0">
                          <a:solidFill>
                            <a:schemeClr val="tx1"/>
                          </a:solidFill>
                          <a:latin typeface="+mn-lt"/>
                          <a:ea typeface="+mn-ea"/>
                          <a:cs typeface="+mn-cs"/>
                        </a:rPr>
                        <a:t> immediately suspects Don John. Left alone, Beatrice and </a:t>
                      </a:r>
                      <a:r>
                        <a:rPr lang="en-US" sz="800" kern="1200" dirty="0" err="1">
                          <a:solidFill>
                            <a:schemeClr val="tx1"/>
                          </a:solidFill>
                          <a:latin typeface="+mn-lt"/>
                          <a:ea typeface="+mn-ea"/>
                          <a:cs typeface="+mn-cs"/>
                        </a:rPr>
                        <a:t>Benedick</a:t>
                      </a:r>
                      <a:r>
                        <a:rPr lang="en-US" sz="800" kern="1200" dirty="0">
                          <a:solidFill>
                            <a:schemeClr val="tx1"/>
                          </a:solidFill>
                          <a:latin typeface="+mn-lt"/>
                          <a:ea typeface="+mn-ea"/>
                          <a:cs typeface="+mn-cs"/>
                        </a:rPr>
                        <a:t> finally declare their love for each other. </a:t>
                      </a:r>
                      <a:endParaRPr lang="en-US" sz="800" i="1" dirty="0"/>
                    </a:p>
                  </a:txBody>
                  <a:tcPr/>
                </a:tc>
                <a:extLst>
                  <a:ext uri="{0D108BD9-81ED-4DB2-BD59-A6C34878D82A}">
                    <a16:rowId xmlns:a16="http://schemas.microsoft.com/office/drawing/2014/main" val="1988623850"/>
                  </a:ext>
                </a:extLst>
              </a:tr>
            </a:tbl>
          </a:graphicData>
        </a:graphic>
      </p:graphicFrame>
      <p:sp>
        <p:nvSpPr>
          <p:cNvPr id="13" name="Rectangle 12">
            <a:extLst>
              <a:ext uri="{FF2B5EF4-FFF2-40B4-BE49-F238E27FC236}">
                <a16:creationId xmlns:a16="http://schemas.microsoft.com/office/drawing/2014/main" id="{EB1DE1C9-C465-6D42-89EE-FDD185F3F065}"/>
              </a:ext>
            </a:extLst>
          </p:cNvPr>
          <p:cNvSpPr/>
          <p:nvPr/>
        </p:nvSpPr>
        <p:spPr>
          <a:xfrm>
            <a:off x="8308814" y="0"/>
            <a:ext cx="3883181" cy="1200329"/>
          </a:xfrm>
          <a:prstGeom prst="rect">
            <a:avLst/>
          </a:prstGeom>
          <a:ln>
            <a:solidFill>
              <a:schemeClr val="tx1"/>
            </a:solidFill>
          </a:ln>
        </p:spPr>
        <p:txBody>
          <a:bodyPr wrap="square">
            <a:spAutoFit/>
          </a:bodyPr>
          <a:lstStyle/>
          <a:p>
            <a:r>
              <a:rPr lang="en-US" sz="900" dirty="0"/>
              <a:t>Act 5 - People turn against Claudio; both Leonato and Benedick accuse him of wronging Hero, and then Dogberry reveals Don John’s henchmen. Claudio realizes that he was tricked by Don John and tries to apologize to Leonato. Leonato is surprisingly forgiving (because he knows that his daughter didn’t actually die). He says that he will forgive Claudio if he marries his cousin the following day. At the wedding, Claudio is amazed when Hero is revealed to be alive and as virtuous as ever. Benedick and Beatrice finally admit their love for each other in public. </a:t>
            </a:r>
            <a:endParaRPr lang="en-US" sz="900" i="1" dirty="0"/>
          </a:p>
        </p:txBody>
      </p:sp>
      <p:graphicFrame>
        <p:nvGraphicFramePr>
          <p:cNvPr id="14" name="Table 14">
            <a:extLst>
              <a:ext uri="{FF2B5EF4-FFF2-40B4-BE49-F238E27FC236}">
                <a16:creationId xmlns:a16="http://schemas.microsoft.com/office/drawing/2014/main" id="{87A0E201-FB53-194F-8579-103D035D255C}"/>
              </a:ext>
            </a:extLst>
          </p:cNvPr>
          <p:cNvGraphicFramePr>
            <a:graphicFrameLocks noGrp="1"/>
          </p:cNvGraphicFramePr>
          <p:nvPr>
            <p:extLst>
              <p:ext uri="{D42A27DB-BD31-4B8C-83A1-F6EECF244321}">
                <p14:modId xmlns:p14="http://schemas.microsoft.com/office/powerpoint/2010/main" val="2302525026"/>
              </p:ext>
            </p:extLst>
          </p:nvPr>
        </p:nvGraphicFramePr>
        <p:xfrm>
          <a:off x="8308819" y="1208776"/>
          <a:ext cx="3883181" cy="5634248"/>
        </p:xfrm>
        <a:graphic>
          <a:graphicData uri="http://schemas.openxmlformats.org/drawingml/2006/table">
            <a:tbl>
              <a:tblPr firstRow="1" bandRow="1">
                <a:tableStyleId>{5940675A-B579-460E-94D1-54222C63F5DA}</a:tableStyleId>
              </a:tblPr>
              <a:tblGrid>
                <a:gridCol w="3883181">
                  <a:extLst>
                    <a:ext uri="{9D8B030D-6E8A-4147-A177-3AD203B41FA5}">
                      <a16:colId xmlns:a16="http://schemas.microsoft.com/office/drawing/2014/main" val="3701251985"/>
                    </a:ext>
                  </a:extLst>
                </a:gridCol>
              </a:tblGrid>
              <a:tr h="407631">
                <a:tc>
                  <a:txBody>
                    <a:bodyPr/>
                    <a:lstStyle/>
                    <a:p>
                      <a:pPr algn="ctr"/>
                      <a:r>
                        <a:rPr lang="en-US" b="1" i="1" dirty="0"/>
                        <a:t>THE TEMPEST </a:t>
                      </a:r>
                      <a:r>
                        <a:rPr lang="en-US" b="1" dirty="0"/>
                        <a:t>PLOT</a:t>
                      </a:r>
                    </a:p>
                  </a:txBody>
                  <a:tcPr>
                    <a:solidFill>
                      <a:srgbClr val="FFF2CC"/>
                    </a:solidFill>
                  </a:tcPr>
                </a:tc>
                <a:extLst>
                  <a:ext uri="{0D108BD9-81ED-4DB2-BD59-A6C34878D82A}">
                    <a16:rowId xmlns:a16="http://schemas.microsoft.com/office/drawing/2014/main" val="2057094102"/>
                  </a:ext>
                </a:extLst>
              </a:tr>
              <a:tr h="1708702">
                <a:tc>
                  <a:txBody>
                    <a:bodyPr/>
                    <a:lstStyle/>
                    <a:p>
                      <a:r>
                        <a:rPr lang="en-GB" sz="800" dirty="0"/>
                        <a:t>Act 1 – </a:t>
                      </a:r>
                    </a:p>
                    <a:p>
                      <a:pPr marL="171450" indent="-171450">
                        <a:buFont typeface="Arial" panose="020B0604020202020204" pitchFamily="34" charset="0"/>
                        <a:buChar char="•"/>
                      </a:pPr>
                      <a:r>
                        <a:rPr lang="en-GB" sz="800" dirty="0"/>
                        <a:t>Violent, windy storm attacks ship with King Alonso (King of Naples), Ferdinand (his son), Sebastian (his brother), Gonzalo (his counsellor) and Antonio (Duke of Milan) aboard.  </a:t>
                      </a:r>
                    </a:p>
                    <a:p>
                      <a:pPr marL="171450" indent="-171450">
                        <a:buFont typeface="Arial" panose="020B0604020202020204" pitchFamily="34" charset="0"/>
                        <a:buChar char="•"/>
                      </a:pPr>
                      <a:r>
                        <a:rPr lang="en-GB" sz="800" dirty="0"/>
                        <a:t>Miranda begs her father to “allay” the storm. He then tells her and the audience the backstory to them becoming stranded on the island. This includes his betrayal and usurpation by his brother Antonio as Prospero neglected his role as Duke of Milan to study magic. </a:t>
                      </a:r>
                    </a:p>
                    <a:p>
                      <a:pPr marL="171450" indent="-171450">
                        <a:buFont typeface="Arial" panose="020B0604020202020204" pitchFamily="34" charset="0"/>
                        <a:buChar char="•"/>
                      </a:pPr>
                      <a:r>
                        <a:rPr lang="en-GB" sz="800" dirty="0"/>
                        <a:t>Prospero uses magic to make Miranda sleep and we meet Ariel, his spritely slave. </a:t>
                      </a:r>
                    </a:p>
                    <a:p>
                      <a:pPr marL="171450" indent="-171450">
                        <a:buFont typeface="Arial" panose="020B0604020202020204" pitchFamily="34" charset="0"/>
                        <a:buChar char="•"/>
                      </a:pPr>
                      <a:r>
                        <a:rPr lang="en-GB" sz="800" dirty="0"/>
                        <a:t>We meet Caliban, whose mutual hatred of Prospero highlights their key differences (race, status). </a:t>
                      </a:r>
                    </a:p>
                    <a:p>
                      <a:pPr marL="171450" indent="-171450">
                        <a:buFont typeface="Arial" panose="020B0604020202020204" pitchFamily="34" charset="0"/>
                        <a:buChar char="•"/>
                      </a:pPr>
                      <a:r>
                        <a:rPr lang="en-GB" sz="800" dirty="0"/>
                        <a:t>Ferdinand and Miranda meet and fall in love instantly. </a:t>
                      </a:r>
                      <a:endParaRPr lang="en-US" sz="800" dirty="0"/>
                    </a:p>
                  </a:txBody>
                  <a:tcPr/>
                </a:tc>
                <a:extLst>
                  <a:ext uri="{0D108BD9-81ED-4DB2-BD59-A6C34878D82A}">
                    <a16:rowId xmlns:a16="http://schemas.microsoft.com/office/drawing/2014/main" val="3522381633"/>
                  </a:ext>
                </a:extLst>
              </a:tr>
              <a:tr h="1306654">
                <a:tc>
                  <a:txBody>
                    <a:bodyPr/>
                    <a:lstStyle/>
                    <a:p>
                      <a:r>
                        <a:rPr lang="en-US" sz="800" dirty="0"/>
                        <a:t>Act 2 – </a:t>
                      </a:r>
                    </a:p>
                    <a:p>
                      <a:pPr marL="171450" indent="-171450">
                        <a:buFont typeface="Arial" panose="020B0604020202020204" pitchFamily="34" charset="0"/>
                        <a:buChar char="•"/>
                      </a:pPr>
                      <a:r>
                        <a:rPr lang="en-GB" sz="800" dirty="0"/>
                        <a:t>On another part of the island, we find the shipwrecked fleet. King Alonso is depressed that he has lost his son and cannot be cheered. </a:t>
                      </a:r>
                    </a:p>
                    <a:p>
                      <a:pPr marL="171450" indent="-171450">
                        <a:buFont typeface="Arial" panose="020B0604020202020204" pitchFamily="34" charset="0"/>
                        <a:buChar char="•"/>
                      </a:pPr>
                      <a:r>
                        <a:rPr lang="en-GB" sz="800" dirty="0"/>
                        <a:t>Ariel appears (invisible) and puts all to sleep, except for Sebastian and Antonio. </a:t>
                      </a:r>
                    </a:p>
                    <a:p>
                      <a:pPr marL="171450" indent="-171450">
                        <a:buFont typeface="Arial" panose="020B0604020202020204" pitchFamily="34" charset="0"/>
                        <a:buChar char="•"/>
                      </a:pPr>
                      <a:r>
                        <a:rPr lang="en-GB" sz="800" dirty="0"/>
                        <a:t>Antonio persuades Sebastian to kill his brother (Alonso) so he can have the power of the crown. However, Ariel wakes the King and Gonzalo before regicide can be achieved. ii. </a:t>
                      </a:r>
                    </a:p>
                    <a:p>
                      <a:pPr marL="171450" indent="-171450">
                        <a:buFont typeface="Arial" panose="020B0604020202020204" pitchFamily="34" charset="0"/>
                        <a:buChar char="•"/>
                      </a:pPr>
                      <a:r>
                        <a:rPr lang="en-GB" sz="800" dirty="0"/>
                        <a:t>Stephano (butler) and Trinculo (jester) get Caliban drunk for the first time. Caliban begs Stephano to become his new master</a:t>
                      </a:r>
                      <a:endParaRPr lang="en-US" sz="800" dirty="0"/>
                    </a:p>
                  </a:txBody>
                  <a:tcPr/>
                </a:tc>
                <a:extLst>
                  <a:ext uri="{0D108BD9-81ED-4DB2-BD59-A6C34878D82A}">
                    <a16:rowId xmlns:a16="http://schemas.microsoft.com/office/drawing/2014/main" val="905004906"/>
                  </a:ext>
                </a:extLst>
              </a:tr>
              <a:tr h="2211261">
                <a:tc>
                  <a:txBody>
                    <a:bodyPr/>
                    <a:lstStyle/>
                    <a:p>
                      <a:r>
                        <a:rPr lang="en-US" sz="800" dirty="0"/>
                        <a:t>Act 3 – </a:t>
                      </a:r>
                    </a:p>
                    <a:p>
                      <a:pPr marL="285750" indent="-285750">
                        <a:buFont typeface="Arial" panose="020B0604020202020204" pitchFamily="34" charset="0"/>
                        <a:buChar char="•"/>
                      </a:pPr>
                      <a:r>
                        <a:rPr lang="en-GB" sz="800" dirty="0"/>
                        <a:t>Prospero watches as Miranda and Ferdinand discuss their love for one another and agree to get married. </a:t>
                      </a:r>
                    </a:p>
                    <a:p>
                      <a:pPr marL="285750" indent="-285750">
                        <a:buFont typeface="Arial" panose="020B0604020202020204" pitchFamily="34" charset="0"/>
                        <a:buChar char="•"/>
                      </a:pPr>
                      <a:r>
                        <a:rPr lang="en-GB" sz="800" dirty="0"/>
                        <a:t>Stephano enters, drunk and enjoying status of master over Caliban, which Trinculo thinks is ridiculous. </a:t>
                      </a:r>
                    </a:p>
                    <a:p>
                      <a:pPr marL="285750" indent="-285750">
                        <a:buFont typeface="Arial" panose="020B0604020202020204" pitchFamily="34" charset="0"/>
                        <a:buChar char="•"/>
                      </a:pPr>
                      <a:r>
                        <a:rPr lang="en-GB" sz="800" dirty="0"/>
                        <a:t>Caliban tells them of the “tyrant” Prospero who they need to kill in order to rule the island (taking his books first as this will diminish his power). </a:t>
                      </a:r>
                    </a:p>
                    <a:p>
                      <a:pPr marL="285750" indent="-285750">
                        <a:buFont typeface="Arial" panose="020B0604020202020204" pitchFamily="34" charset="0"/>
                        <a:buChar char="•"/>
                      </a:pPr>
                      <a:r>
                        <a:rPr lang="en-GB" sz="800" dirty="0"/>
                        <a:t>Ariel is invisible on stage and causes havoc, imitating voices to cause a humorous scene between Stephano and Trinculo. </a:t>
                      </a:r>
                    </a:p>
                    <a:p>
                      <a:pPr marL="285750" indent="-285750">
                        <a:buFont typeface="Arial" panose="020B0604020202020204" pitchFamily="34" charset="0"/>
                        <a:buChar char="•"/>
                      </a:pPr>
                      <a:r>
                        <a:rPr lang="en-GB" sz="800" dirty="0"/>
                        <a:t>Prospero controls magical creatures to create an illusion of a great feast for the royal party. </a:t>
                      </a:r>
                    </a:p>
                    <a:p>
                      <a:pPr marL="285750" indent="-285750">
                        <a:buFont typeface="Arial" panose="020B0604020202020204" pitchFamily="34" charset="0"/>
                        <a:buChar char="•"/>
                      </a:pPr>
                      <a:r>
                        <a:rPr lang="en-GB" sz="800" dirty="0"/>
                        <a:t>As they prepare to tuck in, Ariel reappears as a harpy and gives his “three men of sin” speech to Alonso, Antonio and Sebastian.</a:t>
                      </a:r>
                    </a:p>
                    <a:p>
                      <a:pPr marL="285750" indent="-285750">
                        <a:buFont typeface="Arial" panose="020B0604020202020204" pitchFamily="34" charset="0"/>
                        <a:buChar char="•"/>
                      </a:pPr>
                      <a:r>
                        <a:rPr lang="en-GB" sz="800" dirty="0"/>
                        <a:t> Prospero praises Ariel. </a:t>
                      </a:r>
                      <a:endParaRPr lang="en-US" sz="800" dirty="0"/>
                    </a:p>
                  </a:txBody>
                  <a:tcPr/>
                </a:tc>
                <a:extLst>
                  <a:ext uri="{0D108BD9-81ED-4DB2-BD59-A6C34878D82A}">
                    <a16:rowId xmlns:a16="http://schemas.microsoft.com/office/drawing/2014/main" val="1357957971"/>
                  </a:ext>
                </a:extLst>
              </a:tr>
            </a:tbl>
          </a:graphicData>
        </a:graphic>
      </p:graphicFrame>
      <p:pic>
        <p:nvPicPr>
          <p:cNvPr id="15" name="Picture 14" descr="Campsmount Academy (@CampsmountAcad) | Twitter">
            <a:extLst>
              <a:ext uri="{FF2B5EF4-FFF2-40B4-BE49-F238E27FC236}">
                <a16:creationId xmlns:a16="http://schemas.microsoft.com/office/drawing/2014/main" id="{B9DE9892-E478-D149-A0A9-96E3840F3D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08" y="159987"/>
            <a:ext cx="444500" cy="4445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5646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BAF83D3-7429-C94A-B2C6-29B960480AC7}"/>
              </a:ext>
            </a:extLst>
          </p:cNvPr>
          <p:cNvSpPr/>
          <p:nvPr/>
        </p:nvSpPr>
        <p:spPr>
          <a:xfrm>
            <a:off x="0" y="0"/>
            <a:ext cx="4065319" cy="1631216"/>
          </a:xfrm>
          <a:prstGeom prst="rect">
            <a:avLst/>
          </a:prstGeom>
          <a:ln>
            <a:solidFill>
              <a:schemeClr val="tx1"/>
            </a:solidFill>
          </a:ln>
        </p:spPr>
        <p:txBody>
          <a:bodyPr wrap="square">
            <a:spAutoFit/>
          </a:bodyPr>
          <a:lstStyle/>
          <a:p>
            <a:r>
              <a:rPr lang="en-GB" sz="1000" dirty="0"/>
              <a:t>Act 4 – </a:t>
            </a:r>
          </a:p>
          <a:p>
            <a:pPr marL="285750" indent="-285750">
              <a:buFont typeface="Arial" panose="020B0604020202020204" pitchFamily="34" charset="0"/>
              <a:buChar char="•"/>
            </a:pPr>
            <a:r>
              <a:rPr lang="en-GB" sz="1000" dirty="0"/>
              <a:t>Prospero frees Ferdinand from his labours and blesses the union with his daughter Miranda. </a:t>
            </a:r>
          </a:p>
          <a:p>
            <a:pPr marL="285750" indent="-285750">
              <a:buFont typeface="Arial" panose="020B0604020202020204" pitchFamily="34" charset="0"/>
              <a:buChar char="•"/>
            </a:pPr>
            <a:r>
              <a:rPr lang="en-GB" sz="1000" dirty="0"/>
              <a:t>Prospero creates a magical masque in which the spirits of the Gods Iris, Juno and Ceres bless the union. </a:t>
            </a:r>
          </a:p>
          <a:p>
            <a:pPr marL="285750" indent="-285750">
              <a:buFont typeface="Arial" panose="020B0604020202020204" pitchFamily="34" charset="0"/>
              <a:buChar char="•"/>
            </a:pPr>
            <a:r>
              <a:rPr lang="en-GB" sz="1000" dirty="0"/>
              <a:t>Prospero dramatically interrupts the celebrations, remembering that Caliban, Stephano and Trinculo ore on route to kill him.</a:t>
            </a:r>
          </a:p>
          <a:p>
            <a:pPr marL="285750" indent="-285750">
              <a:buFont typeface="Arial" panose="020B0604020202020204" pitchFamily="34" charset="0"/>
              <a:buChar char="•"/>
            </a:pPr>
            <a:r>
              <a:rPr lang="en-GB" sz="1000" dirty="0"/>
              <a:t> Prospero orders Ariel to distract the conspirators with his fine clothing, which does have the intended effect on Stephano and Trinculo, much to Caliban’s annoyance. </a:t>
            </a:r>
            <a:endParaRPr lang="en-US" sz="1000" dirty="0"/>
          </a:p>
        </p:txBody>
      </p:sp>
      <p:sp>
        <p:nvSpPr>
          <p:cNvPr id="5" name="Rectangle 4">
            <a:extLst>
              <a:ext uri="{FF2B5EF4-FFF2-40B4-BE49-F238E27FC236}">
                <a16:creationId xmlns:a16="http://schemas.microsoft.com/office/drawing/2014/main" id="{AA05431E-AB1B-8E41-8174-D79A60EDEEFE}"/>
              </a:ext>
            </a:extLst>
          </p:cNvPr>
          <p:cNvSpPr/>
          <p:nvPr/>
        </p:nvSpPr>
        <p:spPr>
          <a:xfrm>
            <a:off x="0" y="1631216"/>
            <a:ext cx="4065319" cy="1477328"/>
          </a:xfrm>
          <a:prstGeom prst="rect">
            <a:avLst/>
          </a:prstGeom>
          <a:ln>
            <a:solidFill>
              <a:schemeClr val="tx1"/>
            </a:solidFill>
          </a:ln>
        </p:spPr>
        <p:txBody>
          <a:bodyPr wrap="square">
            <a:spAutoFit/>
          </a:bodyPr>
          <a:lstStyle/>
          <a:p>
            <a:r>
              <a:rPr lang="en-GB" sz="1000" dirty="0"/>
              <a:t>Act 5 - </a:t>
            </a:r>
          </a:p>
          <a:p>
            <a:pPr marL="285750" indent="-285750">
              <a:buFont typeface="Arial" panose="020B0604020202020204" pitchFamily="34" charset="0"/>
              <a:buChar char="•"/>
            </a:pPr>
            <a:r>
              <a:rPr lang="en-GB" sz="1000" dirty="0"/>
              <a:t>Prospero announces that his plans are coming together and orders Ariel to bring forward the royal party. He promises to give up his magic when all is complete. </a:t>
            </a:r>
          </a:p>
          <a:p>
            <a:pPr marL="285750" indent="-285750">
              <a:buFont typeface="Arial" panose="020B0604020202020204" pitchFamily="34" charset="0"/>
              <a:buChar char="•"/>
            </a:pPr>
            <a:r>
              <a:rPr lang="en-GB" sz="1000" dirty="0"/>
              <a:t>Prospero forgives each in turn and reunites Alonso with his son, Ferdinand. The King is overjoyed and welcomes Miranda to the family.</a:t>
            </a:r>
          </a:p>
          <a:p>
            <a:pPr marL="285750" indent="-285750">
              <a:buFont typeface="Arial" panose="020B0604020202020204" pitchFamily="34" charset="0"/>
              <a:buChar char="•"/>
            </a:pPr>
            <a:r>
              <a:rPr lang="en-GB" sz="1000" dirty="0"/>
              <a:t> Prospero invites everyone back to his cell for the night before setting off for Naples the next morning. </a:t>
            </a:r>
            <a:endParaRPr lang="en-US" sz="1000" dirty="0"/>
          </a:p>
        </p:txBody>
      </p:sp>
      <p:sp>
        <p:nvSpPr>
          <p:cNvPr id="6" name="Rectangle 5">
            <a:extLst>
              <a:ext uri="{FF2B5EF4-FFF2-40B4-BE49-F238E27FC236}">
                <a16:creationId xmlns:a16="http://schemas.microsoft.com/office/drawing/2014/main" id="{CE6A1F06-86CD-BB4E-A43D-304817D66085}"/>
              </a:ext>
            </a:extLst>
          </p:cNvPr>
          <p:cNvSpPr/>
          <p:nvPr/>
        </p:nvSpPr>
        <p:spPr>
          <a:xfrm>
            <a:off x="0" y="3108543"/>
            <a:ext cx="4065319" cy="400110"/>
          </a:xfrm>
          <a:prstGeom prst="rect">
            <a:avLst/>
          </a:prstGeom>
          <a:ln>
            <a:solidFill>
              <a:schemeClr val="tx1"/>
            </a:solidFill>
          </a:ln>
        </p:spPr>
        <p:txBody>
          <a:bodyPr wrap="square">
            <a:spAutoFit/>
          </a:bodyPr>
          <a:lstStyle/>
          <a:p>
            <a:r>
              <a:rPr lang="en-GB" sz="1000" dirty="0"/>
              <a:t>Epilogue - Prospero speaks directly to the audience, discussing his loss of magical powers and need for the audience’s applause to set him free. </a:t>
            </a:r>
            <a:endParaRPr lang="en-US" sz="1000" dirty="0"/>
          </a:p>
        </p:txBody>
      </p:sp>
      <p:graphicFrame>
        <p:nvGraphicFramePr>
          <p:cNvPr id="7" name="Table 6">
            <a:extLst>
              <a:ext uri="{FF2B5EF4-FFF2-40B4-BE49-F238E27FC236}">
                <a16:creationId xmlns:a16="http://schemas.microsoft.com/office/drawing/2014/main" id="{76A4C2DE-7804-7C49-B8C9-B2413D8E1848}"/>
              </a:ext>
            </a:extLst>
          </p:cNvPr>
          <p:cNvGraphicFramePr>
            <a:graphicFrameLocks noGrp="1"/>
          </p:cNvGraphicFramePr>
          <p:nvPr>
            <p:extLst>
              <p:ext uri="{D42A27DB-BD31-4B8C-83A1-F6EECF244321}">
                <p14:modId xmlns:p14="http://schemas.microsoft.com/office/powerpoint/2010/main" val="2352341157"/>
              </p:ext>
            </p:extLst>
          </p:nvPr>
        </p:nvGraphicFramePr>
        <p:xfrm>
          <a:off x="1" y="3508652"/>
          <a:ext cx="5118264" cy="3351292"/>
        </p:xfrm>
        <a:graphic>
          <a:graphicData uri="http://schemas.openxmlformats.org/drawingml/2006/table">
            <a:tbl>
              <a:tblPr firstRow="1" bandRow="1">
                <a:tableStyleId>{5940675A-B579-460E-94D1-54222C63F5DA}</a:tableStyleId>
              </a:tblPr>
              <a:tblGrid>
                <a:gridCol w="5118264">
                  <a:extLst>
                    <a:ext uri="{9D8B030D-6E8A-4147-A177-3AD203B41FA5}">
                      <a16:colId xmlns:a16="http://schemas.microsoft.com/office/drawing/2014/main" val="3035723686"/>
                    </a:ext>
                  </a:extLst>
                </a:gridCol>
              </a:tblGrid>
              <a:tr h="6790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i="1" dirty="0"/>
                        <a:t>MUCH ADO ABOUT NOTHING’S </a:t>
                      </a:r>
                      <a:r>
                        <a:rPr lang="en-US" b="1" dirty="0"/>
                        <a:t>KEY CHARACTERS</a:t>
                      </a:r>
                    </a:p>
                    <a:p>
                      <a:pPr algn="ctr"/>
                      <a:endParaRPr lang="en-US" b="1" dirty="0"/>
                    </a:p>
                  </a:txBody>
                  <a:tcPr>
                    <a:solidFill>
                      <a:schemeClr val="accent4">
                        <a:lumMod val="20000"/>
                        <a:lumOff val="80000"/>
                      </a:schemeClr>
                    </a:solidFill>
                  </a:tcPr>
                </a:tc>
                <a:extLst>
                  <a:ext uri="{0D108BD9-81ED-4DB2-BD59-A6C34878D82A}">
                    <a16:rowId xmlns:a16="http://schemas.microsoft.com/office/drawing/2014/main" val="1953350818"/>
                  </a:ext>
                </a:extLst>
              </a:tr>
              <a:tr h="33333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00" kern="1200" dirty="0">
                          <a:solidFill>
                            <a:schemeClr val="tx1"/>
                          </a:solidFill>
                          <a:latin typeface="+mn-lt"/>
                          <a:ea typeface="+mn-ea"/>
                          <a:cs typeface="+mn-cs"/>
                        </a:rPr>
                        <a:t>Don Pedro - The Prince of Aragon. He is always involved in the affairs of the other characters. Don Pedro woos Hero for Claudio. </a:t>
                      </a:r>
                      <a:endParaRPr lang="en-US" sz="800" dirty="0"/>
                    </a:p>
                  </a:txBody>
                  <a:tcPr/>
                </a:tc>
                <a:extLst>
                  <a:ext uri="{0D108BD9-81ED-4DB2-BD59-A6C34878D82A}">
                    <a16:rowId xmlns:a16="http://schemas.microsoft.com/office/drawing/2014/main" val="3644424581"/>
                  </a:ext>
                </a:extLst>
              </a:tr>
              <a:tr h="31392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00" kern="1200" dirty="0">
                          <a:solidFill>
                            <a:schemeClr val="tx1"/>
                          </a:solidFill>
                          <a:latin typeface="+mn-lt"/>
                          <a:ea typeface="+mn-ea"/>
                          <a:cs typeface="+mn-cs"/>
                        </a:rPr>
                        <a:t>Leonato - Governor of Messina and father to Hero.</a:t>
                      </a:r>
                      <a:endParaRPr lang="en-US" sz="800" dirty="0"/>
                    </a:p>
                  </a:txBody>
                  <a:tcPr/>
                </a:tc>
                <a:extLst>
                  <a:ext uri="{0D108BD9-81ED-4DB2-BD59-A6C34878D82A}">
                    <a16:rowId xmlns:a16="http://schemas.microsoft.com/office/drawing/2014/main" val="408061773"/>
                  </a:ext>
                </a:extLst>
              </a:tr>
              <a:tr h="39954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00" kern="1200" dirty="0">
                          <a:solidFill>
                            <a:schemeClr val="tx1"/>
                          </a:solidFill>
                          <a:latin typeface="+mn-lt"/>
                          <a:ea typeface="+mn-ea"/>
                          <a:cs typeface="+mn-cs"/>
                        </a:rPr>
                        <a:t>Claudio - A young Florentine soldier who fights for Don Pedro, and a friend of Benedick. </a:t>
                      </a:r>
                      <a:endParaRPr lang="en-US" sz="800" dirty="0"/>
                    </a:p>
                  </a:txBody>
                  <a:tcPr/>
                </a:tc>
                <a:extLst>
                  <a:ext uri="{0D108BD9-81ED-4DB2-BD59-A6C34878D82A}">
                    <a16:rowId xmlns:a16="http://schemas.microsoft.com/office/drawing/2014/main" val="1311794671"/>
                  </a:ext>
                </a:extLst>
              </a:tr>
              <a:tr h="31392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00" kern="1200" dirty="0">
                          <a:solidFill>
                            <a:schemeClr val="tx1"/>
                          </a:solidFill>
                          <a:latin typeface="+mn-lt"/>
                          <a:ea typeface="+mn-ea"/>
                          <a:cs typeface="+mn-cs"/>
                        </a:rPr>
                        <a:t>Hero - Leonato’s daughter, Beatrice’s cousin, and the beloved of Claudio.</a:t>
                      </a:r>
                      <a:endParaRPr lang="en-US" sz="800" dirty="0"/>
                    </a:p>
                  </a:txBody>
                  <a:tcPr/>
                </a:tc>
                <a:extLst>
                  <a:ext uri="{0D108BD9-81ED-4DB2-BD59-A6C34878D82A}">
                    <a16:rowId xmlns:a16="http://schemas.microsoft.com/office/drawing/2014/main" val="3550238046"/>
                  </a:ext>
                </a:extLst>
              </a:tr>
              <a:tr h="35568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00" kern="1200" dirty="0">
                          <a:solidFill>
                            <a:schemeClr val="tx1"/>
                          </a:solidFill>
                          <a:latin typeface="+mn-lt"/>
                          <a:ea typeface="+mn-ea"/>
                          <a:cs typeface="+mn-cs"/>
                        </a:rPr>
                        <a:t>Beatrice - Leonato’s niece, an extremely witty and strong-willed young woman. Beatrice has a “merry war,” of wits and insults with </a:t>
                      </a:r>
                      <a:r>
                        <a:rPr lang="en-US" sz="800" kern="1200" dirty="0" err="1">
                          <a:solidFill>
                            <a:schemeClr val="tx1"/>
                          </a:solidFill>
                          <a:latin typeface="+mn-lt"/>
                          <a:ea typeface="+mn-ea"/>
                          <a:cs typeface="+mn-cs"/>
                        </a:rPr>
                        <a:t>Benedick</a:t>
                      </a:r>
                      <a:r>
                        <a:rPr lang="en-US" sz="800" kern="1200" dirty="0">
                          <a:solidFill>
                            <a:schemeClr val="tx1"/>
                          </a:solidFill>
                          <a:latin typeface="+mn-lt"/>
                          <a:ea typeface="+mn-ea"/>
                          <a:cs typeface="+mn-cs"/>
                        </a:rPr>
                        <a:t>, whom she hates. </a:t>
                      </a:r>
                      <a:endParaRPr lang="en-US" sz="800" dirty="0"/>
                    </a:p>
                  </a:txBody>
                  <a:tcPr/>
                </a:tc>
                <a:extLst>
                  <a:ext uri="{0D108BD9-81ED-4DB2-BD59-A6C34878D82A}">
                    <a16:rowId xmlns:a16="http://schemas.microsoft.com/office/drawing/2014/main" val="423284382"/>
                  </a:ext>
                </a:extLst>
              </a:tr>
              <a:tr h="35568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800" kern="1200" dirty="0">
                          <a:solidFill>
                            <a:schemeClr val="tx1"/>
                          </a:solidFill>
                          <a:latin typeface="+mn-lt"/>
                          <a:ea typeface="+mn-ea"/>
                          <a:cs typeface="+mn-cs"/>
                        </a:rPr>
                        <a:t>Benedick - A witty young Lord of Padua and a soldier. He is extraordinarily successful with women but is fanatically committed to a bachelor’s life.</a:t>
                      </a:r>
                      <a:endParaRPr lang="en-US" sz="800" dirty="0"/>
                    </a:p>
                  </a:txBody>
                  <a:tcPr/>
                </a:tc>
                <a:extLst>
                  <a:ext uri="{0D108BD9-81ED-4DB2-BD59-A6C34878D82A}">
                    <a16:rowId xmlns:a16="http://schemas.microsoft.com/office/drawing/2014/main" val="2221633005"/>
                  </a:ext>
                </a:extLst>
              </a:tr>
              <a:tr h="24251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900" dirty="0">
                          <a:effectLst/>
                        </a:rPr>
                        <a:t> Antonio - </a:t>
                      </a:r>
                      <a:r>
                        <a:rPr lang="en-US" sz="800" kern="1200" dirty="0">
                          <a:solidFill>
                            <a:schemeClr val="tx1"/>
                          </a:solidFill>
                          <a:latin typeface="+mn-lt"/>
                          <a:ea typeface="+mn-ea"/>
                          <a:cs typeface="+mn-cs"/>
                        </a:rPr>
                        <a:t>Leonato’s brother. </a:t>
                      </a:r>
                      <a:endParaRPr lang="en-US" sz="800" dirty="0"/>
                    </a:p>
                  </a:txBody>
                  <a:tcPr/>
                </a:tc>
                <a:extLst>
                  <a:ext uri="{0D108BD9-81ED-4DB2-BD59-A6C34878D82A}">
                    <a16:rowId xmlns:a16="http://schemas.microsoft.com/office/drawing/2014/main" val="3181989127"/>
                  </a:ext>
                </a:extLst>
              </a:tr>
              <a:tr h="355688">
                <a:tc>
                  <a:txBody>
                    <a:bodyPr/>
                    <a:lstStyle/>
                    <a:p>
                      <a:r>
                        <a:rPr lang="en-US" sz="800" kern="1200" dirty="0">
                          <a:solidFill>
                            <a:schemeClr val="tx1"/>
                          </a:solidFill>
                          <a:latin typeface="+mn-lt"/>
                          <a:ea typeface="+mn-ea"/>
                          <a:cs typeface="+mn-cs"/>
                        </a:rPr>
                        <a:t>Don John - When the play begins, Don John has just been defeated by his brother in battle.</a:t>
                      </a:r>
                      <a:r>
                        <a:rPr lang="en-US" sz="800" kern="1200" baseline="0" dirty="0">
                          <a:solidFill>
                            <a:schemeClr val="tx1"/>
                          </a:solidFill>
                          <a:latin typeface="+mn-lt"/>
                          <a:ea typeface="+mn-ea"/>
                          <a:cs typeface="+mn-cs"/>
                        </a:rPr>
                        <a:t> </a:t>
                      </a:r>
                      <a:r>
                        <a:rPr lang="en-US" sz="800" kern="1200" dirty="0">
                          <a:solidFill>
                            <a:schemeClr val="tx1"/>
                          </a:solidFill>
                          <a:latin typeface="+mn-lt"/>
                          <a:ea typeface="+mn-ea"/>
                          <a:cs typeface="+mn-cs"/>
                        </a:rPr>
                        <a:t>Out of desire for revenge and a general bad attitude, Don John schemes to destroy the marriage of Hero and Claudio. </a:t>
                      </a:r>
                      <a:endParaRPr lang="en-US" sz="800" i="1" dirty="0"/>
                    </a:p>
                  </a:txBody>
                  <a:tcPr/>
                </a:tc>
                <a:extLst>
                  <a:ext uri="{0D108BD9-81ED-4DB2-BD59-A6C34878D82A}">
                    <a16:rowId xmlns:a16="http://schemas.microsoft.com/office/drawing/2014/main" val="2658883885"/>
                  </a:ext>
                </a:extLst>
              </a:tr>
            </a:tbl>
          </a:graphicData>
        </a:graphic>
      </p:graphicFrame>
      <p:graphicFrame>
        <p:nvGraphicFramePr>
          <p:cNvPr id="8" name="Table 7">
            <a:extLst>
              <a:ext uri="{FF2B5EF4-FFF2-40B4-BE49-F238E27FC236}">
                <a16:creationId xmlns:a16="http://schemas.microsoft.com/office/drawing/2014/main" id="{698C0BEC-9D3D-0440-B589-1AF8D1E18D7A}"/>
              </a:ext>
            </a:extLst>
          </p:cNvPr>
          <p:cNvGraphicFramePr>
            <a:graphicFrameLocks noGrp="1"/>
          </p:cNvGraphicFramePr>
          <p:nvPr>
            <p:extLst>
              <p:ext uri="{D42A27DB-BD31-4B8C-83A1-F6EECF244321}">
                <p14:modId xmlns:p14="http://schemas.microsoft.com/office/powerpoint/2010/main" val="2619036806"/>
              </p:ext>
            </p:extLst>
          </p:nvPr>
        </p:nvGraphicFramePr>
        <p:xfrm>
          <a:off x="5118265" y="0"/>
          <a:ext cx="3788229" cy="6859527"/>
        </p:xfrm>
        <a:graphic>
          <a:graphicData uri="http://schemas.openxmlformats.org/drawingml/2006/table">
            <a:tbl>
              <a:tblPr firstRow="1" bandRow="1">
                <a:tableStyleId>{5940675A-B579-460E-94D1-54222C63F5DA}</a:tableStyleId>
              </a:tblPr>
              <a:tblGrid>
                <a:gridCol w="3788229">
                  <a:extLst>
                    <a:ext uri="{9D8B030D-6E8A-4147-A177-3AD203B41FA5}">
                      <a16:colId xmlns:a16="http://schemas.microsoft.com/office/drawing/2014/main" val="2873322002"/>
                    </a:ext>
                  </a:extLst>
                </a:gridCol>
              </a:tblGrid>
              <a:tr h="471606">
                <a:tc>
                  <a:txBody>
                    <a:bodyPr/>
                    <a:lstStyle/>
                    <a:p>
                      <a:pPr algn="ctr"/>
                      <a:r>
                        <a:rPr lang="en-US" b="1" i="1" dirty="0"/>
                        <a:t>MACBETH’S</a:t>
                      </a:r>
                      <a:r>
                        <a:rPr lang="en-US" b="1" dirty="0"/>
                        <a:t> KEY CHARACTERS</a:t>
                      </a:r>
                    </a:p>
                  </a:txBody>
                  <a:tcPr>
                    <a:solidFill>
                      <a:schemeClr val="accent4">
                        <a:lumMod val="20000"/>
                        <a:lumOff val="80000"/>
                      </a:schemeClr>
                    </a:solidFill>
                  </a:tcPr>
                </a:tc>
                <a:extLst>
                  <a:ext uri="{0D108BD9-81ED-4DB2-BD59-A6C34878D82A}">
                    <a16:rowId xmlns:a16="http://schemas.microsoft.com/office/drawing/2014/main" val="3227617765"/>
                  </a:ext>
                </a:extLst>
              </a:tr>
              <a:tr h="614996">
                <a:tc>
                  <a:txBody>
                    <a:bodyPr/>
                    <a:lstStyle/>
                    <a:p>
                      <a:r>
                        <a:rPr lang="en-US" sz="900" dirty="0"/>
                        <a:t>Macbeth - </a:t>
                      </a:r>
                      <a:r>
                        <a:rPr lang="en-GB" sz="900" dirty="0"/>
                        <a:t>Is considered a hero at the beginning of the play. Gets promoted from Thane of Glamis to Thane of Cawdor and eventually King. Is ambitious and manipulated by his wife.</a:t>
                      </a:r>
                      <a:endParaRPr lang="en-US" sz="900" dirty="0"/>
                    </a:p>
                  </a:txBody>
                  <a:tcPr/>
                </a:tc>
                <a:extLst>
                  <a:ext uri="{0D108BD9-81ED-4DB2-BD59-A6C34878D82A}">
                    <a16:rowId xmlns:a16="http://schemas.microsoft.com/office/drawing/2014/main" val="3568806754"/>
                  </a:ext>
                </a:extLst>
              </a:tr>
              <a:tr h="638552">
                <a:tc>
                  <a:txBody>
                    <a:bodyPr/>
                    <a:lstStyle/>
                    <a:p>
                      <a:r>
                        <a:rPr lang="en-US" sz="900" dirty="0"/>
                        <a:t>Lady Macbeth - </a:t>
                      </a:r>
                      <a:r>
                        <a:rPr lang="en-GB" sz="900" dirty="0"/>
                        <a:t>Is manipulative and does not follow the stereotypical Jacobean woman of this time. Is presented as strong at the beginning of the text and weak at the end when she becomes insane because of how guilty she feels. </a:t>
                      </a:r>
                      <a:endParaRPr lang="en-US" sz="900" dirty="0"/>
                    </a:p>
                  </a:txBody>
                  <a:tcPr/>
                </a:tc>
                <a:extLst>
                  <a:ext uri="{0D108BD9-81ED-4DB2-BD59-A6C34878D82A}">
                    <a16:rowId xmlns:a16="http://schemas.microsoft.com/office/drawing/2014/main" val="105428392"/>
                  </a:ext>
                </a:extLst>
              </a:tr>
              <a:tr h="782721">
                <a:tc>
                  <a:txBody>
                    <a:bodyPr/>
                    <a:lstStyle/>
                    <a:p>
                      <a:r>
                        <a:rPr lang="en-US" sz="900" dirty="0"/>
                        <a:t>Banquo - </a:t>
                      </a:r>
                      <a:r>
                        <a:rPr lang="en-GB" sz="900" dirty="0"/>
                        <a:t>Macbeth’s best friend. Is ordered to be and is murdered by Macbeth as he poses as a threat to Macbeth’s chances of becoming King. Macbeth loses trust in Banquo because he was present when Macbeth saw the witches. Appears as a ghost at the banquet after his murder. </a:t>
                      </a:r>
                      <a:endParaRPr lang="en-US" sz="900" dirty="0"/>
                    </a:p>
                  </a:txBody>
                  <a:tcPr/>
                </a:tc>
                <a:extLst>
                  <a:ext uri="{0D108BD9-81ED-4DB2-BD59-A6C34878D82A}">
                    <a16:rowId xmlns:a16="http://schemas.microsoft.com/office/drawing/2014/main" val="151033155"/>
                  </a:ext>
                </a:extLst>
              </a:tr>
              <a:tr h="614996">
                <a:tc>
                  <a:txBody>
                    <a:bodyPr/>
                    <a:lstStyle/>
                    <a:p>
                      <a:r>
                        <a:rPr lang="en-US" sz="900" dirty="0"/>
                        <a:t>The Witches - </a:t>
                      </a:r>
                      <a:r>
                        <a:rPr lang="en-GB" sz="900" dirty="0"/>
                        <a:t>The three witches open the play and later meet Macbeth with prophecies, which impacts Macbeth’s life. The witches guide Macbeth on the path of his own destruction.</a:t>
                      </a:r>
                      <a:endParaRPr lang="en-US" sz="900" dirty="0"/>
                    </a:p>
                  </a:txBody>
                  <a:tcPr/>
                </a:tc>
                <a:extLst>
                  <a:ext uri="{0D108BD9-81ED-4DB2-BD59-A6C34878D82A}">
                    <a16:rowId xmlns:a16="http://schemas.microsoft.com/office/drawing/2014/main" val="994564643"/>
                  </a:ext>
                </a:extLst>
              </a:tr>
              <a:tr h="501718">
                <a:tc>
                  <a:txBody>
                    <a:bodyPr/>
                    <a:lstStyle/>
                    <a:p>
                      <a:r>
                        <a:rPr lang="en-US" sz="900" dirty="0"/>
                        <a:t>King Duncan - </a:t>
                      </a:r>
                      <a:r>
                        <a:rPr lang="en-GB" sz="900" dirty="0"/>
                        <a:t>Is the King of Scotland at the beginning of the </a:t>
                      </a:r>
                      <a:r>
                        <a:rPr lang="en-GB" sz="900" dirty="0" err="1"/>
                        <a:t>play.Is</a:t>
                      </a:r>
                      <a:r>
                        <a:rPr lang="en-GB" sz="900" dirty="0"/>
                        <a:t> murdered by Macbeth after Lady Macbeth persuades him to so he can get the throne.</a:t>
                      </a:r>
                      <a:endParaRPr lang="en-US" sz="900" dirty="0"/>
                    </a:p>
                  </a:txBody>
                  <a:tcPr/>
                </a:tc>
                <a:extLst>
                  <a:ext uri="{0D108BD9-81ED-4DB2-BD59-A6C34878D82A}">
                    <a16:rowId xmlns:a16="http://schemas.microsoft.com/office/drawing/2014/main" val="1690562721"/>
                  </a:ext>
                </a:extLst>
              </a:tr>
              <a:tr h="614996">
                <a:tc>
                  <a:txBody>
                    <a:bodyPr/>
                    <a:lstStyle/>
                    <a:p>
                      <a:r>
                        <a:rPr lang="en-US" sz="900" dirty="0"/>
                        <a:t>Macduff - </a:t>
                      </a:r>
                      <a:r>
                        <a:rPr lang="en-GB" sz="900" dirty="0"/>
                        <a:t>Soldier, Thane of Fife and Macbeth’s rival. Grows suspicious of Macbeth after KD’s murder. Forms an army with Malcolm in England and kills Macbeth at the end; a figure of mortality.</a:t>
                      </a:r>
                      <a:endParaRPr lang="en-US" sz="900" dirty="0"/>
                    </a:p>
                  </a:txBody>
                  <a:tcPr/>
                </a:tc>
                <a:extLst>
                  <a:ext uri="{0D108BD9-81ED-4DB2-BD59-A6C34878D82A}">
                    <a16:rowId xmlns:a16="http://schemas.microsoft.com/office/drawing/2014/main" val="3204289999"/>
                  </a:ext>
                </a:extLst>
              </a:tr>
              <a:tr h="447269">
                <a:tc>
                  <a:txBody>
                    <a:bodyPr/>
                    <a:lstStyle/>
                    <a:p>
                      <a:r>
                        <a:rPr lang="en-US" sz="900" dirty="0"/>
                        <a:t>Donalbain - </a:t>
                      </a:r>
                      <a:r>
                        <a:rPr lang="en-GB" sz="900" dirty="0"/>
                        <a:t>King Duncan’s other son who flees to Ireland after King Duncan is killed.</a:t>
                      </a:r>
                      <a:endParaRPr lang="en-US" sz="900" dirty="0"/>
                    </a:p>
                  </a:txBody>
                  <a:tcPr/>
                </a:tc>
                <a:extLst>
                  <a:ext uri="{0D108BD9-81ED-4DB2-BD59-A6C34878D82A}">
                    <a16:rowId xmlns:a16="http://schemas.microsoft.com/office/drawing/2014/main" val="2272010902"/>
                  </a:ext>
                </a:extLst>
              </a:tr>
              <a:tr h="614996">
                <a:tc>
                  <a:txBody>
                    <a:bodyPr/>
                    <a:lstStyle/>
                    <a:p>
                      <a:r>
                        <a:rPr lang="en-US" sz="900" dirty="0"/>
                        <a:t>Hecate - </a:t>
                      </a:r>
                      <a:r>
                        <a:rPr lang="en-GB" sz="900" dirty="0"/>
                        <a:t>Known as the Head Witch or Goddess of Witchcraft; Hecate is in charge of the three witches. She is angry at the three witches but also hints at Macbeth’s downfall at the end of the scene she appears in.</a:t>
                      </a:r>
                      <a:endParaRPr lang="en-US" sz="900" dirty="0"/>
                    </a:p>
                  </a:txBody>
                  <a:tcPr/>
                </a:tc>
                <a:extLst>
                  <a:ext uri="{0D108BD9-81ED-4DB2-BD59-A6C34878D82A}">
                    <a16:rowId xmlns:a16="http://schemas.microsoft.com/office/drawing/2014/main" val="3619187172"/>
                  </a:ext>
                </a:extLst>
              </a:tr>
              <a:tr h="493884">
                <a:tc>
                  <a:txBody>
                    <a:bodyPr/>
                    <a:lstStyle/>
                    <a:p>
                      <a:r>
                        <a:rPr lang="en-US" sz="900" dirty="0"/>
                        <a:t>Malcolm - </a:t>
                      </a:r>
                      <a:r>
                        <a:rPr lang="en-GB" sz="900" dirty="0"/>
                        <a:t>King Duncan’s son. Flees to England after he is killed. Represents order and once that is restored at the end of the play, he becomes King.</a:t>
                      </a:r>
                      <a:endParaRPr lang="en-US" sz="900" dirty="0"/>
                    </a:p>
                  </a:txBody>
                  <a:tcPr/>
                </a:tc>
                <a:extLst>
                  <a:ext uri="{0D108BD9-81ED-4DB2-BD59-A6C34878D82A}">
                    <a16:rowId xmlns:a16="http://schemas.microsoft.com/office/drawing/2014/main" val="2511030367"/>
                  </a:ext>
                </a:extLst>
              </a:tr>
              <a:tr h="447269">
                <a:tc>
                  <a:txBody>
                    <a:bodyPr/>
                    <a:lstStyle/>
                    <a:p>
                      <a:r>
                        <a:rPr lang="en-US" sz="900" dirty="0" err="1"/>
                        <a:t>Macdonwald</a:t>
                      </a:r>
                      <a:r>
                        <a:rPr lang="en-US" sz="900" dirty="0"/>
                        <a:t> - </a:t>
                      </a:r>
                      <a:r>
                        <a:rPr lang="en-GB" sz="900" dirty="0"/>
                        <a:t>Leader of rebel forces and is killed by Macbeth. Macbeth is praised when </a:t>
                      </a:r>
                      <a:r>
                        <a:rPr lang="en-GB" sz="900" dirty="0" err="1"/>
                        <a:t>Macdonwald</a:t>
                      </a:r>
                      <a:r>
                        <a:rPr lang="en-GB" sz="900" dirty="0"/>
                        <a:t> is defeated.</a:t>
                      </a:r>
                      <a:endParaRPr lang="en-US" sz="900" dirty="0"/>
                    </a:p>
                  </a:txBody>
                  <a:tcPr/>
                </a:tc>
                <a:extLst>
                  <a:ext uri="{0D108BD9-81ED-4DB2-BD59-A6C34878D82A}">
                    <a16:rowId xmlns:a16="http://schemas.microsoft.com/office/drawing/2014/main" val="565980327"/>
                  </a:ext>
                </a:extLst>
              </a:tr>
              <a:tr h="614996">
                <a:tc>
                  <a:txBody>
                    <a:bodyPr/>
                    <a:lstStyle/>
                    <a:p>
                      <a:r>
                        <a:rPr lang="en-US" sz="900" dirty="0"/>
                        <a:t>Lennox and Ross - </a:t>
                      </a:r>
                      <a:r>
                        <a:rPr lang="en-GB" sz="900" dirty="0"/>
                        <a:t>Ross is Macbeth’s cousin who, with Lennox, is a Scottish noble. Lennox questions Macbeth and Ross eventually turns his back on Macbeth and sides with Malcolm and Macduff. </a:t>
                      </a:r>
                      <a:endParaRPr lang="en-US" sz="900" dirty="0"/>
                    </a:p>
                  </a:txBody>
                  <a:tcPr/>
                </a:tc>
                <a:extLst>
                  <a:ext uri="{0D108BD9-81ED-4DB2-BD59-A6C34878D82A}">
                    <a16:rowId xmlns:a16="http://schemas.microsoft.com/office/drawing/2014/main" val="3502448007"/>
                  </a:ext>
                </a:extLst>
              </a:tr>
            </a:tbl>
          </a:graphicData>
        </a:graphic>
      </p:graphicFrame>
      <p:sp>
        <p:nvSpPr>
          <p:cNvPr id="9" name="TextBox 8">
            <a:extLst>
              <a:ext uri="{FF2B5EF4-FFF2-40B4-BE49-F238E27FC236}">
                <a16:creationId xmlns:a16="http://schemas.microsoft.com/office/drawing/2014/main" id="{23B10085-B1CF-2648-AB5B-018E7BF0D8F0}"/>
              </a:ext>
            </a:extLst>
          </p:cNvPr>
          <p:cNvSpPr txBox="1"/>
          <p:nvPr/>
        </p:nvSpPr>
        <p:spPr>
          <a:xfrm>
            <a:off x="4065319" y="0"/>
            <a:ext cx="1052946" cy="3508652"/>
          </a:xfrm>
          <a:prstGeom prst="rect">
            <a:avLst/>
          </a:prstGeom>
          <a:solidFill>
            <a:srgbClr val="FFF2CC"/>
          </a:solidFill>
          <a:ln>
            <a:solidFill>
              <a:schemeClr val="tx1"/>
            </a:solidFill>
          </a:ln>
        </p:spPr>
        <p:txBody>
          <a:bodyPr wrap="square" rtlCol="0">
            <a:spAutoFit/>
          </a:bodyPr>
          <a:lstStyle/>
          <a:p>
            <a:endParaRPr lang="en-US" dirty="0"/>
          </a:p>
        </p:txBody>
      </p:sp>
      <p:graphicFrame>
        <p:nvGraphicFramePr>
          <p:cNvPr id="10" name="Table 9">
            <a:extLst>
              <a:ext uri="{FF2B5EF4-FFF2-40B4-BE49-F238E27FC236}">
                <a16:creationId xmlns:a16="http://schemas.microsoft.com/office/drawing/2014/main" id="{D15439C3-DDD8-0C44-80A1-D322FA041082}"/>
              </a:ext>
            </a:extLst>
          </p:cNvPr>
          <p:cNvGraphicFramePr>
            <a:graphicFrameLocks noGrp="1"/>
          </p:cNvGraphicFramePr>
          <p:nvPr>
            <p:extLst>
              <p:ext uri="{D42A27DB-BD31-4B8C-83A1-F6EECF244321}">
                <p14:modId xmlns:p14="http://schemas.microsoft.com/office/powerpoint/2010/main" val="2539338862"/>
              </p:ext>
            </p:extLst>
          </p:nvPr>
        </p:nvGraphicFramePr>
        <p:xfrm>
          <a:off x="8906494" y="1"/>
          <a:ext cx="3285506" cy="6857998"/>
        </p:xfrm>
        <a:graphic>
          <a:graphicData uri="http://schemas.openxmlformats.org/drawingml/2006/table">
            <a:tbl>
              <a:tblPr firstRow="1" bandRow="1">
                <a:tableStyleId>{5940675A-B579-460E-94D1-54222C63F5DA}</a:tableStyleId>
              </a:tblPr>
              <a:tblGrid>
                <a:gridCol w="3285506">
                  <a:extLst>
                    <a:ext uri="{9D8B030D-6E8A-4147-A177-3AD203B41FA5}">
                      <a16:colId xmlns:a16="http://schemas.microsoft.com/office/drawing/2014/main" val="1951411782"/>
                    </a:ext>
                  </a:extLst>
                </a:gridCol>
              </a:tblGrid>
              <a:tr h="770750">
                <a:tc>
                  <a:txBody>
                    <a:bodyPr/>
                    <a:lstStyle/>
                    <a:p>
                      <a:pPr algn="ctr"/>
                      <a:r>
                        <a:rPr lang="en-US" b="1" i="1" dirty="0"/>
                        <a:t>THE TEMPEST’S </a:t>
                      </a:r>
                      <a:r>
                        <a:rPr lang="en-US" b="1" dirty="0"/>
                        <a:t>KEY CHARACTERS</a:t>
                      </a:r>
                    </a:p>
                  </a:txBody>
                  <a:tcPr>
                    <a:solidFill>
                      <a:schemeClr val="accent4">
                        <a:lumMod val="20000"/>
                        <a:lumOff val="80000"/>
                      </a:schemeClr>
                    </a:solidFill>
                  </a:tcPr>
                </a:tc>
                <a:extLst>
                  <a:ext uri="{0D108BD9-81ED-4DB2-BD59-A6C34878D82A}">
                    <a16:rowId xmlns:a16="http://schemas.microsoft.com/office/drawing/2014/main" val="273349134"/>
                  </a:ext>
                </a:extLst>
              </a:tr>
              <a:tr h="1270418">
                <a:tc>
                  <a:txBody>
                    <a:bodyPr/>
                    <a:lstStyle/>
                    <a:p>
                      <a:r>
                        <a:rPr lang="en-US" sz="900" dirty="0"/>
                        <a:t>Prospero - </a:t>
                      </a:r>
                      <a:r>
                        <a:rPr lang="en-GB" sz="900" b="0" i="0" kern="1200" dirty="0">
                          <a:solidFill>
                            <a:schemeClr val="tx1"/>
                          </a:solidFill>
                          <a:effectLst/>
                          <a:latin typeface="+mn-lt"/>
                          <a:ea typeface="+mn-ea"/>
                          <a:cs typeface="+mn-cs"/>
                        </a:rPr>
                        <a:t>The play’s protagonist, and father of Miranda. Twelve years before the events of the play, Prospero was the duke of Milan. His brother, Antonio, in concert with Alonso, king of Naples, usurped him, forcing him to flee in a boat with his daughter. The honest lord Gonzalo aided Prospero in his escape. Prospero has spent his twelve years on the island refining the magic that gives him the power he needs to punish and forgive his enemies.</a:t>
                      </a:r>
                      <a:endParaRPr lang="en-US" sz="900" dirty="0"/>
                    </a:p>
                  </a:txBody>
                  <a:tcPr/>
                </a:tc>
                <a:extLst>
                  <a:ext uri="{0D108BD9-81ED-4DB2-BD59-A6C34878D82A}">
                    <a16:rowId xmlns:a16="http://schemas.microsoft.com/office/drawing/2014/main" val="219017585"/>
                  </a:ext>
                </a:extLst>
              </a:tr>
              <a:tr h="1123831">
                <a:tc>
                  <a:txBody>
                    <a:bodyPr/>
                    <a:lstStyle/>
                    <a:p>
                      <a:r>
                        <a:rPr lang="en-US" sz="900" dirty="0"/>
                        <a:t>Miranda - </a:t>
                      </a:r>
                      <a:r>
                        <a:rPr lang="en-GB" sz="900" b="0" i="0" kern="1200" dirty="0">
                          <a:solidFill>
                            <a:schemeClr val="tx1"/>
                          </a:solidFill>
                          <a:effectLst/>
                          <a:latin typeface="+mn-lt"/>
                          <a:ea typeface="+mn-ea"/>
                          <a:cs typeface="+mn-cs"/>
                        </a:rPr>
                        <a:t>The daughter of Prospero, Miranda was brought to the island at an early age and has never seen any men other than her father and Caliban, though she dimly remembers being cared for by female servants as an infant. Because she has been sealed off from the world for so long, Miranda’s perceptions of other people tend to be naïve and non-judgmental. She is compassionate, generous, and loyal to her father.</a:t>
                      </a:r>
                      <a:endParaRPr lang="en-US" sz="900" dirty="0"/>
                    </a:p>
                  </a:txBody>
                  <a:tcPr/>
                </a:tc>
                <a:extLst>
                  <a:ext uri="{0D108BD9-81ED-4DB2-BD59-A6C34878D82A}">
                    <a16:rowId xmlns:a16="http://schemas.microsoft.com/office/drawing/2014/main" val="2541792975"/>
                  </a:ext>
                </a:extLst>
              </a:tr>
              <a:tr h="1284584">
                <a:tc>
                  <a:txBody>
                    <a:bodyPr/>
                    <a:lstStyle/>
                    <a:p>
                      <a:r>
                        <a:rPr lang="en-US" sz="900"/>
                        <a:t>Caliban - </a:t>
                      </a:r>
                      <a:r>
                        <a:rPr lang="en-GB" sz="900" b="0" i="0" kern="1200">
                          <a:solidFill>
                            <a:schemeClr val="tx1"/>
                          </a:solidFill>
                          <a:effectLst/>
                          <a:latin typeface="+mn-lt"/>
                          <a:ea typeface="+mn-ea"/>
                          <a:cs typeface="+mn-cs"/>
                        </a:rPr>
                        <a:t>Another of Prospero’s servants. Caliban, the son of the now-deceased witch Sycorax, acquainted Prospero with the island when Prospero arrived. Caliban believes that the island rightfully belongs to him and has been stolen by Prospero. His speech and behavior is sometimes coarse and brutal, as in his drunken scenes with Stephano and Trinculo and sometimes eloquent and sensitive, as in his rebukes of Prospero in Act I, scene ii, and in his description of the eerie beauty of the island in Act III, scene II.</a:t>
                      </a:r>
                      <a:endParaRPr lang="en-US" sz="900" dirty="0"/>
                    </a:p>
                  </a:txBody>
                  <a:tcPr/>
                </a:tc>
                <a:extLst>
                  <a:ext uri="{0D108BD9-81ED-4DB2-BD59-A6C34878D82A}">
                    <a16:rowId xmlns:a16="http://schemas.microsoft.com/office/drawing/2014/main" val="2698921450"/>
                  </a:ext>
                </a:extLst>
              </a:tr>
              <a:tr h="1284584">
                <a:tc>
                  <a:txBody>
                    <a:bodyPr/>
                    <a:lstStyle/>
                    <a:p>
                      <a:r>
                        <a:rPr lang="en-US" sz="900" dirty="0"/>
                        <a:t>Ariel - </a:t>
                      </a:r>
                      <a:r>
                        <a:rPr lang="en-GB" sz="900" b="0" i="0" kern="1200" dirty="0">
                          <a:solidFill>
                            <a:schemeClr val="tx1"/>
                          </a:solidFill>
                          <a:effectLst/>
                          <a:latin typeface="+mn-lt"/>
                          <a:ea typeface="+mn-ea"/>
                          <a:cs typeface="+mn-cs"/>
                        </a:rPr>
                        <a:t>Prospero’s spirit helper. Ariel is referred to throughout this </a:t>
                      </a:r>
                      <a:r>
                        <a:rPr lang="en-GB" sz="900" b="0" i="0" kern="1200" dirty="0" err="1">
                          <a:solidFill>
                            <a:schemeClr val="tx1"/>
                          </a:solidFill>
                          <a:effectLst/>
                          <a:latin typeface="+mn-lt"/>
                          <a:ea typeface="+mn-ea"/>
                          <a:cs typeface="+mn-cs"/>
                        </a:rPr>
                        <a:t>SparkNote</a:t>
                      </a:r>
                      <a:r>
                        <a:rPr lang="en-GB" sz="900" b="0" i="0" kern="1200" dirty="0">
                          <a:solidFill>
                            <a:schemeClr val="tx1"/>
                          </a:solidFill>
                          <a:effectLst/>
                          <a:latin typeface="+mn-lt"/>
                          <a:ea typeface="+mn-ea"/>
                          <a:cs typeface="+mn-cs"/>
                        </a:rPr>
                        <a:t> and in most criticism as “he,” but his gender and physical form are ambiguous. Rescued by Prospero from a long imprisonment at the hands of the witch </a:t>
                      </a:r>
                      <a:r>
                        <a:rPr lang="en-GB" sz="900" b="0" i="0" kern="1200" dirty="0" err="1">
                          <a:solidFill>
                            <a:schemeClr val="tx1"/>
                          </a:solidFill>
                          <a:effectLst/>
                          <a:latin typeface="+mn-lt"/>
                          <a:ea typeface="+mn-ea"/>
                          <a:cs typeface="+mn-cs"/>
                        </a:rPr>
                        <a:t>Sycorax</a:t>
                      </a:r>
                      <a:r>
                        <a:rPr lang="en-GB" sz="900" b="0" i="0" kern="1200" dirty="0">
                          <a:solidFill>
                            <a:schemeClr val="tx1"/>
                          </a:solidFill>
                          <a:effectLst/>
                          <a:latin typeface="+mn-lt"/>
                          <a:ea typeface="+mn-ea"/>
                          <a:cs typeface="+mn-cs"/>
                        </a:rPr>
                        <a:t>, Ariel is Prospero’s servant until Prospero decides to release him. He is mischievous and ubiquitous, able to traverse the length of the island in an instant and to change shapes at will. He carries out virtually every task that Prospero needs accomplished in the play.</a:t>
                      </a:r>
                      <a:endParaRPr lang="en-US" sz="900" dirty="0"/>
                    </a:p>
                  </a:txBody>
                  <a:tcPr/>
                </a:tc>
                <a:extLst>
                  <a:ext uri="{0D108BD9-81ED-4DB2-BD59-A6C34878D82A}">
                    <a16:rowId xmlns:a16="http://schemas.microsoft.com/office/drawing/2014/main" val="613819550"/>
                  </a:ext>
                </a:extLst>
              </a:tr>
              <a:tr h="1123831">
                <a:tc>
                  <a:txBody>
                    <a:bodyPr/>
                    <a:lstStyle/>
                    <a:p>
                      <a:r>
                        <a:rPr lang="en-US" sz="900" dirty="0"/>
                        <a:t>Gonzalo - </a:t>
                      </a:r>
                      <a:r>
                        <a:rPr lang="en-GB" sz="900" b="0" i="0" kern="1200" dirty="0">
                          <a:solidFill>
                            <a:schemeClr val="tx1"/>
                          </a:solidFill>
                          <a:effectLst/>
                          <a:latin typeface="+mn-lt"/>
                          <a:ea typeface="+mn-ea"/>
                          <a:cs typeface="+mn-cs"/>
                        </a:rPr>
                        <a:t>An old, honest lord, Gonzalo helped Prospero and Miranda to escape after Antonio usurped Prospero’s title. Gonzalo’s speeches provide an important commentary on the events of the play, as he remarks on the beauty of the island when the stranded party first lands, then on the desperation of Alonso after the magic banquet, and on the miracle of the reconciliation in Act V, scene </a:t>
                      </a:r>
                      <a:r>
                        <a:rPr lang="en-GB" sz="900" b="0" i="0" kern="1200" dirty="0" err="1">
                          <a:solidFill>
                            <a:schemeClr val="tx1"/>
                          </a:solidFill>
                          <a:effectLst/>
                          <a:latin typeface="+mn-lt"/>
                          <a:ea typeface="+mn-ea"/>
                          <a:cs typeface="+mn-cs"/>
                        </a:rPr>
                        <a:t>i</a:t>
                      </a:r>
                      <a:r>
                        <a:rPr lang="en-GB" sz="900" b="0" i="0" kern="1200" dirty="0">
                          <a:solidFill>
                            <a:schemeClr val="tx1"/>
                          </a:solidFill>
                          <a:effectLst/>
                          <a:latin typeface="+mn-lt"/>
                          <a:ea typeface="+mn-ea"/>
                          <a:cs typeface="+mn-cs"/>
                        </a:rPr>
                        <a:t>.</a:t>
                      </a:r>
                      <a:endParaRPr lang="en-US" sz="900" dirty="0"/>
                    </a:p>
                  </a:txBody>
                  <a:tcPr/>
                </a:tc>
                <a:extLst>
                  <a:ext uri="{0D108BD9-81ED-4DB2-BD59-A6C34878D82A}">
                    <a16:rowId xmlns:a16="http://schemas.microsoft.com/office/drawing/2014/main" val="4065405681"/>
                  </a:ext>
                </a:extLst>
              </a:tr>
            </a:tbl>
          </a:graphicData>
        </a:graphic>
      </p:graphicFrame>
    </p:spTree>
    <p:extLst>
      <p:ext uri="{BB962C8B-B14F-4D97-AF65-F5344CB8AC3E}">
        <p14:creationId xmlns:p14="http://schemas.microsoft.com/office/powerpoint/2010/main" val="4116350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6B5F59FF-F60C-1247-A0CB-EF76DF58792D}"/>
              </a:ext>
            </a:extLst>
          </p:cNvPr>
          <p:cNvGraphicFramePr>
            <a:graphicFrameLocks noGrp="1"/>
          </p:cNvGraphicFramePr>
          <p:nvPr>
            <p:extLst>
              <p:ext uri="{D42A27DB-BD31-4B8C-83A1-F6EECF244321}">
                <p14:modId xmlns:p14="http://schemas.microsoft.com/office/powerpoint/2010/main" val="3758287341"/>
              </p:ext>
            </p:extLst>
          </p:nvPr>
        </p:nvGraphicFramePr>
        <p:xfrm>
          <a:off x="0" y="0"/>
          <a:ext cx="3442525" cy="2016760"/>
        </p:xfrm>
        <a:graphic>
          <a:graphicData uri="http://schemas.openxmlformats.org/drawingml/2006/table">
            <a:tbl>
              <a:tblPr firstRow="1" bandRow="1">
                <a:tableStyleId>{5940675A-B579-460E-94D1-54222C63F5DA}</a:tableStyleId>
              </a:tblPr>
              <a:tblGrid>
                <a:gridCol w="3442525">
                  <a:extLst>
                    <a:ext uri="{9D8B030D-6E8A-4147-A177-3AD203B41FA5}">
                      <a16:colId xmlns:a16="http://schemas.microsoft.com/office/drawing/2014/main" val="323286739"/>
                    </a:ext>
                  </a:extLst>
                </a:gridCol>
              </a:tblGrid>
              <a:tr h="370840">
                <a:tc>
                  <a:txBody>
                    <a:bodyPr/>
                    <a:lstStyle/>
                    <a:p>
                      <a:pPr algn="ctr"/>
                      <a:r>
                        <a:rPr lang="en-US" b="1" dirty="0"/>
                        <a:t>GENRE OF PLAYS</a:t>
                      </a:r>
                    </a:p>
                  </a:txBody>
                  <a:tcPr>
                    <a:solidFill>
                      <a:srgbClr val="FFF2CC"/>
                    </a:solidFill>
                  </a:tcPr>
                </a:tc>
                <a:extLst>
                  <a:ext uri="{0D108BD9-81ED-4DB2-BD59-A6C34878D82A}">
                    <a16:rowId xmlns:a16="http://schemas.microsoft.com/office/drawing/2014/main" val="1912946452"/>
                  </a:ext>
                </a:extLst>
              </a:tr>
              <a:tr h="370840">
                <a:tc>
                  <a:txBody>
                    <a:bodyPr/>
                    <a:lstStyle/>
                    <a:p>
                      <a:r>
                        <a:rPr lang="en-US" sz="1000" dirty="0"/>
                        <a:t>Tragedy - </a:t>
                      </a:r>
                      <a:r>
                        <a:rPr lang="en-GB" sz="1000" b="0" i="0" kern="1200" dirty="0">
                          <a:solidFill>
                            <a:schemeClr val="tx1"/>
                          </a:solidFill>
                          <a:effectLst/>
                          <a:latin typeface="+mn-lt"/>
                          <a:ea typeface="+mn-ea"/>
                          <a:cs typeface="+mn-cs"/>
                        </a:rPr>
                        <a:t>Tragedy is a genre of drama based on human suffering and, mainly, the terrible or sorrowful events that befall a main character.</a:t>
                      </a:r>
                      <a:endParaRPr lang="en-US" sz="1000" b="0" dirty="0"/>
                    </a:p>
                  </a:txBody>
                  <a:tcPr>
                    <a:solidFill>
                      <a:schemeClr val="bg1"/>
                    </a:solidFill>
                  </a:tcPr>
                </a:tc>
                <a:extLst>
                  <a:ext uri="{0D108BD9-81ED-4DB2-BD59-A6C34878D82A}">
                    <a16:rowId xmlns:a16="http://schemas.microsoft.com/office/drawing/2014/main" val="3233563058"/>
                  </a:ext>
                </a:extLst>
              </a:tr>
              <a:tr h="370840">
                <a:tc>
                  <a:txBody>
                    <a:bodyPr/>
                    <a:lstStyle/>
                    <a:p>
                      <a:r>
                        <a:rPr lang="en-US" sz="1000" dirty="0"/>
                        <a:t>Historical - </a:t>
                      </a:r>
                      <a:r>
                        <a:rPr lang="en-GB" sz="1000" b="0" i="0" kern="1200" dirty="0">
                          <a:solidFill>
                            <a:schemeClr val="tx1"/>
                          </a:solidFill>
                          <a:effectLst/>
                          <a:latin typeface="+mn-lt"/>
                          <a:ea typeface="+mn-ea"/>
                          <a:cs typeface="+mn-cs"/>
                        </a:rPr>
                        <a:t>A history play, also known as a chronicle play, is a dramatic work where the events of the plot are either partially or entirely drawn from people and events of the past. </a:t>
                      </a:r>
                      <a:endParaRPr lang="en-US" sz="1000" b="0" dirty="0"/>
                    </a:p>
                  </a:txBody>
                  <a:tcPr>
                    <a:solidFill>
                      <a:schemeClr val="bg1"/>
                    </a:solidFill>
                  </a:tcPr>
                </a:tc>
                <a:extLst>
                  <a:ext uri="{0D108BD9-81ED-4DB2-BD59-A6C34878D82A}">
                    <a16:rowId xmlns:a16="http://schemas.microsoft.com/office/drawing/2014/main" val="2658470365"/>
                  </a:ext>
                </a:extLst>
              </a:tr>
              <a:tr h="370840">
                <a:tc>
                  <a:txBody>
                    <a:bodyPr/>
                    <a:lstStyle/>
                    <a:p>
                      <a:r>
                        <a:rPr lang="en-US" sz="1000" dirty="0"/>
                        <a:t>Comedy - </a:t>
                      </a:r>
                      <a:r>
                        <a:rPr lang="en-GB" sz="1000" b="0" i="0" kern="1200" dirty="0">
                          <a:solidFill>
                            <a:schemeClr val="tx1"/>
                          </a:solidFill>
                          <a:effectLst/>
                          <a:latin typeface="+mn-lt"/>
                          <a:ea typeface="+mn-ea"/>
                          <a:cs typeface="+mn-cs"/>
                        </a:rPr>
                        <a:t>Comedy is entertainment consisting of jokes intended to make an audience laugh. For ancient Greeks and Romans a comedy was a stage-play with a happy ending.</a:t>
                      </a:r>
                      <a:endParaRPr lang="en-US" sz="1000" b="0" dirty="0"/>
                    </a:p>
                  </a:txBody>
                  <a:tcPr>
                    <a:solidFill>
                      <a:schemeClr val="bg1"/>
                    </a:solidFill>
                  </a:tcPr>
                </a:tc>
                <a:extLst>
                  <a:ext uri="{0D108BD9-81ED-4DB2-BD59-A6C34878D82A}">
                    <a16:rowId xmlns:a16="http://schemas.microsoft.com/office/drawing/2014/main" val="2944801671"/>
                  </a:ext>
                </a:extLst>
              </a:tr>
            </a:tbl>
          </a:graphicData>
        </a:graphic>
      </p:graphicFrame>
      <p:graphicFrame>
        <p:nvGraphicFramePr>
          <p:cNvPr id="5" name="Table 5">
            <a:extLst>
              <a:ext uri="{FF2B5EF4-FFF2-40B4-BE49-F238E27FC236}">
                <a16:creationId xmlns:a16="http://schemas.microsoft.com/office/drawing/2014/main" id="{31F58F88-504A-E340-AD6B-ACE7C5BC76E8}"/>
              </a:ext>
            </a:extLst>
          </p:cNvPr>
          <p:cNvGraphicFramePr>
            <a:graphicFrameLocks noGrp="1"/>
          </p:cNvGraphicFramePr>
          <p:nvPr>
            <p:extLst>
              <p:ext uri="{D42A27DB-BD31-4B8C-83A1-F6EECF244321}">
                <p14:modId xmlns:p14="http://schemas.microsoft.com/office/powerpoint/2010/main" val="1170748541"/>
              </p:ext>
            </p:extLst>
          </p:nvPr>
        </p:nvGraphicFramePr>
        <p:xfrm>
          <a:off x="3442525" y="0"/>
          <a:ext cx="4926939" cy="6858000"/>
        </p:xfrm>
        <a:graphic>
          <a:graphicData uri="http://schemas.openxmlformats.org/drawingml/2006/table">
            <a:tbl>
              <a:tblPr firstRow="1" bandRow="1">
                <a:tableStyleId>{5940675A-B579-460E-94D1-54222C63F5DA}</a:tableStyleId>
              </a:tblPr>
              <a:tblGrid>
                <a:gridCol w="4926939">
                  <a:extLst>
                    <a:ext uri="{9D8B030D-6E8A-4147-A177-3AD203B41FA5}">
                      <a16:colId xmlns:a16="http://schemas.microsoft.com/office/drawing/2014/main" val="2985391245"/>
                    </a:ext>
                  </a:extLst>
                </a:gridCol>
              </a:tblGrid>
              <a:tr h="498390">
                <a:tc>
                  <a:txBody>
                    <a:bodyPr/>
                    <a:lstStyle/>
                    <a:p>
                      <a:pPr algn="ctr"/>
                      <a:r>
                        <a:rPr lang="en-US" b="1" dirty="0"/>
                        <a:t>KEY QUOTATIONS </a:t>
                      </a:r>
                      <a:r>
                        <a:rPr lang="en-US" b="1" i="1" dirty="0"/>
                        <a:t>MACBETH</a:t>
                      </a:r>
                    </a:p>
                  </a:txBody>
                  <a:tcPr>
                    <a:solidFill>
                      <a:srgbClr val="FFF2CC"/>
                    </a:solidFill>
                  </a:tcPr>
                </a:tc>
                <a:extLst>
                  <a:ext uri="{0D108BD9-81ED-4DB2-BD59-A6C34878D82A}">
                    <a16:rowId xmlns:a16="http://schemas.microsoft.com/office/drawing/2014/main" val="2053331851"/>
                  </a:ext>
                </a:extLst>
              </a:tr>
              <a:tr h="2092406">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i="0" kern="1200" dirty="0">
                          <a:solidFill>
                            <a:schemeClr val="tx1"/>
                          </a:solidFill>
                          <a:effectLst/>
                          <a:latin typeface="+mn-lt"/>
                          <a:ea typeface="+mn-ea"/>
                          <a:cs typeface="+mn-cs"/>
                        </a:rPr>
                        <a:t>Act 1 The Witches - “Fair is foul, and foul is fair.”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i="0" dirty="0"/>
                        <a:t>Act 1 Lady Macbeth "</a:t>
                      </a:r>
                      <a:r>
                        <a:rPr lang="en-GB" sz="1000" i="0" kern="1200" dirty="0">
                          <a:solidFill>
                            <a:schemeClr val="tx1"/>
                          </a:solidFill>
                          <a:effectLst/>
                          <a:latin typeface="+mn-lt"/>
                          <a:ea typeface="+mn-ea"/>
                          <a:cs typeface="+mn-cs"/>
                        </a:rPr>
                        <a:t>Unsex me here.” </a:t>
                      </a:r>
                      <a:endParaRPr lang="en-GB" sz="1000" i="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kern="1200" dirty="0">
                          <a:solidFill>
                            <a:schemeClr val="tx1"/>
                          </a:solidFill>
                          <a:effectLst/>
                          <a:latin typeface="+mn-lt"/>
                          <a:ea typeface="+mn-ea"/>
                          <a:cs typeface="+mn-cs"/>
                        </a:rPr>
                        <a:t>Act 1 Lady Macbeth - “Look like the innocent flower but be the serpent under it.”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kern="1200" dirty="0">
                          <a:solidFill>
                            <a:schemeClr val="tx1"/>
                          </a:solidFill>
                          <a:effectLst/>
                          <a:latin typeface="+mn-lt"/>
                          <a:ea typeface="+mn-ea"/>
                          <a:cs typeface="+mn-cs"/>
                        </a:rPr>
                        <a:t>Act 1 The Witches - “All hail Macbeth, that shalt be King hereafter!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i="0" kern="1200" dirty="0">
                          <a:solidFill>
                            <a:schemeClr val="tx1"/>
                          </a:solidFill>
                          <a:effectLst/>
                          <a:latin typeface="+mn-lt"/>
                          <a:ea typeface="+mn-ea"/>
                          <a:cs typeface="+mn-cs"/>
                        </a:rPr>
                        <a:t>Act 2 Macbeth - “Is this a dagger which I see before me?”</a:t>
                      </a:r>
                      <a:endParaRPr lang="en-US" sz="1000" i="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kern="1200" dirty="0">
                          <a:solidFill>
                            <a:schemeClr val="tx1"/>
                          </a:solidFill>
                          <a:effectLst/>
                          <a:latin typeface="+mn-lt"/>
                          <a:ea typeface="+mn-ea"/>
                          <a:cs typeface="+mn-cs"/>
                        </a:rPr>
                        <a:t>Act 2 Macbeth - (looking at his hands) this is a sorry sight. Wash this blood clean from my hand.”</a:t>
                      </a:r>
                    </a:p>
                    <a:p>
                      <a:pPr marL="285750" indent="-285750">
                        <a:buFont typeface="Arial" panose="020B0604020202020204" pitchFamily="34" charset="0"/>
                        <a:buChar char="•"/>
                      </a:pPr>
                      <a:r>
                        <a:rPr lang="en-GB" sz="1000" kern="1200" dirty="0">
                          <a:solidFill>
                            <a:schemeClr val="tx1"/>
                          </a:solidFill>
                          <a:effectLst/>
                          <a:latin typeface="+mn-lt"/>
                          <a:ea typeface="+mn-ea"/>
                          <a:cs typeface="+mn-cs"/>
                        </a:rPr>
                        <a:t>Act 3 Lady Macbeth - “Are you a man?”</a:t>
                      </a:r>
                      <a:endParaRPr lang="en-GB" sz="100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kern="1200" dirty="0">
                          <a:solidFill>
                            <a:schemeClr val="tx1"/>
                          </a:solidFill>
                          <a:effectLst/>
                          <a:latin typeface="+mn-lt"/>
                          <a:ea typeface="+mn-ea"/>
                          <a:cs typeface="+mn-cs"/>
                        </a:rPr>
                        <a:t>Act 4 The Witches - "By the pricking of my thumbs,</a:t>
                      </a:r>
                      <a:br>
                        <a:rPr lang="en-GB" sz="1000" dirty="0"/>
                      </a:br>
                      <a:r>
                        <a:rPr lang="en-GB" sz="1000" b="0" i="0" kern="1200" dirty="0">
                          <a:solidFill>
                            <a:schemeClr val="tx1"/>
                          </a:solidFill>
                          <a:effectLst/>
                          <a:latin typeface="+mn-lt"/>
                          <a:ea typeface="+mn-ea"/>
                          <a:cs typeface="+mn-cs"/>
                        </a:rPr>
                        <a:t>Something wicked this way comes"</a:t>
                      </a:r>
                    </a:p>
                    <a:p>
                      <a:pPr marL="285750" indent="-285750">
                        <a:buFont typeface="Arial" panose="020B0604020202020204" pitchFamily="34" charset="0"/>
                        <a:buChar char="•"/>
                      </a:pPr>
                      <a:r>
                        <a:rPr lang="en-GB" sz="1000" kern="1200" dirty="0">
                          <a:solidFill>
                            <a:schemeClr val="tx1"/>
                          </a:solidFill>
                          <a:effectLst/>
                          <a:latin typeface="+mn-lt"/>
                          <a:ea typeface="+mn-ea"/>
                          <a:cs typeface="+mn-cs"/>
                        </a:rPr>
                        <a:t>Act 3 Macbeth - “Don’t shake thy gory locks at me.</a:t>
                      </a:r>
                      <a:r>
                        <a:rPr lang="en-US" sz="1000" kern="1200" dirty="0">
                          <a:solidFill>
                            <a:schemeClr val="tx1"/>
                          </a:solidFill>
                          <a:effectLst/>
                          <a:latin typeface="+mn-lt"/>
                          <a:ea typeface="+mn-ea"/>
                          <a:cs typeface="+mn-cs"/>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kern="1200" dirty="0">
                          <a:solidFill>
                            <a:schemeClr val="tx1"/>
                          </a:solidFill>
                          <a:effectLst/>
                          <a:latin typeface="+mn-lt"/>
                          <a:ea typeface="+mn-ea"/>
                          <a:cs typeface="+mn-cs"/>
                        </a:rPr>
                        <a:t>Act 5 Macbeth - </a:t>
                      </a:r>
                      <a:r>
                        <a:rPr lang="en-GB" sz="1050" b="0" i="0" kern="1200" dirty="0">
                          <a:solidFill>
                            <a:schemeClr val="tx1"/>
                          </a:solidFill>
                          <a:effectLst/>
                          <a:latin typeface="+mn-lt"/>
                          <a:ea typeface="+mn-ea"/>
                          <a:cs typeface="+mn-cs"/>
                        </a:rPr>
                        <a:t>“Out, out, brief candle! Life’s but a walking shadow”</a:t>
                      </a:r>
                    </a:p>
                    <a:p>
                      <a:pPr marL="285750" indent="-285750">
                        <a:buFont typeface="Arial" panose="020B0604020202020204" pitchFamily="34" charset="0"/>
                        <a:buChar char="•"/>
                      </a:pPr>
                      <a:endParaRPr lang="en-US" sz="1000" dirty="0"/>
                    </a:p>
                  </a:txBody>
                  <a:tcPr/>
                </a:tc>
                <a:extLst>
                  <a:ext uri="{0D108BD9-81ED-4DB2-BD59-A6C34878D82A}">
                    <a16:rowId xmlns:a16="http://schemas.microsoft.com/office/drawing/2014/main" val="2619277732"/>
                  </a:ext>
                </a:extLst>
              </a:tr>
              <a:tr h="498390">
                <a:tc>
                  <a:txBody>
                    <a:bodyPr/>
                    <a:lstStyle/>
                    <a:p>
                      <a:pPr algn="ctr"/>
                      <a:r>
                        <a:rPr lang="en-US" b="1" dirty="0"/>
                        <a:t>KEY QUOTATIONS </a:t>
                      </a:r>
                      <a:r>
                        <a:rPr lang="en-US" b="1" i="1" dirty="0"/>
                        <a:t>MUCH ADO ABOUT NOTHING</a:t>
                      </a:r>
                    </a:p>
                  </a:txBody>
                  <a:tcPr>
                    <a:solidFill>
                      <a:srgbClr val="FFF2CC"/>
                    </a:solidFill>
                  </a:tcPr>
                </a:tc>
                <a:extLst>
                  <a:ext uri="{0D108BD9-81ED-4DB2-BD59-A6C34878D82A}">
                    <a16:rowId xmlns:a16="http://schemas.microsoft.com/office/drawing/2014/main" val="3014890510"/>
                  </a:ext>
                </a:extLst>
              </a:tr>
              <a:tr h="1998119">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dirty="0"/>
                        <a:t>Act 1 Leonato -  “</a:t>
                      </a:r>
                      <a:r>
                        <a:rPr lang="en-US" sz="1100" kern="1200" dirty="0">
                          <a:solidFill>
                            <a:schemeClr val="tx1"/>
                          </a:solidFill>
                          <a:latin typeface="+mn-lt"/>
                          <a:ea typeface="+mn-ea"/>
                          <a:cs typeface="+mn-cs"/>
                        </a:rPr>
                        <a:t>There is a kind of merry war betwixt Signior Benedick and her; they never meet but there’s a skirmish of wit between them.”</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dirty="0"/>
                        <a:t>Act 2 Claudio -</a:t>
                      </a:r>
                      <a:r>
                        <a:rPr lang="en-US" sz="1100" b="0" i="0" baseline="0" dirty="0"/>
                        <a:t> </a:t>
                      </a:r>
                      <a:r>
                        <a:rPr lang="en-US" sz="1100" kern="1200" dirty="0">
                          <a:solidFill>
                            <a:schemeClr val="tx1"/>
                          </a:solidFill>
                          <a:latin typeface="+mn-lt"/>
                          <a:ea typeface="+mn-ea"/>
                          <a:cs typeface="+mn-cs"/>
                        </a:rPr>
                        <a:t>“Friendship is constant in all other things save in the office and affairs of love”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dirty="0"/>
                        <a:t>Act 3 Hero </a:t>
                      </a:r>
                      <a:r>
                        <a:rPr lang="en-US" sz="1100" kern="1200" dirty="0">
                          <a:solidFill>
                            <a:schemeClr val="tx1"/>
                          </a:solidFill>
                          <a:latin typeface="+mn-lt"/>
                          <a:ea typeface="+mn-ea"/>
                          <a:cs typeface="+mn-cs"/>
                        </a:rPr>
                        <a:t>“of this matter is little Cupid’s crafty arrow made, that only wounds by hearsay.”</a:t>
                      </a:r>
                      <a:endParaRPr lang="en-US" sz="1100" b="0" i="0" kern="1200" dirty="0">
                        <a:solidFill>
                          <a:schemeClr val="tx1"/>
                        </a:solidFill>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dirty="0">
                          <a:latin typeface="+mn-lt"/>
                        </a:rPr>
                        <a:t>Act 4 Leonato - </a:t>
                      </a:r>
                      <a:r>
                        <a:rPr lang="en-US" sz="1100" kern="1200" dirty="0">
                          <a:solidFill>
                            <a:schemeClr val="tx1"/>
                          </a:solidFill>
                          <a:latin typeface="+mn-lt"/>
                          <a:ea typeface="+mn-ea"/>
                          <a:cs typeface="+mn-cs"/>
                        </a:rPr>
                        <a:t>“But mine , and mine I </a:t>
                      </a:r>
                      <a:r>
                        <a:rPr lang="en-US" sz="1100" kern="1200" dirty="0" err="1">
                          <a:solidFill>
                            <a:schemeClr val="tx1"/>
                          </a:solidFill>
                          <a:latin typeface="+mn-lt"/>
                          <a:ea typeface="+mn-ea"/>
                          <a:cs typeface="+mn-cs"/>
                        </a:rPr>
                        <a:t>lov'd</a:t>
                      </a:r>
                      <a:r>
                        <a:rPr lang="en-US" sz="1100" kern="1200" dirty="0">
                          <a:solidFill>
                            <a:schemeClr val="tx1"/>
                          </a:solidFill>
                          <a:latin typeface="+mn-lt"/>
                          <a:ea typeface="+mn-ea"/>
                          <a:cs typeface="+mn-cs"/>
                        </a:rPr>
                        <a:t> , and mine I </a:t>
                      </a:r>
                      <a:r>
                        <a:rPr lang="en-US" sz="1100" kern="1200" dirty="0" err="1">
                          <a:solidFill>
                            <a:schemeClr val="tx1"/>
                          </a:solidFill>
                          <a:latin typeface="+mn-lt"/>
                          <a:ea typeface="+mn-ea"/>
                          <a:cs typeface="+mn-cs"/>
                        </a:rPr>
                        <a:t>prais’d</a:t>
                      </a:r>
                      <a:r>
                        <a:rPr lang="en-US" sz="1100" kern="1200" dirty="0">
                          <a:solidFill>
                            <a:schemeClr val="tx1"/>
                          </a:solidFill>
                          <a:latin typeface="+mn-lt"/>
                          <a:ea typeface="+mn-ea"/>
                          <a:cs typeface="+mn-cs"/>
                        </a:rPr>
                        <a:t>, and mine that I was proud on, mine so much that I myself was to myself not mine, valuing of her; why, she— O! she is fallen Into a pit of ink…”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dirty="0"/>
                        <a:t>Act 5 Benedick -  </a:t>
                      </a:r>
                      <a:r>
                        <a:rPr lang="en-US" sz="1100" b="0" i="0" kern="1200" dirty="0">
                          <a:solidFill>
                            <a:schemeClr val="tx1"/>
                          </a:solidFill>
                          <a:latin typeface="+mn-lt"/>
                          <a:ea typeface="+mn-ea"/>
                          <a:cs typeface="+mn-cs"/>
                        </a:rPr>
                        <a:t>“</a:t>
                      </a:r>
                      <a:r>
                        <a:rPr lang="en-US" sz="1100" kern="1200" dirty="0">
                          <a:solidFill>
                            <a:schemeClr val="tx1"/>
                          </a:solidFill>
                          <a:latin typeface="+mn-lt"/>
                          <a:ea typeface="+mn-ea"/>
                          <a:cs typeface="+mn-cs"/>
                        </a:rPr>
                        <a:t>get thee a wife, get thee a wife: there is no staff more reverent than one tipped with horn.”</a:t>
                      </a:r>
                    </a:p>
                  </a:txBody>
                  <a:tcPr/>
                </a:tc>
                <a:extLst>
                  <a:ext uri="{0D108BD9-81ED-4DB2-BD59-A6C34878D82A}">
                    <a16:rowId xmlns:a16="http://schemas.microsoft.com/office/drawing/2014/main" val="1639916338"/>
                  </a:ext>
                </a:extLst>
              </a:tr>
              <a:tr h="498390">
                <a:tc>
                  <a:txBody>
                    <a:bodyPr/>
                    <a:lstStyle/>
                    <a:p>
                      <a:pPr algn="ctr"/>
                      <a:r>
                        <a:rPr lang="en-US" b="1" dirty="0"/>
                        <a:t>KEY QUOTATIONS </a:t>
                      </a:r>
                      <a:r>
                        <a:rPr lang="en-US" b="1" i="1" dirty="0"/>
                        <a:t>THE TEMPEST</a:t>
                      </a:r>
                    </a:p>
                  </a:txBody>
                  <a:tcPr>
                    <a:solidFill>
                      <a:srgbClr val="FFF2CC"/>
                    </a:solidFill>
                  </a:tcPr>
                </a:tc>
                <a:extLst>
                  <a:ext uri="{0D108BD9-81ED-4DB2-BD59-A6C34878D82A}">
                    <a16:rowId xmlns:a16="http://schemas.microsoft.com/office/drawing/2014/main" val="4103927078"/>
                  </a:ext>
                </a:extLst>
              </a:tr>
              <a:tr h="1272305">
                <a:tc>
                  <a:txBody>
                    <a:bodyPr/>
                    <a:lstStyle/>
                    <a:p>
                      <a:pPr marL="285750" indent="-285750">
                        <a:buFont typeface="Arial" panose="020B0604020202020204" pitchFamily="34" charset="0"/>
                        <a:buChar char="•"/>
                      </a:pPr>
                      <a:r>
                        <a:rPr lang="en-US" sz="1100" dirty="0"/>
                        <a:t> Act 1 Prospero- </a:t>
                      </a:r>
                      <a:r>
                        <a:rPr lang="en-GB" sz="1100" dirty="0"/>
                        <a:t>“in my false brother / Awaked an evil nature.” </a:t>
                      </a:r>
                      <a:r>
                        <a:rPr lang="en-US" sz="1100" dirty="0"/>
                        <a:t>   </a:t>
                      </a:r>
                    </a:p>
                    <a:p>
                      <a:pPr marL="285750" indent="-285750">
                        <a:buFont typeface="Arial" panose="020B0604020202020204" pitchFamily="34" charset="0"/>
                        <a:buChar char="•"/>
                      </a:pPr>
                      <a:r>
                        <a:rPr lang="en-GB" sz="1100" dirty="0"/>
                        <a:t>Act 2 Sebastian - "My strong imagination sees a crown dropping upon thy head.”</a:t>
                      </a:r>
                    </a:p>
                    <a:p>
                      <a:pPr marL="285750" indent="-285750">
                        <a:buFont typeface="Arial" panose="020B0604020202020204" pitchFamily="34" charset="0"/>
                        <a:buChar char="•"/>
                      </a:pPr>
                      <a:r>
                        <a:rPr lang="en-GB" sz="1100" dirty="0"/>
                        <a:t>Act 3 Miranda to Ferdinand - "I am your wife, if you will marry me./ If not, I’ll die your maid." </a:t>
                      </a:r>
                    </a:p>
                    <a:p>
                      <a:pPr marL="285750" indent="-285750">
                        <a:buFont typeface="Arial" panose="020B0604020202020204" pitchFamily="34" charset="0"/>
                        <a:buChar char="•"/>
                      </a:pPr>
                      <a:r>
                        <a:rPr lang="en-GB" sz="1100" dirty="0"/>
                        <a:t>Act 4 Prospero - "help to celebrate a contract of true love”.</a:t>
                      </a:r>
                    </a:p>
                    <a:p>
                      <a:pPr marL="285750" indent="-285750">
                        <a:buFont typeface="Arial" panose="020B0604020202020204" pitchFamily="34" charset="0"/>
                        <a:buChar char="•"/>
                      </a:pPr>
                      <a:r>
                        <a:rPr lang="en-GB" sz="1100" dirty="0"/>
                        <a:t>Act 5 Prospero – “I'll break my staff...I'll down my book" </a:t>
                      </a:r>
                      <a:endParaRPr lang="en-US" sz="1100" dirty="0"/>
                    </a:p>
                  </a:txBody>
                  <a:tcPr/>
                </a:tc>
                <a:extLst>
                  <a:ext uri="{0D108BD9-81ED-4DB2-BD59-A6C34878D82A}">
                    <a16:rowId xmlns:a16="http://schemas.microsoft.com/office/drawing/2014/main" val="4164178278"/>
                  </a:ext>
                </a:extLst>
              </a:tr>
            </a:tbl>
          </a:graphicData>
        </a:graphic>
      </p:graphicFrame>
      <p:graphicFrame>
        <p:nvGraphicFramePr>
          <p:cNvPr id="6" name="Table 6">
            <a:extLst>
              <a:ext uri="{FF2B5EF4-FFF2-40B4-BE49-F238E27FC236}">
                <a16:creationId xmlns:a16="http://schemas.microsoft.com/office/drawing/2014/main" id="{6F6B43D6-65E4-064E-B7B9-AAE322255B63}"/>
              </a:ext>
            </a:extLst>
          </p:cNvPr>
          <p:cNvGraphicFramePr>
            <a:graphicFrameLocks noGrp="1"/>
          </p:cNvGraphicFramePr>
          <p:nvPr>
            <p:extLst>
              <p:ext uri="{D42A27DB-BD31-4B8C-83A1-F6EECF244321}">
                <p14:modId xmlns:p14="http://schemas.microsoft.com/office/powerpoint/2010/main" val="3099640380"/>
              </p:ext>
            </p:extLst>
          </p:nvPr>
        </p:nvGraphicFramePr>
        <p:xfrm>
          <a:off x="8369464" y="0"/>
          <a:ext cx="3822535" cy="4881880"/>
        </p:xfrm>
        <a:graphic>
          <a:graphicData uri="http://schemas.openxmlformats.org/drawingml/2006/table">
            <a:tbl>
              <a:tblPr firstRow="1" bandRow="1">
                <a:tableStyleId>{5940675A-B579-460E-94D1-54222C63F5DA}</a:tableStyleId>
              </a:tblPr>
              <a:tblGrid>
                <a:gridCol w="3822535">
                  <a:extLst>
                    <a:ext uri="{9D8B030D-6E8A-4147-A177-3AD203B41FA5}">
                      <a16:colId xmlns:a16="http://schemas.microsoft.com/office/drawing/2014/main" val="258748165"/>
                    </a:ext>
                  </a:extLst>
                </a:gridCol>
              </a:tblGrid>
              <a:tr h="370840">
                <a:tc>
                  <a:txBody>
                    <a:bodyPr/>
                    <a:lstStyle/>
                    <a:p>
                      <a:pPr algn="ctr"/>
                      <a:r>
                        <a:rPr lang="en-US" b="1" dirty="0"/>
                        <a:t>HISTORICAL CONTEXT</a:t>
                      </a:r>
                    </a:p>
                  </a:txBody>
                  <a:tcPr>
                    <a:solidFill>
                      <a:srgbClr val="FFF2CC"/>
                    </a:solidFill>
                  </a:tcPr>
                </a:tc>
                <a:extLst>
                  <a:ext uri="{0D108BD9-81ED-4DB2-BD59-A6C34878D82A}">
                    <a16:rowId xmlns:a16="http://schemas.microsoft.com/office/drawing/2014/main" val="2536859213"/>
                  </a:ext>
                </a:extLst>
              </a:tr>
              <a:tr h="370840">
                <a:tc>
                  <a:txBody>
                    <a:bodyPr/>
                    <a:lstStyle/>
                    <a:p>
                      <a:pPr marL="285750" indent="-285750">
                        <a:buFont typeface="Arial" panose="020B0604020202020204" pitchFamily="34" charset="0"/>
                        <a:buChar char="•"/>
                      </a:pPr>
                      <a:r>
                        <a:rPr lang="en-GB" sz="1000" b="0" i="0" kern="1200" dirty="0">
                          <a:solidFill>
                            <a:schemeClr val="tx1"/>
                          </a:solidFill>
                          <a:effectLst/>
                          <a:latin typeface="+mn-lt"/>
                          <a:ea typeface="+mn-ea"/>
                          <a:cs typeface="+mn-cs"/>
                        </a:rPr>
                        <a:t>Society in Shakespeare’s time was quite strictly divided by class. The very richest people were the lords and ladies – the nobility. The nobles were the ruling class, influencing what the monarch did, as well as owning large areas of land themselves. Just below them were the gentry, who were rich enough to live off their own land but did not have titles. Most of Shakespeare’s plays deal with kings or the nobility, although what affects them affects the lower classes too, like the fighting servants at the beginning of </a:t>
                      </a:r>
                      <a:r>
                        <a:rPr lang="en-GB" sz="1000" b="0" i="1" kern="1200" dirty="0">
                          <a:solidFill>
                            <a:schemeClr val="tx1"/>
                          </a:solidFill>
                          <a:effectLst/>
                          <a:latin typeface="+mn-lt"/>
                          <a:ea typeface="+mn-ea"/>
                          <a:cs typeface="+mn-cs"/>
                        </a:rPr>
                        <a:t>Romeo and Juliet</a:t>
                      </a:r>
                      <a:r>
                        <a:rPr lang="en-GB" sz="1000" b="0" i="0" kern="1200" dirty="0">
                          <a:solidFill>
                            <a:schemeClr val="tx1"/>
                          </a:solidFill>
                          <a:effectLst/>
                          <a:latin typeface="+mn-lt"/>
                          <a:ea typeface="+mn-ea"/>
                          <a:cs typeface="+mn-cs"/>
                        </a:rPr>
                        <a:t>.</a:t>
                      </a:r>
                    </a:p>
                    <a:p>
                      <a:pPr marL="285750" indent="-285750">
                        <a:buFont typeface="Arial" panose="020B0604020202020204" pitchFamily="34" charset="0"/>
                        <a:buChar char="•"/>
                      </a:pPr>
                      <a:r>
                        <a:rPr lang="en-GB" sz="1000" b="0" i="0" kern="1200" dirty="0">
                          <a:solidFill>
                            <a:schemeClr val="tx1"/>
                          </a:solidFill>
                          <a:effectLst/>
                          <a:latin typeface="+mn-lt"/>
                          <a:ea typeface="+mn-ea"/>
                          <a:cs typeface="+mn-cs"/>
                        </a:rPr>
                        <a:t>In Elizabethan times women belonged to their fathers (or their brothers if their father died), and then to their husbands. Women could not own property of their own. This is one of the reasons Queen Elizabeth never married – she did not want to give up her power to a man.</a:t>
                      </a:r>
                    </a:p>
                    <a:p>
                      <a:pPr marL="285750" indent="-285750">
                        <a:buFont typeface="Arial" panose="020B0604020202020204" pitchFamily="34" charset="0"/>
                        <a:buChar char="•"/>
                      </a:pPr>
                      <a:r>
                        <a:rPr lang="en-GB" sz="1000" b="0" i="0" kern="1200" dirty="0">
                          <a:solidFill>
                            <a:schemeClr val="tx1"/>
                          </a:solidFill>
                          <a:effectLst/>
                          <a:latin typeface="+mn-lt"/>
                          <a:ea typeface="+mn-ea"/>
                          <a:cs typeface="+mn-cs"/>
                        </a:rPr>
                        <a:t>The only person who did not go to the theatre was Queen Elizabeth I herself – but she loved plays too. She ordered plays to be written and commanded special performances at court. </a:t>
                      </a:r>
                      <a:r>
                        <a:rPr lang="en-GB" sz="1000" b="0" i="1" kern="1200" dirty="0">
                          <a:solidFill>
                            <a:schemeClr val="tx1"/>
                          </a:solidFill>
                          <a:effectLst/>
                          <a:latin typeface="+mn-lt"/>
                          <a:ea typeface="+mn-ea"/>
                          <a:cs typeface="+mn-cs"/>
                        </a:rPr>
                        <a:t>Twelfth Night</a:t>
                      </a:r>
                      <a:r>
                        <a:rPr lang="en-GB" sz="1000" b="0" i="0" kern="1200" dirty="0">
                          <a:solidFill>
                            <a:schemeClr val="tx1"/>
                          </a:solidFill>
                          <a:effectLst/>
                          <a:latin typeface="+mn-lt"/>
                          <a:ea typeface="+mn-ea"/>
                          <a:cs typeface="+mn-cs"/>
                        </a:rPr>
                        <a:t> was commissioned by the Queen – to be performed as part of the celebration of the Twelfth Night after Christmas, which was the end of the Christmas celebrations.</a:t>
                      </a:r>
                    </a:p>
                    <a:p>
                      <a:pPr marL="285750" indent="-285750">
                        <a:buFont typeface="Arial" panose="020B0604020202020204" pitchFamily="34" charset="0"/>
                        <a:buChar char="•"/>
                      </a:pPr>
                      <a:r>
                        <a:rPr lang="en-GB" sz="1000" dirty="0"/>
                        <a:t>Shakespeare was born in the Elizabethan era, named after Elizabeth I. After she died, James I became king. This period of history is called the Jacobean era, because Jacob is the Latin for James. Shakespeare lived and worked in both eras. </a:t>
                      </a:r>
                    </a:p>
                    <a:p>
                      <a:pPr marL="285750" indent="-285750">
                        <a:buFont typeface="Arial" panose="020B0604020202020204" pitchFamily="34" charset="0"/>
                        <a:buChar char="•"/>
                      </a:pPr>
                      <a:r>
                        <a:rPr lang="en-GB" sz="1000" dirty="0"/>
                        <a:t>People in the Jacobean era were very superstitious and believe in things like witches.</a:t>
                      </a:r>
                    </a:p>
                    <a:p>
                      <a:pPr marL="285750" indent="-285750">
                        <a:buFont typeface="Arial" panose="020B0604020202020204" pitchFamily="34" charset="0"/>
                        <a:buChar char="•"/>
                      </a:pPr>
                      <a:r>
                        <a:rPr lang="en-GB" sz="1000" b="0" i="0" kern="1200" dirty="0">
                          <a:solidFill>
                            <a:schemeClr val="tx1"/>
                          </a:solidFill>
                          <a:effectLst/>
                          <a:latin typeface="+mn-lt"/>
                          <a:ea typeface="+mn-ea"/>
                          <a:cs typeface="+mn-cs"/>
                        </a:rPr>
                        <a:t>Women were not allowed on the stage. All the female parts in plays at the time were played by boys whose voices hadn't broken yet.</a:t>
                      </a:r>
                      <a:endParaRPr lang="en-US" sz="1000" b="0" dirty="0"/>
                    </a:p>
                  </a:txBody>
                  <a:tcPr/>
                </a:tc>
                <a:extLst>
                  <a:ext uri="{0D108BD9-81ED-4DB2-BD59-A6C34878D82A}">
                    <a16:rowId xmlns:a16="http://schemas.microsoft.com/office/drawing/2014/main" val="2460526873"/>
                  </a:ext>
                </a:extLst>
              </a:tr>
            </a:tbl>
          </a:graphicData>
        </a:graphic>
      </p:graphicFrame>
      <p:graphicFrame>
        <p:nvGraphicFramePr>
          <p:cNvPr id="7" name="Table 6">
            <a:extLst>
              <a:ext uri="{FF2B5EF4-FFF2-40B4-BE49-F238E27FC236}">
                <a16:creationId xmlns:a16="http://schemas.microsoft.com/office/drawing/2014/main" id="{ADAE54FF-1F98-8B4D-BD45-BA0FD9758C93}"/>
              </a:ext>
            </a:extLst>
          </p:cNvPr>
          <p:cNvGraphicFramePr>
            <a:graphicFrameLocks noGrp="1"/>
          </p:cNvGraphicFramePr>
          <p:nvPr>
            <p:extLst>
              <p:ext uri="{D42A27DB-BD31-4B8C-83A1-F6EECF244321}">
                <p14:modId xmlns:p14="http://schemas.microsoft.com/office/powerpoint/2010/main" val="1531488444"/>
              </p:ext>
            </p:extLst>
          </p:nvPr>
        </p:nvGraphicFramePr>
        <p:xfrm>
          <a:off x="0" y="2016760"/>
          <a:ext cx="3442524" cy="4841241"/>
        </p:xfrm>
        <a:graphic>
          <a:graphicData uri="http://schemas.openxmlformats.org/drawingml/2006/table">
            <a:tbl>
              <a:tblPr firstRow="1" bandRow="1">
                <a:tableStyleId>{5940675A-B579-460E-94D1-54222C63F5DA}</a:tableStyleId>
              </a:tblPr>
              <a:tblGrid>
                <a:gridCol w="3442524">
                  <a:extLst>
                    <a:ext uri="{9D8B030D-6E8A-4147-A177-3AD203B41FA5}">
                      <a16:colId xmlns:a16="http://schemas.microsoft.com/office/drawing/2014/main" val="258748165"/>
                    </a:ext>
                  </a:extLst>
                </a:gridCol>
              </a:tblGrid>
              <a:tr h="721036">
                <a:tc>
                  <a:txBody>
                    <a:bodyPr/>
                    <a:lstStyle/>
                    <a:p>
                      <a:pPr algn="ctr"/>
                      <a:r>
                        <a:rPr lang="en-US" b="1" dirty="0"/>
                        <a:t>KEY THEMES IN SHAKESPEARE’S PLAYS</a:t>
                      </a:r>
                    </a:p>
                  </a:txBody>
                  <a:tcPr>
                    <a:solidFill>
                      <a:srgbClr val="FFF2CC"/>
                    </a:solidFill>
                  </a:tcPr>
                </a:tc>
                <a:extLst>
                  <a:ext uri="{0D108BD9-81ED-4DB2-BD59-A6C34878D82A}">
                    <a16:rowId xmlns:a16="http://schemas.microsoft.com/office/drawing/2014/main" val="2536859213"/>
                  </a:ext>
                </a:extLst>
              </a:tr>
              <a:tr h="618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t>Ambition - </a:t>
                      </a:r>
                      <a:r>
                        <a:rPr lang="en-GB" sz="1000" kern="1200" dirty="0">
                          <a:solidFill>
                            <a:schemeClr val="tx1"/>
                          </a:solidFill>
                          <a:effectLst/>
                          <a:latin typeface="+mn-lt"/>
                          <a:ea typeface="+mn-ea"/>
                          <a:cs typeface="+mn-cs"/>
                        </a:rPr>
                        <a:t>Macbeth allows his ambition to overwhelm him and becomes a murderer. LM is affected by the guilt of her actions caused by her ambition. </a:t>
                      </a:r>
                      <a:endParaRPr lang="en-GB" sz="1000" dirty="0"/>
                    </a:p>
                  </a:txBody>
                  <a:tcPr/>
                </a:tc>
                <a:extLst>
                  <a:ext uri="{0D108BD9-81ED-4DB2-BD59-A6C34878D82A}">
                    <a16:rowId xmlns:a16="http://schemas.microsoft.com/office/drawing/2014/main" val="2460526873"/>
                  </a:ext>
                </a:extLst>
              </a:tr>
              <a:tr h="7897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t>The Supernatural - </a:t>
                      </a:r>
                      <a:r>
                        <a:rPr lang="en-GB" sz="1000" kern="1200" dirty="0">
                          <a:solidFill>
                            <a:schemeClr val="tx1"/>
                          </a:solidFill>
                          <a:effectLst/>
                          <a:latin typeface="+mn-lt"/>
                          <a:ea typeface="+mn-ea"/>
                          <a:cs typeface="+mn-cs"/>
                        </a:rPr>
                        <a:t>The witches are a clear image, as well as Macbeth disrupting the social and political order by killing KD. Also raging storms are presented mirroring Macbeth&amp; LM’s acts.</a:t>
                      </a:r>
                      <a:endParaRPr lang="en-GB" sz="1000" dirty="0"/>
                    </a:p>
                  </a:txBody>
                  <a:tcPr/>
                </a:tc>
                <a:extLst>
                  <a:ext uri="{0D108BD9-81ED-4DB2-BD59-A6C34878D82A}">
                    <a16:rowId xmlns:a16="http://schemas.microsoft.com/office/drawing/2014/main" val="406837789"/>
                  </a:ext>
                </a:extLst>
              </a:tr>
              <a:tr h="618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t>Femininity vs. Masculinity -</a:t>
                      </a:r>
                      <a:r>
                        <a:rPr lang="en-US" sz="1000" dirty="0"/>
                        <a:t> </a:t>
                      </a:r>
                      <a:r>
                        <a:rPr lang="en-GB" sz="1000" kern="1200" dirty="0">
                          <a:solidFill>
                            <a:schemeClr val="tx1"/>
                          </a:solidFill>
                          <a:effectLst/>
                          <a:latin typeface="+mn-lt"/>
                          <a:ea typeface="+mn-ea"/>
                          <a:cs typeface="+mn-cs"/>
                        </a:rPr>
                        <a:t>Many questions around manhood towards Macbeth and Macduff from their wives because of their decisions. </a:t>
                      </a:r>
                      <a:endParaRPr lang="en-GB" sz="1000" dirty="0"/>
                    </a:p>
                  </a:txBody>
                  <a:tcPr/>
                </a:tc>
                <a:extLst>
                  <a:ext uri="{0D108BD9-81ED-4DB2-BD59-A6C34878D82A}">
                    <a16:rowId xmlns:a16="http://schemas.microsoft.com/office/drawing/2014/main" val="2001479975"/>
                  </a:ext>
                </a:extLst>
              </a:tr>
              <a:tr h="9613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t>Marriage, shame and freedom - </a:t>
                      </a:r>
                      <a:r>
                        <a:rPr lang="en-US" sz="1000" kern="1200" dirty="0">
                          <a:solidFill>
                            <a:schemeClr val="tx1"/>
                          </a:solidFill>
                          <a:latin typeface="+mn-lt"/>
                          <a:ea typeface="+mn-ea"/>
                          <a:cs typeface="+mn-cs"/>
                        </a:rPr>
                        <a:t>For the characters of </a:t>
                      </a:r>
                      <a:r>
                        <a:rPr lang="en-US" sz="1000" i="1" kern="1200" dirty="0">
                          <a:solidFill>
                            <a:schemeClr val="tx1"/>
                          </a:solidFill>
                          <a:latin typeface="+mn-lt"/>
                          <a:ea typeface="+mn-ea"/>
                          <a:cs typeface="+mn-cs"/>
                        </a:rPr>
                        <a:t>Much Ado About Nothing</a:t>
                      </a:r>
                      <a:r>
                        <a:rPr lang="en-US" sz="1000" i="0" kern="1200" dirty="0">
                          <a:solidFill>
                            <a:schemeClr val="tx1"/>
                          </a:solidFill>
                          <a:latin typeface="+mn-lt"/>
                          <a:ea typeface="+mn-ea"/>
                          <a:cs typeface="+mn-cs"/>
                        </a:rPr>
                        <a:t>, romantic experiences are always connected to issues of freedom and shame. If dignity comes from having a strong and free will, then love, desire and marriage are a threat to it. </a:t>
                      </a:r>
                      <a:endParaRPr lang="en-US" sz="1000" b="1" dirty="0"/>
                    </a:p>
                  </a:txBody>
                  <a:tcPr/>
                </a:tc>
                <a:extLst>
                  <a:ext uri="{0D108BD9-81ED-4DB2-BD59-A6C34878D82A}">
                    <a16:rowId xmlns:a16="http://schemas.microsoft.com/office/drawing/2014/main" val="115462083"/>
                  </a:ext>
                </a:extLst>
              </a:tr>
              <a:tr h="1133056">
                <a:tc>
                  <a:txBody>
                    <a:bodyPr/>
                    <a:lstStyle/>
                    <a:p>
                      <a:r>
                        <a:rPr lang="en-GB" sz="1000" b="1" dirty="0"/>
                        <a:t>Freedom - </a:t>
                      </a:r>
                      <a:r>
                        <a:rPr lang="en-GB" sz="1000" dirty="0"/>
                        <a:t>Throughout </a:t>
                      </a:r>
                      <a:r>
                        <a:rPr lang="en-GB" sz="1000" i="1" dirty="0"/>
                        <a:t>The Tempest</a:t>
                      </a:r>
                      <a:r>
                        <a:rPr lang="en-GB" sz="1000" dirty="0"/>
                        <a:t> , we see examples of characters seeking their freedom and often experiencing the opposite, </a:t>
                      </a:r>
                      <a:r>
                        <a:rPr lang="en-GB" sz="1000" dirty="0" err="1"/>
                        <a:t>ie</a:t>
                      </a:r>
                      <a:r>
                        <a:rPr lang="en-GB" sz="1000" dirty="0"/>
                        <a:t> imprisonment. The island setting for the play makes everyone trapped to a certain extent. Following the shipwreck (and before Ariel steps in) there is no immediate escape from the island for any of the characters. </a:t>
                      </a:r>
                      <a:endParaRPr lang="en-US" sz="1000" dirty="0"/>
                    </a:p>
                  </a:txBody>
                  <a:tcPr/>
                </a:tc>
                <a:extLst>
                  <a:ext uri="{0D108BD9-81ED-4DB2-BD59-A6C34878D82A}">
                    <a16:rowId xmlns:a16="http://schemas.microsoft.com/office/drawing/2014/main" val="2602987884"/>
                  </a:ext>
                </a:extLst>
              </a:tr>
            </a:tbl>
          </a:graphicData>
        </a:graphic>
      </p:graphicFrame>
      <p:sp>
        <p:nvSpPr>
          <p:cNvPr id="8" name="TextBox 7">
            <a:extLst>
              <a:ext uri="{FF2B5EF4-FFF2-40B4-BE49-F238E27FC236}">
                <a16:creationId xmlns:a16="http://schemas.microsoft.com/office/drawing/2014/main" id="{FB0F8C81-5855-2F4A-BAEA-3041FCB0162C}"/>
              </a:ext>
            </a:extLst>
          </p:cNvPr>
          <p:cNvSpPr txBox="1"/>
          <p:nvPr/>
        </p:nvSpPr>
        <p:spPr>
          <a:xfrm>
            <a:off x="8369463" y="4881880"/>
            <a:ext cx="3822537" cy="1976120"/>
          </a:xfrm>
          <a:prstGeom prst="rect">
            <a:avLst/>
          </a:prstGeom>
          <a:solidFill>
            <a:srgbClr val="FFF2CC"/>
          </a:solidFill>
          <a:ln>
            <a:solidFill>
              <a:schemeClr val="tx1"/>
            </a:solidFill>
          </a:ln>
        </p:spPr>
        <p:txBody>
          <a:bodyPr wrap="square" rtlCol="0">
            <a:spAutoFit/>
          </a:bodyPr>
          <a:lstStyle/>
          <a:p>
            <a:endParaRPr lang="en-US" dirty="0"/>
          </a:p>
        </p:txBody>
      </p:sp>
    </p:spTree>
    <p:extLst>
      <p:ext uri="{BB962C8B-B14F-4D97-AF65-F5344CB8AC3E}">
        <p14:creationId xmlns:p14="http://schemas.microsoft.com/office/powerpoint/2010/main" val="562534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BDDC3-1B24-004B-AC6F-95C3CA7F9E39}"/>
              </a:ext>
            </a:extLst>
          </p:cNvPr>
          <p:cNvSpPr>
            <a:spLocks noGrp="1"/>
          </p:cNvSpPr>
          <p:nvPr>
            <p:ph type="title"/>
          </p:nvPr>
        </p:nvSpPr>
        <p:spPr>
          <a:xfrm>
            <a:off x="0" y="-1"/>
            <a:ext cx="4467828" cy="416689"/>
          </a:xfrm>
          <a:solidFill>
            <a:srgbClr val="FFF2CC"/>
          </a:solidFill>
          <a:ln>
            <a:solidFill>
              <a:schemeClr val="tx1"/>
            </a:solidFill>
          </a:ln>
        </p:spPr>
        <p:txBody>
          <a:bodyPr>
            <a:normAutofit/>
          </a:bodyPr>
          <a:lstStyle/>
          <a:p>
            <a:pPr algn="ctr"/>
            <a:r>
              <a:rPr lang="en-US" sz="1800" b="1" dirty="0">
                <a:latin typeface="+mn-lt"/>
              </a:rPr>
              <a:t>KEY VOCABULARY</a:t>
            </a:r>
          </a:p>
        </p:txBody>
      </p:sp>
      <p:graphicFrame>
        <p:nvGraphicFramePr>
          <p:cNvPr id="4" name="Table 4">
            <a:extLst>
              <a:ext uri="{FF2B5EF4-FFF2-40B4-BE49-F238E27FC236}">
                <a16:creationId xmlns:a16="http://schemas.microsoft.com/office/drawing/2014/main" id="{AD22D407-8123-B541-AA8B-F10EFAD92A7C}"/>
              </a:ext>
            </a:extLst>
          </p:cNvPr>
          <p:cNvGraphicFramePr>
            <a:graphicFrameLocks noGrp="1"/>
          </p:cNvGraphicFramePr>
          <p:nvPr>
            <p:extLst>
              <p:ext uri="{D42A27DB-BD31-4B8C-83A1-F6EECF244321}">
                <p14:modId xmlns:p14="http://schemas.microsoft.com/office/powerpoint/2010/main" val="3229377061"/>
              </p:ext>
            </p:extLst>
          </p:nvPr>
        </p:nvGraphicFramePr>
        <p:xfrm>
          <a:off x="0" y="416688"/>
          <a:ext cx="4467828" cy="2647912"/>
        </p:xfrm>
        <a:graphic>
          <a:graphicData uri="http://schemas.openxmlformats.org/drawingml/2006/table">
            <a:tbl>
              <a:tblPr firstRow="1" bandRow="1">
                <a:tableStyleId>{5940675A-B579-460E-94D1-54222C63F5DA}</a:tableStyleId>
              </a:tblPr>
              <a:tblGrid>
                <a:gridCol w="4467828">
                  <a:extLst>
                    <a:ext uri="{9D8B030D-6E8A-4147-A177-3AD203B41FA5}">
                      <a16:colId xmlns:a16="http://schemas.microsoft.com/office/drawing/2014/main" val="4146374496"/>
                    </a:ext>
                  </a:extLst>
                </a:gridCol>
              </a:tblGrid>
              <a:tr h="266219">
                <a:tc>
                  <a:txBody>
                    <a:bodyPr/>
                    <a:lstStyle/>
                    <a:p>
                      <a:r>
                        <a:rPr lang="en-US" sz="1000" dirty="0"/>
                        <a:t>Playwright - </a:t>
                      </a:r>
                      <a:r>
                        <a:rPr lang="en-GB" sz="1000" b="0" i="0" kern="1200" dirty="0">
                          <a:solidFill>
                            <a:schemeClr val="tx1"/>
                          </a:solidFill>
                          <a:effectLst/>
                          <a:latin typeface="+mn-lt"/>
                          <a:ea typeface="+mn-ea"/>
                          <a:cs typeface="+mn-cs"/>
                        </a:rPr>
                        <a:t>A person who writes plays</a:t>
                      </a:r>
                      <a:endParaRPr lang="en-US" sz="1000" dirty="0"/>
                    </a:p>
                  </a:txBody>
                  <a:tcPr/>
                </a:tc>
                <a:extLst>
                  <a:ext uri="{0D108BD9-81ED-4DB2-BD59-A6C34878D82A}">
                    <a16:rowId xmlns:a16="http://schemas.microsoft.com/office/drawing/2014/main" val="3390298243"/>
                  </a:ext>
                </a:extLst>
              </a:tr>
              <a:tr h="266219">
                <a:tc>
                  <a:txBody>
                    <a:bodyPr/>
                    <a:lstStyle/>
                    <a:p>
                      <a:r>
                        <a:rPr lang="en-US" sz="1000" dirty="0"/>
                        <a:t>Prophecy - </a:t>
                      </a:r>
                      <a:r>
                        <a:rPr lang="en-GB" sz="1000" b="0" i="0" kern="1200" dirty="0">
                          <a:solidFill>
                            <a:schemeClr val="tx1"/>
                          </a:solidFill>
                          <a:effectLst/>
                          <a:latin typeface="+mn-lt"/>
                          <a:ea typeface="+mn-ea"/>
                          <a:cs typeface="+mn-cs"/>
                        </a:rPr>
                        <a:t>A prediction of what will happen in the future.</a:t>
                      </a:r>
                      <a:endParaRPr lang="en-US" sz="1000" dirty="0"/>
                    </a:p>
                  </a:txBody>
                  <a:tcPr/>
                </a:tc>
                <a:extLst>
                  <a:ext uri="{0D108BD9-81ED-4DB2-BD59-A6C34878D82A}">
                    <a16:rowId xmlns:a16="http://schemas.microsoft.com/office/drawing/2014/main" val="945952695"/>
                  </a:ext>
                </a:extLst>
              </a:tr>
              <a:tr h="266219">
                <a:tc>
                  <a:txBody>
                    <a:bodyPr/>
                    <a:lstStyle/>
                    <a:p>
                      <a:r>
                        <a:rPr lang="en-US" sz="1000" dirty="0"/>
                        <a:t>Atmosphere – </a:t>
                      </a:r>
                      <a:r>
                        <a:rPr lang="en-GB" sz="1000" b="0" i="0" kern="1200" dirty="0">
                          <a:solidFill>
                            <a:schemeClr val="tx1"/>
                          </a:solidFill>
                          <a:effectLst/>
                          <a:latin typeface="+mn-lt"/>
                          <a:ea typeface="+mn-ea"/>
                          <a:cs typeface="+mn-cs"/>
                        </a:rPr>
                        <a:t>The tone or mood of a place, situation, or creative work.</a:t>
                      </a:r>
                      <a:endParaRPr lang="en-US" sz="1000" dirty="0"/>
                    </a:p>
                  </a:txBody>
                  <a:tcPr/>
                </a:tc>
                <a:extLst>
                  <a:ext uri="{0D108BD9-81ED-4DB2-BD59-A6C34878D82A}">
                    <a16:rowId xmlns:a16="http://schemas.microsoft.com/office/drawing/2014/main" val="1739642653"/>
                  </a:ext>
                </a:extLst>
              </a:tr>
              <a:tr h="266219">
                <a:tc>
                  <a:txBody>
                    <a:bodyPr/>
                    <a:lstStyle/>
                    <a:p>
                      <a:r>
                        <a:rPr lang="en-US" sz="1000" dirty="0"/>
                        <a:t>Elizabethan - </a:t>
                      </a:r>
                      <a:r>
                        <a:rPr lang="en-GB" sz="1000" b="0" i="0" kern="1200" dirty="0">
                          <a:solidFill>
                            <a:schemeClr val="tx1"/>
                          </a:solidFill>
                          <a:effectLst/>
                          <a:latin typeface="+mn-lt"/>
                          <a:ea typeface="+mn-ea"/>
                          <a:cs typeface="+mn-cs"/>
                        </a:rPr>
                        <a:t>Relating to or characteristic of the reign of Queen Elizabeth I.</a:t>
                      </a:r>
                      <a:endParaRPr lang="en-US" sz="1000" dirty="0"/>
                    </a:p>
                  </a:txBody>
                  <a:tcPr/>
                </a:tc>
                <a:extLst>
                  <a:ext uri="{0D108BD9-81ED-4DB2-BD59-A6C34878D82A}">
                    <a16:rowId xmlns:a16="http://schemas.microsoft.com/office/drawing/2014/main" val="4213659615"/>
                  </a:ext>
                </a:extLst>
              </a:tr>
              <a:tr h="266219">
                <a:tc>
                  <a:txBody>
                    <a:bodyPr/>
                    <a:lstStyle/>
                    <a:p>
                      <a:r>
                        <a:rPr lang="en-US" sz="1000" dirty="0"/>
                        <a:t>Jacobean - </a:t>
                      </a:r>
                      <a:r>
                        <a:rPr lang="en-GB" sz="1000" b="0" i="0" kern="1200" dirty="0">
                          <a:solidFill>
                            <a:schemeClr val="tx1"/>
                          </a:solidFill>
                          <a:effectLst/>
                          <a:latin typeface="+mn-lt"/>
                          <a:ea typeface="+mn-ea"/>
                          <a:cs typeface="+mn-cs"/>
                        </a:rPr>
                        <a:t>Relating to the reign of James I of England.</a:t>
                      </a:r>
                      <a:endParaRPr lang="en-US" sz="1000" dirty="0"/>
                    </a:p>
                  </a:txBody>
                  <a:tcPr/>
                </a:tc>
                <a:extLst>
                  <a:ext uri="{0D108BD9-81ED-4DB2-BD59-A6C34878D82A}">
                    <a16:rowId xmlns:a16="http://schemas.microsoft.com/office/drawing/2014/main" val="1084531240"/>
                  </a:ext>
                </a:extLst>
              </a:tr>
              <a:tr h="266219">
                <a:tc>
                  <a:txBody>
                    <a:bodyPr/>
                    <a:lstStyle/>
                    <a:p>
                      <a:r>
                        <a:rPr lang="en-US" sz="1000" dirty="0"/>
                        <a:t>Perceived - </a:t>
                      </a:r>
                      <a:r>
                        <a:rPr lang="en-GB" sz="1000" b="0" i="0" kern="1200" dirty="0">
                          <a:solidFill>
                            <a:schemeClr val="tx1"/>
                          </a:solidFill>
                          <a:effectLst/>
                          <a:latin typeface="+mn-lt"/>
                          <a:ea typeface="+mn-ea"/>
                          <a:cs typeface="+mn-cs"/>
                        </a:rPr>
                        <a:t>Interpret or regard (someone or something) in a particular way.</a:t>
                      </a:r>
                      <a:endParaRPr lang="en-US" sz="1000" dirty="0"/>
                    </a:p>
                  </a:txBody>
                  <a:tcPr/>
                </a:tc>
                <a:extLst>
                  <a:ext uri="{0D108BD9-81ED-4DB2-BD59-A6C34878D82A}">
                    <a16:rowId xmlns:a16="http://schemas.microsoft.com/office/drawing/2014/main" val="2279010902"/>
                  </a:ext>
                </a:extLst>
              </a:tr>
              <a:tr h="266219">
                <a:tc>
                  <a:txBody>
                    <a:bodyPr/>
                    <a:lstStyle/>
                    <a:p>
                      <a:r>
                        <a:rPr lang="en-US" sz="1000" dirty="0"/>
                        <a:t>Tyrant - </a:t>
                      </a:r>
                      <a:r>
                        <a:rPr lang="en-GB" sz="1000" b="0" i="0" kern="1200" dirty="0">
                          <a:solidFill>
                            <a:schemeClr val="tx1"/>
                          </a:solidFill>
                          <a:effectLst/>
                          <a:latin typeface="+mn-lt"/>
                          <a:ea typeface="+mn-ea"/>
                          <a:cs typeface="+mn-cs"/>
                        </a:rPr>
                        <a:t>A cruel and oppressive ruler.</a:t>
                      </a:r>
                      <a:endParaRPr lang="en-US" sz="1000" dirty="0"/>
                    </a:p>
                  </a:txBody>
                  <a:tcPr/>
                </a:tc>
                <a:extLst>
                  <a:ext uri="{0D108BD9-81ED-4DB2-BD59-A6C34878D82A}">
                    <a16:rowId xmlns:a16="http://schemas.microsoft.com/office/drawing/2014/main" val="3166059147"/>
                  </a:ext>
                </a:extLst>
              </a:tr>
              <a:tr h="266219">
                <a:tc>
                  <a:txBody>
                    <a:bodyPr/>
                    <a:lstStyle/>
                    <a:p>
                      <a:r>
                        <a:rPr lang="en-US" sz="1000" dirty="0"/>
                        <a:t>Extract – A passage taken from a text.</a:t>
                      </a:r>
                    </a:p>
                  </a:txBody>
                  <a:tcPr/>
                </a:tc>
                <a:extLst>
                  <a:ext uri="{0D108BD9-81ED-4DB2-BD59-A6C34878D82A}">
                    <a16:rowId xmlns:a16="http://schemas.microsoft.com/office/drawing/2014/main" val="3234703534"/>
                  </a:ext>
                </a:extLst>
              </a:tr>
              <a:tr h="474552">
                <a:tc>
                  <a:txBody>
                    <a:bodyPr/>
                    <a:lstStyle/>
                    <a:p>
                      <a:r>
                        <a:rPr lang="en-US" sz="1000" dirty="0"/>
                        <a:t>Audience - The</a:t>
                      </a:r>
                      <a:r>
                        <a:rPr lang="en-GB" sz="1800" b="0" i="0" kern="1200" dirty="0">
                          <a:solidFill>
                            <a:schemeClr val="tx1"/>
                          </a:solidFill>
                          <a:effectLst/>
                          <a:latin typeface="+mn-lt"/>
                          <a:ea typeface="+mn-ea"/>
                          <a:cs typeface="+mn-cs"/>
                        </a:rPr>
                        <a:t> </a:t>
                      </a:r>
                      <a:r>
                        <a:rPr lang="en-GB" sz="1000" b="0" i="0" kern="1200" dirty="0">
                          <a:solidFill>
                            <a:schemeClr val="tx1"/>
                          </a:solidFill>
                          <a:effectLst/>
                          <a:latin typeface="+mn-lt"/>
                          <a:ea typeface="+mn-ea"/>
                          <a:cs typeface="+mn-cs"/>
                        </a:rPr>
                        <a:t>spectators or listeners at a public event such as a play, film, concert, or meeting.</a:t>
                      </a:r>
                      <a:endParaRPr lang="en-US" sz="1000" dirty="0"/>
                    </a:p>
                  </a:txBody>
                  <a:tcPr/>
                </a:tc>
                <a:extLst>
                  <a:ext uri="{0D108BD9-81ED-4DB2-BD59-A6C34878D82A}">
                    <a16:rowId xmlns:a16="http://schemas.microsoft.com/office/drawing/2014/main" val="3694292070"/>
                  </a:ext>
                </a:extLst>
              </a:tr>
            </a:tbl>
          </a:graphicData>
        </a:graphic>
      </p:graphicFrame>
      <p:graphicFrame>
        <p:nvGraphicFramePr>
          <p:cNvPr id="5" name="Table 5">
            <a:extLst>
              <a:ext uri="{FF2B5EF4-FFF2-40B4-BE49-F238E27FC236}">
                <a16:creationId xmlns:a16="http://schemas.microsoft.com/office/drawing/2014/main" id="{1E7C487F-4D3C-364C-90D8-7AF618043847}"/>
              </a:ext>
            </a:extLst>
          </p:cNvPr>
          <p:cNvGraphicFramePr>
            <a:graphicFrameLocks noGrp="1"/>
          </p:cNvGraphicFramePr>
          <p:nvPr>
            <p:extLst>
              <p:ext uri="{D42A27DB-BD31-4B8C-83A1-F6EECF244321}">
                <p14:modId xmlns:p14="http://schemas.microsoft.com/office/powerpoint/2010/main" val="1647103018"/>
              </p:ext>
            </p:extLst>
          </p:nvPr>
        </p:nvGraphicFramePr>
        <p:xfrm>
          <a:off x="0" y="3064600"/>
          <a:ext cx="4467828" cy="2783115"/>
        </p:xfrm>
        <a:graphic>
          <a:graphicData uri="http://schemas.openxmlformats.org/drawingml/2006/table">
            <a:tbl>
              <a:tblPr firstRow="1" bandRow="1">
                <a:tableStyleId>{5940675A-B579-460E-94D1-54222C63F5DA}</a:tableStyleId>
              </a:tblPr>
              <a:tblGrid>
                <a:gridCol w="4467828">
                  <a:extLst>
                    <a:ext uri="{9D8B030D-6E8A-4147-A177-3AD203B41FA5}">
                      <a16:colId xmlns:a16="http://schemas.microsoft.com/office/drawing/2014/main" val="1820954030"/>
                    </a:ext>
                  </a:extLst>
                </a:gridCol>
              </a:tblGrid>
              <a:tr h="391548">
                <a:tc>
                  <a:txBody>
                    <a:bodyPr/>
                    <a:lstStyle/>
                    <a:p>
                      <a:r>
                        <a:rPr lang="en-US" sz="1000" dirty="0"/>
                        <a:t>Impression - </a:t>
                      </a:r>
                      <a:r>
                        <a:rPr lang="en-GB" sz="1000" b="0" i="0" kern="1200" dirty="0">
                          <a:solidFill>
                            <a:schemeClr val="tx1"/>
                          </a:solidFill>
                          <a:effectLst/>
                          <a:latin typeface="+mn-lt"/>
                          <a:ea typeface="+mn-ea"/>
                          <a:cs typeface="+mn-cs"/>
                        </a:rPr>
                        <a:t>An idea, feeling, or opinion about something or someone, especially one formed without conscious thought or on the basis of little evidence.</a:t>
                      </a:r>
                      <a:endParaRPr lang="en-US" sz="1000" dirty="0"/>
                    </a:p>
                  </a:txBody>
                  <a:tcPr/>
                </a:tc>
                <a:extLst>
                  <a:ext uri="{0D108BD9-81ED-4DB2-BD59-A6C34878D82A}">
                    <a16:rowId xmlns:a16="http://schemas.microsoft.com/office/drawing/2014/main" val="2443077660"/>
                  </a:ext>
                </a:extLst>
              </a:tr>
              <a:tr h="318879">
                <a:tc>
                  <a:txBody>
                    <a:bodyPr/>
                    <a:lstStyle/>
                    <a:p>
                      <a:r>
                        <a:rPr lang="en-US" sz="1000" dirty="0"/>
                        <a:t>Dramatic Irony – When the audience knows something the character doesn’t.</a:t>
                      </a:r>
                    </a:p>
                  </a:txBody>
                  <a:tcPr/>
                </a:tc>
                <a:extLst>
                  <a:ext uri="{0D108BD9-81ED-4DB2-BD59-A6C34878D82A}">
                    <a16:rowId xmlns:a16="http://schemas.microsoft.com/office/drawing/2014/main" val="385275733"/>
                  </a:ext>
                </a:extLst>
              </a:tr>
              <a:tr h="318879">
                <a:tc>
                  <a:txBody>
                    <a:bodyPr/>
                    <a:lstStyle/>
                    <a:p>
                      <a:r>
                        <a:rPr lang="en-US" sz="1000" dirty="0"/>
                        <a:t>Foreshadowing - </a:t>
                      </a:r>
                      <a:r>
                        <a:rPr lang="en-GB" sz="1000" b="0" i="0" kern="1200" dirty="0">
                          <a:solidFill>
                            <a:schemeClr val="tx1"/>
                          </a:solidFill>
                          <a:effectLst/>
                          <a:latin typeface="+mn-lt"/>
                          <a:ea typeface="+mn-ea"/>
                          <a:cs typeface="+mn-cs"/>
                        </a:rPr>
                        <a:t>A warning or indication of a future event.</a:t>
                      </a:r>
                      <a:endParaRPr lang="en-US" sz="1000" dirty="0"/>
                    </a:p>
                  </a:txBody>
                  <a:tcPr/>
                </a:tc>
                <a:extLst>
                  <a:ext uri="{0D108BD9-81ED-4DB2-BD59-A6C34878D82A}">
                    <a16:rowId xmlns:a16="http://schemas.microsoft.com/office/drawing/2014/main" val="3317506647"/>
                  </a:ext>
                </a:extLst>
              </a:tr>
              <a:tr h="391548">
                <a:tc>
                  <a:txBody>
                    <a:bodyPr/>
                    <a:lstStyle/>
                    <a:p>
                      <a:r>
                        <a:rPr lang="en-US" sz="1000" dirty="0"/>
                        <a:t>Soliloquy - </a:t>
                      </a:r>
                      <a:r>
                        <a:rPr lang="en-GB" sz="1000" b="0" i="0" kern="1200" dirty="0">
                          <a:solidFill>
                            <a:schemeClr val="tx1"/>
                          </a:solidFill>
                          <a:effectLst/>
                          <a:latin typeface="+mn-lt"/>
                          <a:ea typeface="+mn-ea"/>
                          <a:cs typeface="+mn-cs"/>
                        </a:rPr>
                        <a:t>An act of speaking one's thoughts aloud when by oneself or regardless of any hearers, especially by a character in a play.</a:t>
                      </a:r>
                      <a:endParaRPr lang="en-US" sz="1000" dirty="0"/>
                    </a:p>
                  </a:txBody>
                  <a:tcPr/>
                </a:tc>
                <a:extLst>
                  <a:ext uri="{0D108BD9-81ED-4DB2-BD59-A6C34878D82A}">
                    <a16:rowId xmlns:a16="http://schemas.microsoft.com/office/drawing/2014/main" val="4193416665"/>
                  </a:ext>
                </a:extLst>
              </a:tr>
              <a:tr h="391548">
                <a:tc>
                  <a:txBody>
                    <a:bodyPr/>
                    <a:lstStyle/>
                    <a:p>
                      <a:r>
                        <a:rPr lang="en-US" sz="1000" dirty="0"/>
                        <a:t>Rhyme - </a:t>
                      </a:r>
                      <a:r>
                        <a:rPr lang="en-GB" sz="1000" b="0" i="0" kern="1200" dirty="0">
                          <a:solidFill>
                            <a:schemeClr val="tx1"/>
                          </a:solidFill>
                          <a:effectLst/>
                          <a:latin typeface="+mn-lt"/>
                          <a:ea typeface="+mn-ea"/>
                          <a:cs typeface="+mn-cs"/>
                        </a:rPr>
                        <a:t>Correspondence of sound between words or the endings of words, especially when these are used at the ends of lines of poetry.</a:t>
                      </a:r>
                      <a:endParaRPr lang="en-US" sz="1000" dirty="0"/>
                    </a:p>
                  </a:txBody>
                  <a:tcPr/>
                </a:tc>
                <a:extLst>
                  <a:ext uri="{0D108BD9-81ED-4DB2-BD59-A6C34878D82A}">
                    <a16:rowId xmlns:a16="http://schemas.microsoft.com/office/drawing/2014/main" val="1297072573"/>
                  </a:ext>
                </a:extLst>
              </a:tr>
              <a:tr h="318879">
                <a:tc>
                  <a:txBody>
                    <a:bodyPr/>
                    <a:lstStyle/>
                    <a:p>
                      <a:r>
                        <a:rPr lang="en-US" sz="1000" dirty="0"/>
                        <a:t>Imagery – Words that create imagers in your mind.</a:t>
                      </a:r>
                    </a:p>
                  </a:txBody>
                  <a:tcPr/>
                </a:tc>
                <a:extLst>
                  <a:ext uri="{0D108BD9-81ED-4DB2-BD59-A6C34878D82A}">
                    <a16:rowId xmlns:a16="http://schemas.microsoft.com/office/drawing/2014/main" val="4142636362"/>
                  </a:ext>
                </a:extLst>
              </a:tr>
              <a:tr h="318879">
                <a:tc>
                  <a:txBody>
                    <a:bodyPr/>
                    <a:lstStyle/>
                    <a:p>
                      <a:r>
                        <a:rPr lang="en-US" sz="1000" dirty="0"/>
                        <a:t>Motif - </a:t>
                      </a:r>
                      <a:r>
                        <a:rPr lang="en-GB" sz="1000" b="0" i="0" kern="1200" dirty="0">
                          <a:solidFill>
                            <a:schemeClr val="tx1"/>
                          </a:solidFill>
                          <a:effectLst/>
                          <a:latin typeface="+mn-lt"/>
                          <a:ea typeface="+mn-ea"/>
                          <a:cs typeface="+mn-cs"/>
                        </a:rPr>
                        <a:t>A recurring narrative element with symbolic significance.</a:t>
                      </a:r>
                      <a:endParaRPr lang="en-US" sz="1000" dirty="0"/>
                    </a:p>
                  </a:txBody>
                  <a:tcPr/>
                </a:tc>
                <a:extLst>
                  <a:ext uri="{0D108BD9-81ED-4DB2-BD59-A6C34878D82A}">
                    <a16:rowId xmlns:a16="http://schemas.microsoft.com/office/drawing/2014/main" val="1462772837"/>
                  </a:ext>
                </a:extLst>
              </a:tr>
              <a:tr h="318879">
                <a:tc>
                  <a:txBody>
                    <a:bodyPr/>
                    <a:lstStyle/>
                    <a:p>
                      <a:r>
                        <a:rPr lang="en-US" sz="1000" dirty="0"/>
                        <a:t>Theme - </a:t>
                      </a:r>
                      <a:r>
                        <a:rPr lang="en-GB" sz="1000" b="0" i="0" kern="1200" dirty="0">
                          <a:solidFill>
                            <a:schemeClr val="tx1"/>
                          </a:solidFill>
                          <a:effectLst/>
                          <a:latin typeface="+mn-lt"/>
                          <a:ea typeface="+mn-ea"/>
                          <a:cs typeface="+mn-cs"/>
                        </a:rPr>
                        <a:t>An idea that recurs in or pervades a work of art or literature.</a:t>
                      </a:r>
                      <a:endParaRPr lang="en-US" sz="1000" dirty="0"/>
                    </a:p>
                  </a:txBody>
                  <a:tcPr/>
                </a:tc>
                <a:extLst>
                  <a:ext uri="{0D108BD9-81ED-4DB2-BD59-A6C34878D82A}">
                    <a16:rowId xmlns:a16="http://schemas.microsoft.com/office/drawing/2014/main" val="1599840999"/>
                  </a:ext>
                </a:extLst>
              </a:tr>
            </a:tbl>
          </a:graphicData>
        </a:graphic>
      </p:graphicFrame>
      <p:graphicFrame>
        <p:nvGraphicFramePr>
          <p:cNvPr id="6" name="Table 6">
            <a:extLst>
              <a:ext uri="{FF2B5EF4-FFF2-40B4-BE49-F238E27FC236}">
                <a16:creationId xmlns:a16="http://schemas.microsoft.com/office/drawing/2014/main" id="{B4C18CCC-24CC-B641-854D-8F5B493481FE}"/>
              </a:ext>
            </a:extLst>
          </p:cNvPr>
          <p:cNvGraphicFramePr>
            <a:graphicFrameLocks noGrp="1"/>
          </p:cNvGraphicFramePr>
          <p:nvPr>
            <p:extLst>
              <p:ext uri="{D42A27DB-BD31-4B8C-83A1-F6EECF244321}">
                <p14:modId xmlns:p14="http://schemas.microsoft.com/office/powerpoint/2010/main" val="1289602579"/>
              </p:ext>
            </p:extLst>
          </p:nvPr>
        </p:nvGraphicFramePr>
        <p:xfrm>
          <a:off x="4467828" y="6078"/>
          <a:ext cx="4282633" cy="2580093"/>
        </p:xfrm>
        <a:graphic>
          <a:graphicData uri="http://schemas.openxmlformats.org/drawingml/2006/table">
            <a:tbl>
              <a:tblPr firstRow="1" bandRow="1">
                <a:tableStyleId>{5940675A-B579-460E-94D1-54222C63F5DA}</a:tableStyleId>
              </a:tblPr>
              <a:tblGrid>
                <a:gridCol w="4282633">
                  <a:extLst>
                    <a:ext uri="{9D8B030D-6E8A-4147-A177-3AD203B41FA5}">
                      <a16:colId xmlns:a16="http://schemas.microsoft.com/office/drawing/2014/main" val="2135271358"/>
                    </a:ext>
                  </a:extLst>
                </a:gridCol>
              </a:tblGrid>
              <a:tr h="311979">
                <a:tc>
                  <a:txBody>
                    <a:bodyPr/>
                    <a:lstStyle/>
                    <a:p>
                      <a:r>
                        <a:rPr lang="en-US" sz="1000" dirty="0"/>
                        <a:t>Verse - </a:t>
                      </a:r>
                      <a:r>
                        <a:rPr lang="en-GB" sz="1000" b="0" i="0" kern="1200" dirty="0">
                          <a:solidFill>
                            <a:schemeClr val="tx1"/>
                          </a:solidFill>
                          <a:effectLst/>
                          <a:latin typeface="+mn-lt"/>
                          <a:ea typeface="+mn-ea"/>
                          <a:cs typeface="+mn-cs"/>
                        </a:rPr>
                        <a:t>Writing arranged with a metrical rhythm, typically having a rhyme.</a:t>
                      </a:r>
                      <a:endParaRPr lang="en-US" sz="1000" dirty="0"/>
                    </a:p>
                  </a:txBody>
                  <a:tcPr/>
                </a:tc>
                <a:extLst>
                  <a:ext uri="{0D108BD9-81ED-4DB2-BD59-A6C34878D82A}">
                    <a16:rowId xmlns:a16="http://schemas.microsoft.com/office/drawing/2014/main" val="1855316595"/>
                  </a:ext>
                </a:extLst>
              </a:tr>
              <a:tr h="311979">
                <a:tc>
                  <a:txBody>
                    <a:bodyPr/>
                    <a:lstStyle/>
                    <a:p>
                      <a:r>
                        <a:rPr lang="en-US" sz="1000" dirty="0"/>
                        <a:t>Prose - A</a:t>
                      </a:r>
                      <a:r>
                        <a:rPr lang="en-GB" sz="1000" b="0" i="0" kern="1200" dirty="0" err="1">
                          <a:solidFill>
                            <a:schemeClr val="tx1"/>
                          </a:solidFill>
                          <a:effectLst/>
                          <a:latin typeface="+mn-lt"/>
                          <a:ea typeface="+mn-ea"/>
                          <a:cs typeface="+mn-cs"/>
                        </a:rPr>
                        <a:t>ny</a:t>
                      </a:r>
                      <a:r>
                        <a:rPr lang="en-GB" sz="1000" b="0" i="0" kern="1200" dirty="0">
                          <a:solidFill>
                            <a:schemeClr val="tx1"/>
                          </a:solidFill>
                          <a:effectLst/>
                          <a:latin typeface="+mn-lt"/>
                          <a:ea typeface="+mn-ea"/>
                          <a:cs typeface="+mn-cs"/>
                        </a:rPr>
                        <a:t> written work that follows a </a:t>
                      </a:r>
                      <a:r>
                        <a:rPr lang="en-GB" sz="1000" b="1" i="0" kern="1200" dirty="0">
                          <a:solidFill>
                            <a:schemeClr val="tx1"/>
                          </a:solidFill>
                          <a:effectLst/>
                          <a:latin typeface="+mn-lt"/>
                          <a:ea typeface="+mn-ea"/>
                          <a:cs typeface="+mn-cs"/>
                        </a:rPr>
                        <a:t>basic</a:t>
                      </a:r>
                      <a:r>
                        <a:rPr lang="en-GB" sz="1000" b="0" i="0" kern="1200" dirty="0">
                          <a:solidFill>
                            <a:schemeClr val="tx1"/>
                          </a:solidFill>
                          <a:effectLst/>
                          <a:latin typeface="+mn-lt"/>
                          <a:ea typeface="+mn-ea"/>
                          <a:cs typeface="+mn-cs"/>
                        </a:rPr>
                        <a:t> grammatical structure.</a:t>
                      </a:r>
                      <a:endParaRPr lang="en-US" sz="1000" dirty="0"/>
                    </a:p>
                  </a:txBody>
                  <a:tcPr/>
                </a:tc>
                <a:extLst>
                  <a:ext uri="{0D108BD9-81ED-4DB2-BD59-A6C34878D82A}">
                    <a16:rowId xmlns:a16="http://schemas.microsoft.com/office/drawing/2014/main" val="3237155948"/>
                  </a:ext>
                </a:extLst>
              </a:tr>
              <a:tr h="333348">
                <a:tc>
                  <a:txBody>
                    <a:bodyPr/>
                    <a:lstStyle/>
                    <a:p>
                      <a:r>
                        <a:rPr lang="en-US" sz="1000" dirty="0"/>
                        <a:t>Comedy - </a:t>
                      </a:r>
                      <a:r>
                        <a:rPr lang="en-GB" sz="1000" b="0" i="0" kern="1200" dirty="0">
                          <a:solidFill>
                            <a:schemeClr val="tx1"/>
                          </a:solidFill>
                          <a:effectLst/>
                          <a:latin typeface="+mn-lt"/>
                          <a:ea typeface="+mn-ea"/>
                          <a:cs typeface="+mn-cs"/>
                        </a:rPr>
                        <a:t>Professional entertainment consisting of jokes and sketches, intended to make an audience laugh.</a:t>
                      </a:r>
                      <a:endParaRPr lang="en-US" sz="1000" dirty="0"/>
                    </a:p>
                  </a:txBody>
                  <a:tcPr/>
                </a:tc>
                <a:extLst>
                  <a:ext uri="{0D108BD9-81ED-4DB2-BD59-A6C34878D82A}">
                    <a16:rowId xmlns:a16="http://schemas.microsoft.com/office/drawing/2014/main" val="1388482633"/>
                  </a:ext>
                </a:extLst>
              </a:tr>
              <a:tr h="311979">
                <a:tc>
                  <a:txBody>
                    <a:bodyPr/>
                    <a:lstStyle/>
                    <a:p>
                      <a:r>
                        <a:rPr lang="en-US" sz="1000" dirty="0"/>
                        <a:t>Convention – </a:t>
                      </a:r>
                      <a:r>
                        <a:rPr lang="en-GB" sz="1000" b="0" i="0" kern="1200" dirty="0">
                          <a:solidFill>
                            <a:schemeClr val="tx1"/>
                          </a:solidFill>
                          <a:effectLst/>
                          <a:latin typeface="+mn-lt"/>
                          <a:ea typeface="+mn-ea"/>
                          <a:cs typeface="+mn-cs"/>
                        </a:rPr>
                        <a:t>A way in which something is usually done.</a:t>
                      </a:r>
                      <a:endParaRPr lang="en-US" sz="1000" dirty="0"/>
                    </a:p>
                  </a:txBody>
                  <a:tcPr/>
                </a:tc>
                <a:extLst>
                  <a:ext uri="{0D108BD9-81ED-4DB2-BD59-A6C34878D82A}">
                    <a16:rowId xmlns:a16="http://schemas.microsoft.com/office/drawing/2014/main" val="3380899057"/>
                  </a:ext>
                </a:extLst>
              </a:tr>
              <a:tr h="311979">
                <a:tc>
                  <a:txBody>
                    <a:bodyPr/>
                    <a:lstStyle/>
                    <a:p>
                      <a:r>
                        <a:rPr lang="en-US" sz="1000" dirty="0"/>
                        <a:t>Pun – </a:t>
                      </a:r>
                      <a:r>
                        <a:rPr lang="en-GB" sz="1000" b="0" i="0" kern="1200" dirty="0">
                          <a:solidFill>
                            <a:schemeClr val="tx1"/>
                          </a:solidFill>
                          <a:effectLst/>
                          <a:latin typeface="+mn-lt"/>
                          <a:ea typeface="+mn-ea"/>
                          <a:cs typeface="+mn-cs"/>
                        </a:rPr>
                        <a:t>A joke exploiting the different possible meanings of a word.</a:t>
                      </a:r>
                      <a:endParaRPr lang="en-US" sz="1000" dirty="0"/>
                    </a:p>
                  </a:txBody>
                  <a:tcPr/>
                </a:tc>
                <a:extLst>
                  <a:ext uri="{0D108BD9-81ED-4DB2-BD59-A6C34878D82A}">
                    <a16:rowId xmlns:a16="http://schemas.microsoft.com/office/drawing/2014/main" val="4245202124"/>
                  </a:ext>
                </a:extLst>
              </a:tr>
              <a:tr h="311979">
                <a:tc>
                  <a:txBody>
                    <a:bodyPr/>
                    <a:lstStyle/>
                    <a:p>
                      <a:r>
                        <a:rPr lang="en-US" sz="1000" dirty="0"/>
                        <a:t>Invent – To create something.</a:t>
                      </a:r>
                    </a:p>
                  </a:txBody>
                  <a:tcPr/>
                </a:tc>
                <a:extLst>
                  <a:ext uri="{0D108BD9-81ED-4DB2-BD59-A6C34878D82A}">
                    <a16:rowId xmlns:a16="http://schemas.microsoft.com/office/drawing/2014/main" val="722128805"/>
                  </a:ext>
                </a:extLst>
              </a:tr>
              <a:tr h="311979">
                <a:tc>
                  <a:txBody>
                    <a:bodyPr/>
                    <a:lstStyle/>
                    <a:p>
                      <a:r>
                        <a:rPr lang="en-US" sz="1000" dirty="0"/>
                        <a:t>Associate – A connection.</a:t>
                      </a:r>
                    </a:p>
                  </a:txBody>
                  <a:tcPr/>
                </a:tc>
                <a:extLst>
                  <a:ext uri="{0D108BD9-81ED-4DB2-BD59-A6C34878D82A}">
                    <a16:rowId xmlns:a16="http://schemas.microsoft.com/office/drawing/2014/main" val="113673217"/>
                  </a:ext>
                </a:extLst>
              </a:tr>
              <a:tr h="311979">
                <a:tc>
                  <a:txBody>
                    <a:bodyPr/>
                    <a:lstStyle/>
                    <a:p>
                      <a:r>
                        <a:rPr lang="en-US" sz="1000" dirty="0"/>
                        <a:t>Insult – Something said to offend somebody.</a:t>
                      </a:r>
                    </a:p>
                  </a:txBody>
                  <a:tcPr/>
                </a:tc>
                <a:extLst>
                  <a:ext uri="{0D108BD9-81ED-4DB2-BD59-A6C34878D82A}">
                    <a16:rowId xmlns:a16="http://schemas.microsoft.com/office/drawing/2014/main" val="2850361963"/>
                  </a:ext>
                </a:extLst>
              </a:tr>
            </a:tbl>
          </a:graphicData>
        </a:graphic>
      </p:graphicFrame>
      <p:graphicFrame>
        <p:nvGraphicFramePr>
          <p:cNvPr id="7" name="Table 7">
            <a:extLst>
              <a:ext uri="{FF2B5EF4-FFF2-40B4-BE49-F238E27FC236}">
                <a16:creationId xmlns:a16="http://schemas.microsoft.com/office/drawing/2014/main" id="{15FE46FE-33D4-0247-804D-BDFB26A2AD60}"/>
              </a:ext>
            </a:extLst>
          </p:cNvPr>
          <p:cNvGraphicFramePr>
            <a:graphicFrameLocks noGrp="1"/>
          </p:cNvGraphicFramePr>
          <p:nvPr>
            <p:extLst>
              <p:ext uri="{D42A27DB-BD31-4B8C-83A1-F6EECF244321}">
                <p14:modId xmlns:p14="http://schemas.microsoft.com/office/powerpoint/2010/main" val="3099507156"/>
              </p:ext>
            </p:extLst>
          </p:nvPr>
        </p:nvGraphicFramePr>
        <p:xfrm>
          <a:off x="4467828" y="2586171"/>
          <a:ext cx="4282633" cy="3042920"/>
        </p:xfrm>
        <a:graphic>
          <a:graphicData uri="http://schemas.openxmlformats.org/drawingml/2006/table">
            <a:tbl>
              <a:tblPr firstRow="1" bandRow="1">
                <a:tableStyleId>{5940675A-B579-460E-94D1-54222C63F5DA}</a:tableStyleId>
              </a:tblPr>
              <a:tblGrid>
                <a:gridCol w="4282633">
                  <a:extLst>
                    <a:ext uri="{9D8B030D-6E8A-4147-A177-3AD203B41FA5}">
                      <a16:colId xmlns:a16="http://schemas.microsoft.com/office/drawing/2014/main" val="4180549722"/>
                    </a:ext>
                  </a:extLst>
                </a:gridCol>
              </a:tblGrid>
              <a:tr h="370840">
                <a:tc>
                  <a:txBody>
                    <a:bodyPr/>
                    <a:lstStyle/>
                    <a:p>
                      <a:r>
                        <a:rPr lang="en-US" sz="1000" dirty="0"/>
                        <a:t>Prologue - </a:t>
                      </a:r>
                      <a:r>
                        <a:rPr lang="en-GB" sz="1000" b="0" i="0" kern="1200" dirty="0">
                          <a:solidFill>
                            <a:schemeClr val="tx1"/>
                          </a:solidFill>
                          <a:effectLst/>
                          <a:latin typeface="+mn-lt"/>
                          <a:ea typeface="+mn-ea"/>
                          <a:cs typeface="+mn-cs"/>
                        </a:rPr>
                        <a:t>A separate introductory section of a literary, dramatic, or musical work, giving background information.</a:t>
                      </a:r>
                      <a:endParaRPr lang="en-US" sz="1000" dirty="0"/>
                    </a:p>
                  </a:txBody>
                  <a:tcPr/>
                </a:tc>
                <a:extLst>
                  <a:ext uri="{0D108BD9-81ED-4DB2-BD59-A6C34878D82A}">
                    <a16:rowId xmlns:a16="http://schemas.microsoft.com/office/drawing/2014/main" val="804802269"/>
                  </a:ext>
                </a:extLst>
              </a:tr>
              <a:tr h="370840">
                <a:tc>
                  <a:txBody>
                    <a:bodyPr/>
                    <a:lstStyle/>
                    <a:p>
                      <a:r>
                        <a:rPr lang="en-US" sz="1000" dirty="0"/>
                        <a:t>Chorus - </a:t>
                      </a:r>
                      <a:r>
                        <a:rPr lang="en-GB" sz="1000" b="0" i="0" kern="1200" dirty="0">
                          <a:solidFill>
                            <a:schemeClr val="tx1"/>
                          </a:solidFill>
                          <a:effectLst/>
                          <a:latin typeface="+mn-lt"/>
                          <a:ea typeface="+mn-ea"/>
                          <a:cs typeface="+mn-cs"/>
                        </a:rPr>
                        <a:t>A part of a song which is repeated after each verse.</a:t>
                      </a:r>
                      <a:endParaRPr lang="en-US" sz="1000" dirty="0"/>
                    </a:p>
                  </a:txBody>
                  <a:tcPr/>
                </a:tc>
                <a:extLst>
                  <a:ext uri="{0D108BD9-81ED-4DB2-BD59-A6C34878D82A}">
                    <a16:rowId xmlns:a16="http://schemas.microsoft.com/office/drawing/2014/main" val="2031092616"/>
                  </a:ext>
                </a:extLst>
              </a:tr>
              <a:tr h="370840">
                <a:tc>
                  <a:txBody>
                    <a:bodyPr/>
                    <a:lstStyle/>
                    <a:p>
                      <a:r>
                        <a:rPr lang="en-US" sz="1000" dirty="0"/>
                        <a:t>Aristotle - </a:t>
                      </a:r>
                      <a:r>
                        <a:rPr lang="en-GB" sz="1000" b="0" i="0" kern="1200" dirty="0">
                          <a:solidFill>
                            <a:schemeClr val="tx1"/>
                          </a:solidFill>
                          <a:effectLst/>
                          <a:latin typeface="+mn-lt"/>
                          <a:ea typeface="+mn-ea"/>
                          <a:cs typeface="+mn-cs"/>
                        </a:rPr>
                        <a:t>A Greek philosopher and polymath during the Classical period in Ancient Greece.</a:t>
                      </a:r>
                      <a:endParaRPr lang="en-US" sz="1000" dirty="0"/>
                    </a:p>
                  </a:txBody>
                  <a:tcPr/>
                </a:tc>
                <a:extLst>
                  <a:ext uri="{0D108BD9-81ED-4DB2-BD59-A6C34878D82A}">
                    <a16:rowId xmlns:a16="http://schemas.microsoft.com/office/drawing/2014/main" val="707231694"/>
                  </a:ext>
                </a:extLst>
              </a:tr>
              <a:tr h="370840">
                <a:tc>
                  <a:txBody>
                    <a:bodyPr/>
                    <a:lstStyle/>
                    <a:p>
                      <a:r>
                        <a:rPr lang="en-US" sz="1000" b="0" dirty="0"/>
                        <a:t>Tragic conventions - </a:t>
                      </a:r>
                      <a:r>
                        <a:rPr lang="en-GB" sz="1000" b="0" i="0" kern="1200" dirty="0">
                          <a:solidFill>
                            <a:schemeClr val="tx1"/>
                          </a:solidFill>
                          <a:effectLst/>
                          <a:latin typeface="+mn-lt"/>
                          <a:ea typeface="+mn-ea"/>
                          <a:cs typeface="+mn-cs"/>
                        </a:rPr>
                        <a:t>Some of the conventions are tragic hero with a tragic flaw, anti-hero, tragic fall, fate, and supernatural.</a:t>
                      </a:r>
                      <a:endParaRPr lang="en-US" sz="1000" b="0" dirty="0"/>
                    </a:p>
                  </a:txBody>
                  <a:tcPr/>
                </a:tc>
                <a:extLst>
                  <a:ext uri="{0D108BD9-81ED-4DB2-BD59-A6C34878D82A}">
                    <a16:rowId xmlns:a16="http://schemas.microsoft.com/office/drawing/2014/main" val="3198488779"/>
                  </a:ext>
                </a:extLst>
              </a:tr>
              <a:tr h="370840">
                <a:tc>
                  <a:txBody>
                    <a:bodyPr/>
                    <a:lstStyle/>
                    <a:p>
                      <a:r>
                        <a:rPr lang="en-US" sz="1000" b="0" dirty="0"/>
                        <a:t>Hamartia - </a:t>
                      </a:r>
                      <a:r>
                        <a:rPr lang="en-GB" sz="1000" b="0" i="0" kern="1200" dirty="0">
                          <a:solidFill>
                            <a:schemeClr val="tx1"/>
                          </a:solidFill>
                          <a:effectLst/>
                          <a:latin typeface="+mn-lt"/>
                          <a:ea typeface="+mn-ea"/>
                          <a:cs typeface="+mn-cs"/>
                        </a:rPr>
                        <a:t>A fatal flaw leading to the downfall of a tragic hero or heroine.</a:t>
                      </a:r>
                      <a:endParaRPr lang="en-US" sz="1000" b="0" dirty="0"/>
                    </a:p>
                  </a:txBody>
                  <a:tcPr/>
                </a:tc>
                <a:extLst>
                  <a:ext uri="{0D108BD9-81ED-4DB2-BD59-A6C34878D82A}">
                    <a16:rowId xmlns:a16="http://schemas.microsoft.com/office/drawing/2014/main" val="916724124"/>
                  </a:ext>
                </a:extLst>
              </a:tr>
              <a:tr h="370840">
                <a:tc>
                  <a:txBody>
                    <a:bodyPr/>
                    <a:lstStyle/>
                    <a:p>
                      <a:r>
                        <a:rPr lang="en-US" sz="1000" b="0" dirty="0"/>
                        <a:t>Hubris – An </a:t>
                      </a:r>
                      <a:r>
                        <a:rPr lang="en-GB" sz="1000" b="0" i="0" kern="1200" dirty="0">
                          <a:solidFill>
                            <a:schemeClr val="tx1"/>
                          </a:solidFill>
                          <a:effectLst/>
                          <a:latin typeface="+mn-lt"/>
                          <a:ea typeface="+mn-ea"/>
                          <a:cs typeface="+mn-cs"/>
                        </a:rPr>
                        <a:t>excessive pride or self-confidence.</a:t>
                      </a:r>
                      <a:endParaRPr lang="en-US" sz="1000" b="0" dirty="0"/>
                    </a:p>
                  </a:txBody>
                  <a:tcPr/>
                </a:tc>
                <a:extLst>
                  <a:ext uri="{0D108BD9-81ED-4DB2-BD59-A6C34878D82A}">
                    <a16:rowId xmlns:a16="http://schemas.microsoft.com/office/drawing/2014/main" val="3876157403"/>
                  </a:ext>
                </a:extLst>
              </a:tr>
              <a:tr h="370840">
                <a:tc>
                  <a:txBody>
                    <a:bodyPr/>
                    <a:lstStyle/>
                    <a:p>
                      <a:r>
                        <a:rPr lang="en-US" sz="1000" b="0" dirty="0"/>
                        <a:t>Tragic Hero - </a:t>
                      </a:r>
                      <a:r>
                        <a:rPr lang="en-GB" sz="1000" b="0" i="0" kern="1200" dirty="0">
                          <a:solidFill>
                            <a:schemeClr val="tx1"/>
                          </a:solidFill>
                          <a:effectLst/>
                          <a:latin typeface="+mn-lt"/>
                          <a:ea typeface="+mn-ea"/>
                          <a:cs typeface="+mn-cs"/>
                        </a:rPr>
                        <a:t>A protagonist of a tragedy who has a fatal flaw.</a:t>
                      </a:r>
                      <a:endParaRPr lang="en-US" sz="1000" b="0" dirty="0"/>
                    </a:p>
                  </a:txBody>
                  <a:tcPr/>
                </a:tc>
                <a:extLst>
                  <a:ext uri="{0D108BD9-81ED-4DB2-BD59-A6C34878D82A}">
                    <a16:rowId xmlns:a16="http://schemas.microsoft.com/office/drawing/2014/main" val="613187529"/>
                  </a:ext>
                </a:extLst>
              </a:tr>
              <a:tr h="370840">
                <a:tc>
                  <a:txBody>
                    <a:bodyPr/>
                    <a:lstStyle/>
                    <a:p>
                      <a:r>
                        <a:rPr lang="en-US" sz="1000" b="0" dirty="0"/>
                        <a:t>Protagonist - T</a:t>
                      </a:r>
                      <a:r>
                        <a:rPr lang="en-GB" sz="1000" b="0" i="0" kern="1200" dirty="0">
                          <a:solidFill>
                            <a:schemeClr val="tx1"/>
                          </a:solidFill>
                          <a:effectLst/>
                          <a:latin typeface="+mn-lt"/>
                          <a:ea typeface="+mn-ea"/>
                          <a:cs typeface="+mn-cs"/>
                        </a:rPr>
                        <a:t>he leading character or one of the major characters</a:t>
                      </a:r>
                      <a:endParaRPr lang="en-US" sz="1000" b="0" dirty="0"/>
                    </a:p>
                  </a:txBody>
                  <a:tcPr/>
                </a:tc>
                <a:extLst>
                  <a:ext uri="{0D108BD9-81ED-4DB2-BD59-A6C34878D82A}">
                    <a16:rowId xmlns:a16="http://schemas.microsoft.com/office/drawing/2014/main" val="3630429134"/>
                  </a:ext>
                </a:extLst>
              </a:tr>
            </a:tbl>
          </a:graphicData>
        </a:graphic>
      </p:graphicFrame>
      <p:graphicFrame>
        <p:nvGraphicFramePr>
          <p:cNvPr id="8" name="Table 8">
            <a:extLst>
              <a:ext uri="{FF2B5EF4-FFF2-40B4-BE49-F238E27FC236}">
                <a16:creationId xmlns:a16="http://schemas.microsoft.com/office/drawing/2014/main" id="{59CF1BE3-B66E-3042-ACBA-DD3DBC661274}"/>
              </a:ext>
            </a:extLst>
          </p:cNvPr>
          <p:cNvGraphicFramePr>
            <a:graphicFrameLocks noGrp="1"/>
          </p:cNvGraphicFramePr>
          <p:nvPr>
            <p:extLst>
              <p:ext uri="{D42A27DB-BD31-4B8C-83A1-F6EECF244321}">
                <p14:modId xmlns:p14="http://schemas.microsoft.com/office/powerpoint/2010/main" val="3693357480"/>
              </p:ext>
            </p:extLst>
          </p:nvPr>
        </p:nvGraphicFramePr>
        <p:xfrm>
          <a:off x="0" y="5853704"/>
          <a:ext cx="4467828" cy="998218"/>
        </p:xfrm>
        <a:graphic>
          <a:graphicData uri="http://schemas.openxmlformats.org/drawingml/2006/table">
            <a:tbl>
              <a:tblPr firstRow="1" bandRow="1">
                <a:tableStyleId>{5940675A-B579-460E-94D1-54222C63F5DA}</a:tableStyleId>
              </a:tblPr>
              <a:tblGrid>
                <a:gridCol w="4467828">
                  <a:extLst>
                    <a:ext uri="{9D8B030D-6E8A-4147-A177-3AD203B41FA5}">
                      <a16:colId xmlns:a16="http://schemas.microsoft.com/office/drawing/2014/main" val="708569515"/>
                    </a:ext>
                  </a:extLst>
                </a:gridCol>
              </a:tblGrid>
              <a:tr h="499109">
                <a:tc>
                  <a:txBody>
                    <a:bodyPr/>
                    <a:lstStyle/>
                    <a:p>
                      <a:r>
                        <a:rPr lang="en-US" sz="1000" b="0" dirty="0"/>
                        <a:t>Public figure - </a:t>
                      </a:r>
                      <a:r>
                        <a:rPr lang="en-GB" sz="1000" b="0" i="0" kern="1200" dirty="0">
                          <a:solidFill>
                            <a:schemeClr val="tx1"/>
                          </a:solidFill>
                          <a:effectLst/>
                          <a:latin typeface="+mn-lt"/>
                          <a:ea typeface="+mn-ea"/>
                          <a:cs typeface="+mn-cs"/>
                        </a:rPr>
                        <a:t>Those individuals who are people in the public eye and have achieved fame or notoriety.</a:t>
                      </a:r>
                      <a:endParaRPr lang="en-US" sz="1000" b="0" dirty="0"/>
                    </a:p>
                  </a:txBody>
                  <a:tcPr/>
                </a:tc>
                <a:extLst>
                  <a:ext uri="{0D108BD9-81ED-4DB2-BD59-A6C34878D82A}">
                    <a16:rowId xmlns:a16="http://schemas.microsoft.com/office/drawing/2014/main" val="2049342560"/>
                  </a:ext>
                </a:extLst>
              </a:tr>
              <a:tr h="499109">
                <a:tc>
                  <a:txBody>
                    <a:bodyPr/>
                    <a:lstStyle/>
                    <a:p>
                      <a:r>
                        <a:rPr lang="en-US" sz="1000" b="0" dirty="0"/>
                        <a:t>Catharsis - T</a:t>
                      </a:r>
                      <a:r>
                        <a:rPr lang="en-GB" sz="1000" b="0" i="0" kern="1200" dirty="0">
                          <a:solidFill>
                            <a:schemeClr val="tx1"/>
                          </a:solidFill>
                          <a:effectLst/>
                          <a:latin typeface="+mn-lt"/>
                          <a:ea typeface="+mn-ea"/>
                          <a:cs typeface="+mn-cs"/>
                        </a:rPr>
                        <a:t>he process of releasing, and thereby providing relief from, strong or repressed emotions.</a:t>
                      </a:r>
                      <a:endParaRPr lang="en-US" sz="1000" b="0" dirty="0"/>
                    </a:p>
                  </a:txBody>
                  <a:tcPr/>
                </a:tc>
                <a:extLst>
                  <a:ext uri="{0D108BD9-81ED-4DB2-BD59-A6C34878D82A}">
                    <a16:rowId xmlns:a16="http://schemas.microsoft.com/office/drawing/2014/main" val="2217057136"/>
                  </a:ext>
                </a:extLst>
              </a:tr>
            </a:tbl>
          </a:graphicData>
        </a:graphic>
      </p:graphicFrame>
      <p:sp>
        <p:nvSpPr>
          <p:cNvPr id="10" name="TextBox 9">
            <a:extLst>
              <a:ext uri="{FF2B5EF4-FFF2-40B4-BE49-F238E27FC236}">
                <a16:creationId xmlns:a16="http://schemas.microsoft.com/office/drawing/2014/main" id="{1A3E0DCD-26A1-C648-BA32-04963B3EE93F}"/>
              </a:ext>
            </a:extLst>
          </p:cNvPr>
          <p:cNvSpPr txBox="1"/>
          <p:nvPr/>
        </p:nvSpPr>
        <p:spPr>
          <a:xfrm>
            <a:off x="4467827" y="5629091"/>
            <a:ext cx="4282632" cy="1222831"/>
          </a:xfrm>
          <a:prstGeom prst="rect">
            <a:avLst/>
          </a:prstGeom>
          <a:solidFill>
            <a:srgbClr val="FFF2CC"/>
          </a:solidFill>
          <a:ln>
            <a:solidFill>
              <a:schemeClr val="tx1"/>
            </a:solidFill>
          </a:ln>
        </p:spPr>
        <p:txBody>
          <a:bodyPr wrap="square" rtlCol="0">
            <a:spAutoFit/>
          </a:bodyPr>
          <a:lstStyle/>
          <a:p>
            <a:endParaRPr lang="en-US" dirty="0"/>
          </a:p>
        </p:txBody>
      </p:sp>
      <p:sp>
        <p:nvSpPr>
          <p:cNvPr id="11" name="TextBox 10">
            <a:extLst>
              <a:ext uri="{FF2B5EF4-FFF2-40B4-BE49-F238E27FC236}">
                <a16:creationId xmlns:a16="http://schemas.microsoft.com/office/drawing/2014/main" id="{7D483290-2EA0-7845-8320-DC8097EFA7A8}"/>
              </a:ext>
            </a:extLst>
          </p:cNvPr>
          <p:cNvSpPr txBox="1"/>
          <p:nvPr/>
        </p:nvSpPr>
        <p:spPr>
          <a:xfrm>
            <a:off x="8750458" y="0"/>
            <a:ext cx="3441542" cy="6851922"/>
          </a:xfrm>
          <a:prstGeom prst="rect">
            <a:avLst/>
          </a:prstGeom>
          <a:solidFill>
            <a:srgbClr val="FFF2CC"/>
          </a:solidFill>
          <a:ln>
            <a:solidFill>
              <a:schemeClr val="tx1"/>
            </a:solidFill>
          </a:ln>
        </p:spPr>
        <p:txBody>
          <a:bodyPr wrap="square" rtlCol="0">
            <a:spAutoFit/>
          </a:bodyPr>
          <a:lstStyle/>
          <a:p>
            <a:endParaRPr lang="en-US" dirty="0"/>
          </a:p>
        </p:txBody>
      </p:sp>
    </p:spTree>
    <p:extLst>
      <p:ext uri="{BB962C8B-B14F-4D97-AF65-F5344CB8AC3E}">
        <p14:creationId xmlns:p14="http://schemas.microsoft.com/office/powerpoint/2010/main" val="34129090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TotalTime>
  <Words>4445</Words>
  <Application>Microsoft Macintosh PowerPoint</Application>
  <PresentationFormat>Widescreen</PresentationFormat>
  <Paragraphs>147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KEY VOCABULARY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S Jefferies</dc:creator>
  <cp:lastModifiedBy>Mrs S Jefferies</cp:lastModifiedBy>
  <cp:revision>17</cp:revision>
  <dcterms:created xsi:type="dcterms:W3CDTF">2021-09-03T08:33:12Z</dcterms:created>
  <dcterms:modified xsi:type="dcterms:W3CDTF">2021-09-05T13:15:47Z</dcterms:modified>
</cp:coreProperties>
</file>