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9CC8C-35E4-4695-BFE2-C2C166BC910B}" v="29" dt="2022-08-29T11:42:19.5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78"/>
    <p:restoredTop sz="96327"/>
  </p:normalViewPr>
  <p:slideViewPr>
    <p:cSldViewPr snapToGrid="0" snapToObjects="1">
      <p:cViewPr varScale="1">
        <p:scale>
          <a:sx n="72" d="100"/>
          <a:sy n="72" d="100"/>
        </p:scale>
        <p:origin x="7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Moreton" userId="71f0bf5c-9322-4fab-9d0c-75ac06cebb89" providerId="ADAL" clId="{0C19CC8C-35E4-4695-BFE2-C2C166BC910B}"/>
    <pc:docChg chg="custSel addSld delSld modSld">
      <pc:chgData name="Sophie Moreton" userId="71f0bf5c-9322-4fab-9d0c-75ac06cebb89" providerId="ADAL" clId="{0C19CC8C-35E4-4695-BFE2-C2C166BC910B}" dt="2022-08-29T11:42:59.282" v="2911" actId="20577"/>
      <pc:docMkLst>
        <pc:docMk/>
      </pc:docMkLst>
      <pc:sldChg chg="addSp delSp modSp mod">
        <pc:chgData name="Sophie Moreton" userId="71f0bf5c-9322-4fab-9d0c-75ac06cebb89" providerId="ADAL" clId="{0C19CC8C-35E4-4695-BFE2-C2C166BC910B}" dt="2022-08-29T11:42:42.308" v="2888" actId="14100"/>
        <pc:sldMkLst>
          <pc:docMk/>
          <pc:sldMk cId="1517490421" sldId="256"/>
        </pc:sldMkLst>
        <pc:spChg chg="add mod">
          <ac:chgData name="Sophie Moreton" userId="71f0bf5c-9322-4fab-9d0c-75ac06cebb89" providerId="ADAL" clId="{0C19CC8C-35E4-4695-BFE2-C2C166BC910B}" dt="2022-08-29T11:41:23.483" v="2883" actId="1076"/>
          <ac:spMkLst>
            <pc:docMk/>
            <pc:sldMk cId="1517490421" sldId="256"/>
            <ac:spMk id="3" creationId="{51140621-684E-357D-F0FA-3CAC7ABCA94D}"/>
          </ac:spMkLst>
        </pc:spChg>
        <pc:spChg chg="mod">
          <ac:chgData name="Sophie Moreton" userId="71f0bf5c-9322-4fab-9d0c-75ac06cebb89" providerId="ADAL" clId="{0C19CC8C-35E4-4695-BFE2-C2C166BC910B}" dt="2022-08-29T11:42:42.308" v="2888" actId="14100"/>
          <ac:spMkLst>
            <pc:docMk/>
            <pc:sldMk cId="1517490421" sldId="256"/>
            <ac:spMk id="4" creationId="{13B5CF25-87FD-BA47-A01D-F576EB9944B4}"/>
          </ac:spMkLst>
        </pc:spChg>
        <pc:spChg chg="del">
          <ac:chgData name="Sophie Moreton" userId="71f0bf5c-9322-4fab-9d0c-75ac06cebb89" providerId="ADAL" clId="{0C19CC8C-35E4-4695-BFE2-C2C166BC910B}" dt="2022-08-29T11:06:32.473" v="257" actId="478"/>
          <ac:spMkLst>
            <pc:docMk/>
            <pc:sldMk cId="1517490421" sldId="256"/>
            <ac:spMk id="5" creationId="{1A31FD78-962E-A241-9F54-53DAF378C396}"/>
          </ac:spMkLst>
        </pc:spChg>
        <pc:spChg chg="mod">
          <ac:chgData name="Sophie Moreton" userId="71f0bf5c-9322-4fab-9d0c-75ac06cebb89" providerId="ADAL" clId="{0C19CC8C-35E4-4695-BFE2-C2C166BC910B}" dt="2022-08-29T11:35:00.538" v="2235" actId="1076"/>
          <ac:spMkLst>
            <pc:docMk/>
            <pc:sldMk cId="1517490421" sldId="256"/>
            <ac:spMk id="6" creationId="{3759FEAD-A8D1-3249-9E0F-AFFB62A64812}"/>
          </ac:spMkLst>
        </pc:spChg>
        <pc:spChg chg="mod">
          <ac:chgData name="Sophie Moreton" userId="71f0bf5c-9322-4fab-9d0c-75ac06cebb89" providerId="ADAL" clId="{0C19CC8C-35E4-4695-BFE2-C2C166BC910B}" dt="2022-08-29T11:34:54.473" v="2233" actId="1076"/>
          <ac:spMkLst>
            <pc:docMk/>
            <pc:sldMk cId="1517490421" sldId="256"/>
            <ac:spMk id="7" creationId="{31809093-69FD-7E4C-AE05-45BFB4367D3B}"/>
          </ac:spMkLst>
        </pc:spChg>
        <pc:graphicFrameChg chg="add del mod">
          <ac:chgData name="Sophie Moreton" userId="71f0bf5c-9322-4fab-9d0c-75ac06cebb89" providerId="ADAL" clId="{0C19CC8C-35E4-4695-BFE2-C2C166BC910B}" dt="2022-08-29T11:09:13.280" v="354" actId="478"/>
          <ac:graphicFrameMkLst>
            <pc:docMk/>
            <pc:sldMk cId="1517490421" sldId="256"/>
            <ac:graphicFrameMk id="8" creationId="{B0B2E985-3760-A98F-A75E-37271E0DE4F4}"/>
          </ac:graphicFrameMkLst>
        </pc:graphicFrameChg>
        <pc:graphicFrameChg chg="del">
          <ac:chgData name="Sophie Moreton" userId="71f0bf5c-9322-4fab-9d0c-75ac06cebb89" providerId="ADAL" clId="{0C19CC8C-35E4-4695-BFE2-C2C166BC910B}" dt="2022-08-29T11:06:31.099" v="256" actId="478"/>
          <ac:graphicFrameMkLst>
            <pc:docMk/>
            <pc:sldMk cId="1517490421" sldId="256"/>
            <ac:graphicFrameMk id="15" creationId="{B1702C3A-DAC8-EA4E-A0B8-B744CEB896A9}"/>
          </ac:graphicFrameMkLst>
        </pc:graphicFrameChg>
        <pc:graphicFrameChg chg="mod modGraphic">
          <ac:chgData name="Sophie Moreton" userId="71f0bf5c-9322-4fab-9d0c-75ac06cebb89" providerId="ADAL" clId="{0C19CC8C-35E4-4695-BFE2-C2C166BC910B}" dt="2022-08-29T11:34:57.596" v="2234" actId="14100"/>
          <ac:graphicFrameMkLst>
            <pc:docMk/>
            <pc:sldMk cId="1517490421" sldId="256"/>
            <ac:graphicFrameMk id="16" creationId="{76065742-A076-264E-B731-59865A9EEB42}"/>
          </ac:graphicFrameMkLst>
        </pc:graphicFrameChg>
      </pc:sldChg>
      <pc:sldChg chg="delSp del">
        <pc:chgData name="Sophie Moreton" userId="71f0bf5c-9322-4fab-9d0c-75ac06cebb89" providerId="ADAL" clId="{0C19CC8C-35E4-4695-BFE2-C2C166BC910B}" dt="2022-08-29T11:35:19.873" v="2237" actId="47"/>
        <pc:sldMkLst>
          <pc:docMk/>
          <pc:sldMk cId="4118308138" sldId="258"/>
        </pc:sldMkLst>
        <pc:picChg chg="del">
          <ac:chgData name="Sophie Moreton" userId="71f0bf5c-9322-4fab-9d0c-75ac06cebb89" providerId="ADAL" clId="{0C19CC8C-35E4-4695-BFE2-C2C166BC910B}" dt="2022-08-29T11:11:05.427" v="468" actId="478"/>
          <ac:picMkLst>
            <pc:docMk/>
            <pc:sldMk cId="4118308138" sldId="258"/>
            <ac:picMk id="1028" creationId="{C60C0FAC-C373-F745-81A1-47C136755297}"/>
          </ac:picMkLst>
        </pc:picChg>
      </pc:sldChg>
      <pc:sldChg chg="addSp delSp modSp add mod">
        <pc:chgData name="Sophie Moreton" userId="71f0bf5c-9322-4fab-9d0c-75ac06cebb89" providerId="ADAL" clId="{0C19CC8C-35E4-4695-BFE2-C2C166BC910B}" dt="2022-08-29T11:42:59.282" v="2911" actId="20577"/>
        <pc:sldMkLst>
          <pc:docMk/>
          <pc:sldMk cId="3972060993" sldId="259"/>
        </pc:sldMkLst>
        <pc:spChg chg="mod">
          <ac:chgData name="Sophie Moreton" userId="71f0bf5c-9322-4fab-9d0c-75ac06cebb89" providerId="ADAL" clId="{0C19CC8C-35E4-4695-BFE2-C2C166BC910B}" dt="2022-08-29T11:41:37.360" v="2885" actId="20577"/>
          <ac:spMkLst>
            <pc:docMk/>
            <pc:sldMk cId="3972060993" sldId="259"/>
            <ac:spMk id="3" creationId="{51140621-684E-357D-F0FA-3CAC7ABCA94D}"/>
          </ac:spMkLst>
        </pc:spChg>
        <pc:spChg chg="mod">
          <ac:chgData name="Sophie Moreton" userId="71f0bf5c-9322-4fab-9d0c-75ac06cebb89" providerId="ADAL" clId="{0C19CC8C-35E4-4695-BFE2-C2C166BC910B}" dt="2022-08-29T11:42:51.400" v="2890" actId="14100"/>
          <ac:spMkLst>
            <pc:docMk/>
            <pc:sldMk cId="3972060993" sldId="259"/>
            <ac:spMk id="4" creationId="{13B5CF25-87FD-BA47-A01D-F576EB9944B4}"/>
          </ac:spMkLst>
        </pc:spChg>
        <pc:spChg chg="mod">
          <ac:chgData name="Sophie Moreton" userId="71f0bf5c-9322-4fab-9d0c-75ac06cebb89" providerId="ADAL" clId="{0C19CC8C-35E4-4695-BFE2-C2C166BC910B}" dt="2022-08-29T11:42:59.282" v="2911" actId="20577"/>
          <ac:spMkLst>
            <pc:docMk/>
            <pc:sldMk cId="3972060993" sldId="259"/>
            <ac:spMk id="6" creationId="{3759FEAD-A8D1-3249-9E0F-AFFB62A64812}"/>
          </ac:spMkLst>
        </pc:spChg>
        <pc:spChg chg="mod">
          <ac:chgData name="Sophie Moreton" userId="71f0bf5c-9322-4fab-9d0c-75ac06cebb89" providerId="ADAL" clId="{0C19CC8C-35E4-4695-BFE2-C2C166BC910B}" dt="2022-08-29T11:34:16.468" v="2227" actId="1076"/>
          <ac:spMkLst>
            <pc:docMk/>
            <pc:sldMk cId="3972060993" sldId="259"/>
            <ac:spMk id="7" creationId="{31809093-69FD-7E4C-AE05-45BFB4367D3B}"/>
          </ac:spMkLst>
        </pc:spChg>
        <pc:graphicFrameChg chg="mod modGraphic">
          <ac:chgData name="Sophie Moreton" userId="71f0bf5c-9322-4fab-9d0c-75ac06cebb89" providerId="ADAL" clId="{0C19CC8C-35E4-4695-BFE2-C2C166BC910B}" dt="2022-08-29T11:41:52.564" v="2886" actId="255"/>
          <ac:graphicFrameMkLst>
            <pc:docMk/>
            <pc:sldMk cId="3972060993" sldId="259"/>
            <ac:graphicFrameMk id="16" creationId="{76065742-A076-264E-B731-59865A9EEB42}"/>
          </ac:graphicFrameMkLst>
        </pc:graphicFrameChg>
        <pc:picChg chg="add del mod">
          <ac:chgData name="Sophie Moreton" userId="71f0bf5c-9322-4fab-9d0c-75ac06cebb89" providerId="ADAL" clId="{0C19CC8C-35E4-4695-BFE2-C2C166BC910B}" dt="2022-08-29T11:29:42.737" v="2104" actId="478"/>
          <ac:picMkLst>
            <pc:docMk/>
            <pc:sldMk cId="3972060993" sldId="259"/>
            <ac:picMk id="2" creationId="{88D819FE-06D3-69C4-7E01-87D61190138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B6E-09E3-7748-BA6D-A911A27618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CB3E3CD-C662-0E4D-BDB3-09C4A6C09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D97CA15-7D24-B34B-A216-6E364A92659E}"/>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B964930A-7536-614C-9B1B-5FBCA3A6B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5ABBE1-FBE7-5045-8B84-F93D5ABF90F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23859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C2EA-C7F6-4D4A-BD26-807FBF58C6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83F2769-2733-DD4D-9DA3-E46219AD4D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CF42D4-FD62-424A-891F-010301C06158}"/>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9F3FB306-1451-5441-8353-E7D2FB80D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936A8-01E0-4246-9C92-3E0F6AE73E0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0226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D5B6C-BE29-604B-B063-94E2F95A0F6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AEEE819-D821-B441-ABEB-90198007B6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6A3D9E-2879-FE47-BB9C-74373733BB64}"/>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05F5CD3D-ABCF-CA44-AEDB-9FF8396FA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DFE34-3B70-CD46-A811-6D8F312BC4B6}"/>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96052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0451-9208-8D49-A1C0-8D44045E99D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1A4C65F-0AEB-D84A-8394-BEDBF61BBE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AA73EEA-C277-C441-BFD7-96C33288A418}"/>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22700337-45C9-FE42-B374-13473F241D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F3AE1B-E4D2-9E42-AF5C-A51BE8097FF3}"/>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01434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A810-8A4A-9D41-B0C2-79FF4898A20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ABF2AFF-DCAD-F14A-BD52-46C162316E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E3A0B6-C7BA-3D46-BC78-E7D857E06BB8}"/>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CAEC83B7-B185-0F40-9ED5-724B39BD4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79A181-35D7-4840-9F04-3C8AA9CBF6D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91478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82CF-7CDE-7545-8178-7C5438F7E3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20A3AF5-C886-D440-8788-FA5865C75B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EF6CC0D-9F10-9C4D-BF2B-8751B2ECC8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7276AA2-D90E-D34C-97F9-9FFFB7E7F2F4}"/>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6" name="Footer Placeholder 5">
            <a:extLst>
              <a:ext uri="{FF2B5EF4-FFF2-40B4-BE49-F238E27FC236}">
                <a16:creationId xmlns:a16="http://schemas.microsoft.com/office/drawing/2014/main" id="{89177632-BED8-DC43-9633-62EFF9D53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19B768-8D99-CD40-98D8-AE425E73902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15122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C02F-B713-C847-838F-CA620E2791B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5665B44-53E4-D94E-8A8F-8913ADBAC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9230C56-5857-8C4E-9E1E-E38E30C78A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7C48020-0BA9-A04A-BF9E-9EF6A2736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79C32C-BE85-204A-B53B-0CAE48C3F9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D83D89-9892-F049-97C9-65D0F8DF5D11}"/>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8" name="Footer Placeholder 7">
            <a:extLst>
              <a:ext uri="{FF2B5EF4-FFF2-40B4-BE49-F238E27FC236}">
                <a16:creationId xmlns:a16="http://schemas.microsoft.com/office/drawing/2014/main" id="{99E2D7D6-A728-6548-ABC1-19CF3196E4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2C0A85-EE7D-3E4A-8031-38FFCA64B638}"/>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47755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2A56-9CF9-044B-B18E-BC6BD7A70F6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32553-11F4-3348-AE9B-6B77472C66AD}"/>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4" name="Footer Placeholder 3">
            <a:extLst>
              <a:ext uri="{FF2B5EF4-FFF2-40B4-BE49-F238E27FC236}">
                <a16:creationId xmlns:a16="http://schemas.microsoft.com/office/drawing/2014/main" id="{FD19DE31-259C-0C4B-A474-A1959651CA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6791B3-47AB-8B43-9BFF-314879FB0889}"/>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72888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A4CD2-38EF-4E41-86F7-6154EC9E6265}"/>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3" name="Footer Placeholder 2">
            <a:extLst>
              <a:ext uri="{FF2B5EF4-FFF2-40B4-BE49-F238E27FC236}">
                <a16:creationId xmlns:a16="http://schemas.microsoft.com/office/drawing/2014/main" id="{93A1FCF3-5E6F-FA42-BF09-A3EBE45E2B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75078F-D351-ED47-9880-CF2182220CCE}"/>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21403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6D-3CB8-A442-9F1C-B7E99A9C79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830F067-39C9-5A4F-A83C-CE72A7D73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939AD82-7E44-9A45-8609-B5ED00D21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B41AA4-A35B-4C40-9ABE-0B1BB7716C0F}"/>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6" name="Footer Placeholder 5">
            <a:extLst>
              <a:ext uri="{FF2B5EF4-FFF2-40B4-BE49-F238E27FC236}">
                <a16:creationId xmlns:a16="http://schemas.microsoft.com/office/drawing/2014/main" id="{163CC75B-408A-6044-9099-B04191880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4A00CB-0875-1848-BD6E-BE773A0980C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87883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9F54-1225-E944-BC17-18A51F9CB1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AF28523-1B7E-364D-89F0-2D4F55D48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FEBE97-5644-654B-B4F2-8F7783C51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972064-78A7-7742-8D44-96360314E757}"/>
              </a:ext>
            </a:extLst>
          </p:cNvPr>
          <p:cNvSpPr>
            <a:spLocks noGrp="1"/>
          </p:cNvSpPr>
          <p:nvPr>
            <p:ph type="dt" sz="half" idx="10"/>
          </p:nvPr>
        </p:nvSpPr>
        <p:spPr/>
        <p:txBody>
          <a:bodyPr/>
          <a:lstStyle/>
          <a:p>
            <a:fld id="{33D10CB4-C415-AB44-8FA6-2606C794EEEC}" type="datetimeFigureOut">
              <a:rPr lang="en-GB" smtClean="0"/>
              <a:t>29/08/2022</a:t>
            </a:fld>
            <a:endParaRPr lang="en-GB"/>
          </a:p>
        </p:txBody>
      </p:sp>
      <p:sp>
        <p:nvSpPr>
          <p:cNvPr id="6" name="Footer Placeholder 5">
            <a:extLst>
              <a:ext uri="{FF2B5EF4-FFF2-40B4-BE49-F238E27FC236}">
                <a16:creationId xmlns:a16="http://schemas.microsoft.com/office/drawing/2014/main" id="{93C1D2E2-B9BE-8942-A70A-2A8400E36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F1F04-ED40-5A45-8774-81CE54A8991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75093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1631B-C774-7D46-881E-921FABC87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8ABBF92-FDD4-7847-8963-3529009F6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B297E9-FFB8-6D47-A1FD-5AA07D6E2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0CB4-C415-AB44-8FA6-2606C794EEEC}" type="datetimeFigureOut">
              <a:rPr lang="en-GB" smtClean="0"/>
              <a:t>29/08/2022</a:t>
            </a:fld>
            <a:endParaRPr lang="en-GB"/>
          </a:p>
        </p:txBody>
      </p:sp>
      <p:sp>
        <p:nvSpPr>
          <p:cNvPr id="5" name="Footer Placeholder 4">
            <a:extLst>
              <a:ext uri="{FF2B5EF4-FFF2-40B4-BE49-F238E27FC236}">
                <a16:creationId xmlns:a16="http://schemas.microsoft.com/office/drawing/2014/main" id="{33E6EF3A-0791-1943-BA30-A232A893A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09128D-6BD1-044D-9164-570E86B5F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98696-7D8F-1149-96CA-4AE30703B312}" type="slidenum">
              <a:rPr lang="en-GB" smtClean="0"/>
              <a:t>‹#›</a:t>
            </a:fld>
            <a:endParaRPr lang="en-GB"/>
          </a:p>
        </p:txBody>
      </p:sp>
    </p:spTree>
    <p:extLst>
      <p:ext uri="{BB962C8B-B14F-4D97-AF65-F5344CB8AC3E}">
        <p14:creationId xmlns:p14="http://schemas.microsoft.com/office/powerpoint/2010/main" val="65791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145774" y="179922"/>
            <a:ext cx="11834191" cy="707886"/>
          </a:xfrm>
          <a:custGeom>
            <a:avLst/>
            <a:gdLst>
              <a:gd name="connsiteX0" fmla="*/ 0 w 11834191"/>
              <a:gd name="connsiteY0" fmla="*/ 0 h 707886"/>
              <a:gd name="connsiteX1" fmla="*/ 814471 w 11834191"/>
              <a:gd name="connsiteY1" fmla="*/ 0 h 707886"/>
              <a:gd name="connsiteX2" fmla="*/ 1155574 w 11834191"/>
              <a:gd name="connsiteY2" fmla="*/ 0 h 707886"/>
              <a:gd name="connsiteX3" fmla="*/ 2088387 w 11834191"/>
              <a:gd name="connsiteY3" fmla="*/ 0 h 707886"/>
              <a:gd name="connsiteX4" fmla="*/ 2784516 w 11834191"/>
              <a:gd name="connsiteY4" fmla="*/ 0 h 707886"/>
              <a:gd name="connsiteX5" fmla="*/ 3125619 w 11834191"/>
              <a:gd name="connsiteY5" fmla="*/ 0 h 707886"/>
              <a:gd name="connsiteX6" fmla="*/ 3821748 w 11834191"/>
              <a:gd name="connsiteY6" fmla="*/ 0 h 707886"/>
              <a:gd name="connsiteX7" fmla="*/ 4754560 w 11834191"/>
              <a:gd name="connsiteY7" fmla="*/ 0 h 707886"/>
              <a:gd name="connsiteX8" fmla="*/ 5332347 w 11834191"/>
              <a:gd name="connsiteY8" fmla="*/ 0 h 707886"/>
              <a:gd name="connsiteX9" fmla="*/ 5910134 w 11834191"/>
              <a:gd name="connsiteY9" fmla="*/ 0 h 707886"/>
              <a:gd name="connsiteX10" fmla="*/ 6606263 w 11834191"/>
              <a:gd name="connsiteY10" fmla="*/ 0 h 707886"/>
              <a:gd name="connsiteX11" fmla="*/ 7420734 w 11834191"/>
              <a:gd name="connsiteY11" fmla="*/ 0 h 707886"/>
              <a:gd name="connsiteX12" fmla="*/ 8235205 w 11834191"/>
              <a:gd name="connsiteY12" fmla="*/ 0 h 707886"/>
              <a:gd name="connsiteX13" fmla="*/ 9049675 w 11834191"/>
              <a:gd name="connsiteY13" fmla="*/ 0 h 707886"/>
              <a:gd name="connsiteX14" fmla="*/ 9982488 w 11834191"/>
              <a:gd name="connsiteY14" fmla="*/ 0 h 707886"/>
              <a:gd name="connsiteX15" fmla="*/ 10678617 w 11834191"/>
              <a:gd name="connsiteY15" fmla="*/ 0 h 707886"/>
              <a:gd name="connsiteX16" fmla="*/ 11834191 w 11834191"/>
              <a:gd name="connsiteY16" fmla="*/ 0 h 707886"/>
              <a:gd name="connsiteX17" fmla="*/ 11834191 w 11834191"/>
              <a:gd name="connsiteY17" fmla="*/ 353943 h 707886"/>
              <a:gd name="connsiteX18" fmla="*/ 11834191 w 11834191"/>
              <a:gd name="connsiteY18" fmla="*/ 707886 h 707886"/>
              <a:gd name="connsiteX19" fmla="*/ 11019720 w 11834191"/>
              <a:gd name="connsiteY19" fmla="*/ 707886 h 707886"/>
              <a:gd name="connsiteX20" fmla="*/ 10441933 w 11834191"/>
              <a:gd name="connsiteY20" fmla="*/ 707886 h 707886"/>
              <a:gd name="connsiteX21" fmla="*/ 9864146 w 11834191"/>
              <a:gd name="connsiteY21" fmla="*/ 707886 h 707886"/>
              <a:gd name="connsiteX22" fmla="*/ 9286359 w 11834191"/>
              <a:gd name="connsiteY22" fmla="*/ 707886 h 707886"/>
              <a:gd name="connsiteX23" fmla="*/ 8708572 w 11834191"/>
              <a:gd name="connsiteY23" fmla="*/ 707886 h 707886"/>
              <a:gd name="connsiteX24" fmla="*/ 7894102 w 11834191"/>
              <a:gd name="connsiteY24" fmla="*/ 707886 h 707886"/>
              <a:gd name="connsiteX25" fmla="*/ 7197973 w 11834191"/>
              <a:gd name="connsiteY25" fmla="*/ 707886 h 707886"/>
              <a:gd name="connsiteX26" fmla="*/ 6856869 w 11834191"/>
              <a:gd name="connsiteY26" fmla="*/ 707886 h 707886"/>
              <a:gd name="connsiteX27" fmla="*/ 6279083 w 11834191"/>
              <a:gd name="connsiteY27" fmla="*/ 707886 h 707886"/>
              <a:gd name="connsiteX28" fmla="*/ 5464612 w 11834191"/>
              <a:gd name="connsiteY28" fmla="*/ 707886 h 707886"/>
              <a:gd name="connsiteX29" fmla="*/ 5005167 w 11834191"/>
              <a:gd name="connsiteY29" fmla="*/ 707886 h 707886"/>
              <a:gd name="connsiteX30" fmla="*/ 4072354 w 11834191"/>
              <a:gd name="connsiteY30" fmla="*/ 707886 h 707886"/>
              <a:gd name="connsiteX31" fmla="*/ 3139541 w 11834191"/>
              <a:gd name="connsiteY31" fmla="*/ 707886 h 707886"/>
              <a:gd name="connsiteX32" fmla="*/ 2443412 w 11834191"/>
              <a:gd name="connsiteY32" fmla="*/ 707886 h 707886"/>
              <a:gd name="connsiteX33" fmla="*/ 1510600 w 11834191"/>
              <a:gd name="connsiteY33" fmla="*/ 707886 h 707886"/>
              <a:gd name="connsiteX34" fmla="*/ 814471 w 11834191"/>
              <a:gd name="connsiteY34" fmla="*/ 707886 h 707886"/>
              <a:gd name="connsiteX35" fmla="*/ 0 w 11834191"/>
              <a:gd name="connsiteY35" fmla="*/ 707886 h 707886"/>
              <a:gd name="connsiteX36" fmla="*/ 0 w 11834191"/>
              <a:gd name="connsiteY36" fmla="*/ 375180 h 707886"/>
              <a:gd name="connsiteX37" fmla="*/ 0 w 11834191"/>
              <a:gd name="connsiteY37"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834191" h="707886" fill="none" extrusionOk="0">
                <a:moveTo>
                  <a:pt x="0" y="0"/>
                </a:moveTo>
                <a:cubicBezTo>
                  <a:pt x="223851" y="-15143"/>
                  <a:pt x="420732" y="-9719"/>
                  <a:pt x="814471" y="0"/>
                </a:cubicBezTo>
                <a:cubicBezTo>
                  <a:pt x="1208210" y="9719"/>
                  <a:pt x="988072" y="16219"/>
                  <a:pt x="1155574" y="0"/>
                </a:cubicBezTo>
                <a:cubicBezTo>
                  <a:pt x="1323076" y="-16219"/>
                  <a:pt x="1635468" y="5950"/>
                  <a:pt x="2088387" y="0"/>
                </a:cubicBezTo>
                <a:cubicBezTo>
                  <a:pt x="2541306" y="-5950"/>
                  <a:pt x="2497422" y="11286"/>
                  <a:pt x="2784516" y="0"/>
                </a:cubicBezTo>
                <a:cubicBezTo>
                  <a:pt x="3071610" y="-11286"/>
                  <a:pt x="3048037" y="-10790"/>
                  <a:pt x="3125619" y="0"/>
                </a:cubicBezTo>
                <a:cubicBezTo>
                  <a:pt x="3203201" y="10790"/>
                  <a:pt x="3488853" y="1287"/>
                  <a:pt x="3821748" y="0"/>
                </a:cubicBezTo>
                <a:cubicBezTo>
                  <a:pt x="4154643" y="-1287"/>
                  <a:pt x="4409645" y="-10164"/>
                  <a:pt x="4754560" y="0"/>
                </a:cubicBezTo>
                <a:cubicBezTo>
                  <a:pt x="5099475" y="10164"/>
                  <a:pt x="5199783" y="4893"/>
                  <a:pt x="5332347" y="0"/>
                </a:cubicBezTo>
                <a:cubicBezTo>
                  <a:pt x="5464911" y="-4893"/>
                  <a:pt x="5645144" y="-5321"/>
                  <a:pt x="5910134" y="0"/>
                </a:cubicBezTo>
                <a:cubicBezTo>
                  <a:pt x="6175124" y="5321"/>
                  <a:pt x="6365288" y="-19733"/>
                  <a:pt x="6606263" y="0"/>
                </a:cubicBezTo>
                <a:cubicBezTo>
                  <a:pt x="6847238" y="19733"/>
                  <a:pt x="7189340" y="-14074"/>
                  <a:pt x="7420734" y="0"/>
                </a:cubicBezTo>
                <a:cubicBezTo>
                  <a:pt x="7652128" y="14074"/>
                  <a:pt x="7851583" y="28873"/>
                  <a:pt x="8235205" y="0"/>
                </a:cubicBezTo>
                <a:cubicBezTo>
                  <a:pt x="8618827" y="-28873"/>
                  <a:pt x="8831492" y="36643"/>
                  <a:pt x="9049675" y="0"/>
                </a:cubicBezTo>
                <a:cubicBezTo>
                  <a:pt x="9267858" y="-36643"/>
                  <a:pt x="9597088" y="41537"/>
                  <a:pt x="9982488" y="0"/>
                </a:cubicBezTo>
                <a:cubicBezTo>
                  <a:pt x="10367888" y="-41537"/>
                  <a:pt x="10528649" y="8593"/>
                  <a:pt x="10678617" y="0"/>
                </a:cubicBezTo>
                <a:cubicBezTo>
                  <a:pt x="10828585" y="-8593"/>
                  <a:pt x="11373180" y="22953"/>
                  <a:pt x="11834191" y="0"/>
                </a:cubicBezTo>
                <a:cubicBezTo>
                  <a:pt x="11841993" y="74736"/>
                  <a:pt x="11838206" y="180682"/>
                  <a:pt x="11834191" y="353943"/>
                </a:cubicBezTo>
                <a:cubicBezTo>
                  <a:pt x="11830176" y="527204"/>
                  <a:pt x="11832172" y="595793"/>
                  <a:pt x="11834191" y="707886"/>
                </a:cubicBezTo>
                <a:cubicBezTo>
                  <a:pt x="11667620" y="688857"/>
                  <a:pt x="11279879" y="671312"/>
                  <a:pt x="11019720" y="707886"/>
                </a:cubicBezTo>
                <a:cubicBezTo>
                  <a:pt x="10759561" y="744460"/>
                  <a:pt x="10588031" y="729003"/>
                  <a:pt x="10441933" y="707886"/>
                </a:cubicBezTo>
                <a:cubicBezTo>
                  <a:pt x="10295835" y="686769"/>
                  <a:pt x="10086994" y="709345"/>
                  <a:pt x="9864146" y="707886"/>
                </a:cubicBezTo>
                <a:cubicBezTo>
                  <a:pt x="9641298" y="706427"/>
                  <a:pt x="9561418" y="694210"/>
                  <a:pt x="9286359" y="707886"/>
                </a:cubicBezTo>
                <a:cubicBezTo>
                  <a:pt x="9011300" y="721562"/>
                  <a:pt x="8841212" y="707027"/>
                  <a:pt x="8708572" y="707886"/>
                </a:cubicBezTo>
                <a:cubicBezTo>
                  <a:pt x="8575932" y="708745"/>
                  <a:pt x="8207412" y="692497"/>
                  <a:pt x="7894102" y="707886"/>
                </a:cubicBezTo>
                <a:cubicBezTo>
                  <a:pt x="7580792" y="723276"/>
                  <a:pt x="7378921" y="692612"/>
                  <a:pt x="7197973" y="707886"/>
                </a:cubicBezTo>
                <a:cubicBezTo>
                  <a:pt x="7017025" y="723160"/>
                  <a:pt x="6954155" y="699546"/>
                  <a:pt x="6856869" y="707886"/>
                </a:cubicBezTo>
                <a:cubicBezTo>
                  <a:pt x="6759583" y="716226"/>
                  <a:pt x="6533862" y="684625"/>
                  <a:pt x="6279083" y="707886"/>
                </a:cubicBezTo>
                <a:cubicBezTo>
                  <a:pt x="6024304" y="731147"/>
                  <a:pt x="5677726" y="690343"/>
                  <a:pt x="5464612" y="707886"/>
                </a:cubicBezTo>
                <a:cubicBezTo>
                  <a:pt x="5251498" y="725429"/>
                  <a:pt x="5212610" y="699139"/>
                  <a:pt x="5005167" y="707886"/>
                </a:cubicBezTo>
                <a:cubicBezTo>
                  <a:pt x="4797725" y="716633"/>
                  <a:pt x="4260522" y="731444"/>
                  <a:pt x="4072354" y="707886"/>
                </a:cubicBezTo>
                <a:cubicBezTo>
                  <a:pt x="3884186" y="684328"/>
                  <a:pt x="3470256" y="743940"/>
                  <a:pt x="3139541" y="707886"/>
                </a:cubicBezTo>
                <a:cubicBezTo>
                  <a:pt x="2808826" y="671832"/>
                  <a:pt x="2605508" y="704399"/>
                  <a:pt x="2443412" y="707886"/>
                </a:cubicBezTo>
                <a:cubicBezTo>
                  <a:pt x="2281316" y="711373"/>
                  <a:pt x="1759782" y="679545"/>
                  <a:pt x="1510600" y="707886"/>
                </a:cubicBezTo>
                <a:cubicBezTo>
                  <a:pt x="1261418" y="736227"/>
                  <a:pt x="1095629" y="673235"/>
                  <a:pt x="814471" y="707886"/>
                </a:cubicBezTo>
                <a:cubicBezTo>
                  <a:pt x="533313" y="742537"/>
                  <a:pt x="172052" y="692189"/>
                  <a:pt x="0" y="707886"/>
                </a:cubicBezTo>
                <a:cubicBezTo>
                  <a:pt x="-7471" y="604375"/>
                  <a:pt x="1478" y="456278"/>
                  <a:pt x="0" y="375180"/>
                </a:cubicBezTo>
                <a:cubicBezTo>
                  <a:pt x="-1478" y="294082"/>
                  <a:pt x="17786" y="75088"/>
                  <a:pt x="0" y="0"/>
                </a:cubicBezTo>
                <a:close/>
              </a:path>
              <a:path w="11834191" h="707886" stroke="0" extrusionOk="0">
                <a:moveTo>
                  <a:pt x="0" y="0"/>
                </a:moveTo>
                <a:cubicBezTo>
                  <a:pt x="183757" y="-5529"/>
                  <a:pt x="359740" y="10940"/>
                  <a:pt x="577787" y="0"/>
                </a:cubicBezTo>
                <a:cubicBezTo>
                  <a:pt x="795834" y="-10940"/>
                  <a:pt x="772381" y="-13125"/>
                  <a:pt x="918890" y="0"/>
                </a:cubicBezTo>
                <a:cubicBezTo>
                  <a:pt x="1065399" y="13125"/>
                  <a:pt x="1628938" y="34148"/>
                  <a:pt x="1851703" y="0"/>
                </a:cubicBezTo>
                <a:cubicBezTo>
                  <a:pt x="2074468" y="-34148"/>
                  <a:pt x="2245735" y="-28136"/>
                  <a:pt x="2429490" y="0"/>
                </a:cubicBezTo>
                <a:cubicBezTo>
                  <a:pt x="2613245" y="28136"/>
                  <a:pt x="2793710" y="-5308"/>
                  <a:pt x="3007277" y="0"/>
                </a:cubicBezTo>
                <a:cubicBezTo>
                  <a:pt x="3220844" y="5308"/>
                  <a:pt x="3752153" y="-28630"/>
                  <a:pt x="3940089" y="0"/>
                </a:cubicBezTo>
                <a:cubicBezTo>
                  <a:pt x="4128025" y="28630"/>
                  <a:pt x="4176929" y="-5839"/>
                  <a:pt x="4399535" y="0"/>
                </a:cubicBezTo>
                <a:cubicBezTo>
                  <a:pt x="4622141" y="5839"/>
                  <a:pt x="4975401" y="12392"/>
                  <a:pt x="5332347" y="0"/>
                </a:cubicBezTo>
                <a:cubicBezTo>
                  <a:pt x="5689293" y="-12392"/>
                  <a:pt x="6073268" y="-29181"/>
                  <a:pt x="6265160" y="0"/>
                </a:cubicBezTo>
                <a:cubicBezTo>
                  <a:pt x="6457052" y="29181"/>
                  <a:pt x="6787445" y="-8340"/>
                  <a:pt x="6961289" y="0"/>
                </a:cubicBezTo>
                <a:cubicBezTo>
                  <a:pt x="7135133" y="8340"/>
                  <a:pt x="7658851" y="-43993"/>
                  <a:pt x="7894102" y="0"/>
                </a:cubicBezTo>
                <a:cubicBezTo>
                  <a:pt x="8129353" y="43993"/>
                  <a:pt x="8353832" y="21822"/>
                  <a:pt x="8471888" y="0"/>
                </a:cubicBezTo>
                <a:cubicBezTo>
                  <a:pt x="8589944" y="-21822"/>
                  <a:pt x="8797836" y="-8568"/>
                  <a:pt x="9049675" y="0"/>
                </a:cubicBezTo>
                <a:cubicBezTo>
                  <a:pt x="9301514" y="8568"/>
                  <a:pt x="9615008" y="12483"/>
                  <a:pt x="9864146" y="0"/>
                </a:cubicBezTo>
                <a:cubicBezTo>
                  <a:pt x="10113284" y="-12483"/>
                  <a:pt x="10279532" y="-4301"/>
                  <a:pt x="10441933" y="0"/>
                </a:cubicBezTo>
                <a:cubicBezTo>
                  <a:pt x="10604334" y="4301"/>
                  <a:pt x="11213451" y="11648"/>
                  <a:pt x="11834191" y="0"/>
                </a:cubicBezTo>
                <a:cubicBezTo>
                  <a:pt x="11825811" y="90939"/>
                  <a:pt x="11835821" y="216471"/>
                  <a:pt x="11834191" y="368101"/>
                </a:cubicBezTo>
                <a:cubicBezTo>
                  <a:pt x="11832561" y="519731"/>
                  <a:pt x="11832334" y="617480"/>
                  <a:pt x="11834191" y="707886"/>
                </a:cubicBezTo>
                <a:cubicBezTo>
                  <a:pt x="11432781" y="706949"/>
                  <a:pt x="11241237" y="675501"/>
                  <a:pt x="11019720" y="707886"/>
                </a:cubicBezTo>
                <a:cubicBezTo>
                  <a:pt x="10798203" y="740271"/>
                  <a:pt x="10717360" y="714283"/>
                  <a:pt x="10560275" y="707886"/>
                </a:cubicBezTo>
                <a:cubicBezTo>
                  <a:pt x="10403190" y="701489"/>
                  <a:pt x="9826151" y="729847"/>
                  <a:pt x="9627462" y="707886"/>
                </a:cubicBezTo>
                <a:cubicBezTo>
                  <a:pt x="9428773" y="685925"/>
                  <a:pt x="9271369" y="708649"/>
                  <a:pt x="8931334" y="707886"/>
                </a:cubicBezTo>
                <a:cubicBezTo>
                  <a:pt x="8591299" y="707123"/>
                  <a:pt x="8572452" y="695966"/>
                  <a:pt x="8471888" y="707886"/>
                </a:cubicBezTo>
                <a:cubicBezTo>
                  <a:pt x="8371324" y="719806"/>
                  <a:pt x="7932493" y="703210"/>
                  <a:pt x="7775760" y="707886"/>
                </a:cubicBezTo>
                <a:cubicBezTo>
                  <a:pt x="7619027" y="712562"/>
                  <a:pt x="7536520" y="710154"/>
                  <a:pt x="7434656" y="707886"/>
                </a:cubicBezTo>
                <a:cubicBezTo>
                  <a:pt x="7332792" y="705618"/>
                  <a:pt x="7221332" y="700043"/>
                  <a:pt x="7093553" y="707886"/>
                </a:cubicBezTo>
                <a:cubicBezTo>
                  <a:pt x="6965774" y="715729"/>
                  <a:pt x="6609056" y="718671"/>
                  <a:pt x="6397424" y="707886"/>
                </a:cubicBezTo>
                <a:cubicBezTo>
                  <a:pt x="6185792" y="697101"/>
                  <a:pt x="6031638" y="717450"/>
                  <a:pt x="5937979" y="707886"/>
                </a:cubicBezTo>
                <a:cubicBezTo>
                  <a:pt x="5844320" y="698322"/>
                  <a:pt x="5442390" y="719817"/>
                  <a:pt x="5123509" y="707886"/>
                </a:cubicBezTo>
                <a:cubicBezTo>
                  <a:pt x="4804628" y="695956"/>
                  <a:pt x="4878004" y="709649"/>
                  <a:pt x="4664064" y="707886"/>
                </a:cubicBezTo>
                <a:cubicBezTo>
                  <a:pt x="4450124" y="706123"/>
                  <a:pt x="4157427" y="691962"/>
                  <a:pt x="3849593" y="707886"/>
                </a:cubicBezTo>
                <a:cubicBezTo>
                  <a:pt x="3541759" y="723810"/>
                  <a:pt x="3665966" y="709614"/>
                  <a:pt x="3508490" y="707886"/>
                </a:cubicBezTo>
                <a:cubicBezTo>
                  <a:pt x="3351014" y="706158"/>
                  <a:pt x="3053729" y="724901"/>
                  <a:pt x="2694019" y="707886"/>
                </a:cubicBezTo>
                <a:cubicBezTo>
                  <a:pt x="2334309" y="690871"/>
                  <a:pt x="2392845" y="726206"/>
                  <a:pt x="2234574" y="707886"/>
                </a:cubicBezTo>
                <a:cubicBezTo>
                  <a:pt x="2076303" y="689566"/>
                  <a:pt x="2002141" y="695127"/>
                  <a:pt x="1893471" y="707886"/>
                </a:cubicBezTo>
                <a:cubicBezTo>
                  <a:pt x="1784801" y="720645"/>
                  <a:pt x="1579270" y="689663"/>
                  <a:pt x="1434025" y="707886"/>
                </a:cubicBezTo>
                <a:cubicBezTo>
                  <a:pt x="1288780" y="726109"/>
                  <a:pt x="935789" y="679014"/>
                  <a:pt x="619555" y="707886"/>
                </a:cubicBezTo>
                <a:cubicBezTo>
                  <a:pt x="303321" y="736759"/>
                  <a:pt x="153822" y="681080"/>
                  <a:pt x="0" y="707886"/>
                </a:cubicBezTo>
                <a:cubicBezTo>
                  <a:pt x="-8284" y="614247"/>
                  <a:pt x="10802" y="536860"/>
                  <a:pt x="0" y="375180"/>
                </a:cubicBezTo>
                <a:cubicBezTo>
                  <a:pt x="-10802" y="213500"/>
                  <a:pt x="-6455" y="123918"/>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2000" dirty="0">
                <a:latin typeface="Berlin Sans FB" panose="020E0602020502020306" pitchFamily="34" charset="77"/>
              </a:rPr>
              <a:t>HT1 Year 8: The Origins of Storytelling and the representation of religion in literature over time:</a:t>
            </a:r>
          </a:p>
          <a:p>
            <a:pPr algn="ctr"/>
            <a:r>
              <a:rPr lang="en-GB" sz="2000" dirty="0">
                <a:latin typeface="Berlin Sans FB" panose="020E0602020502020306" pitchFamily="34" charset="77"/>
              </a:rPr>
              <a:t>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464763" y="975125"/>
            <a:ext cx="5488799" cy="307777"/>
          </a:xfrm>
          <a:prstGeom prst="rect">
            <a:avLst/>
          </a:prstGeom>
          <a:solidFill>
            <a:srgbClr val="7030A0"/>
          </a:solidFill>
        </p:spPr>
        <p:txBody>
          <a:bodyPr wrap="square" rtlCol="0">
            <a:spAutoFit/>
          </a:bodyPr>
          <a:lstStyle/>
          <a:p>
            <a:pPr algn="ctr"/>
            <a:r>
              <a:rPr lang="en-GB" sz="1400" b="1" dirty="0">
                <a:solidFill>
                  <a:schemeClr val="bg1"/>
                </a:solidFill>
              </a:rPr>
              <a:t>Key information</a:t>
            </a:r>
          </a:p>
        </p:txBody>
      </p:sp>
      <p:sp>
        <p:nvSpPr>
          <p:cNvPr id="7" name="TextBox 6">
            <a:extLst>
              <a:ext uri="{FF2B5EF4-FFF2-40B4-BE49-F238E27FC236}">
                <a16:creationId xmlns:a16="http://schemas.microsoft.com/office/drawing/2014/main" id="{31809093-69FD-7E4C-AE05-45BFB4367D3B}"/>
              </a:ext>
            </a:extLst>
          </p:cNvPr>
          <p:cNvSpPr txBox="1"/>
          <p:nvPr/>
        </p:nvSpPr>
        <p:spPr>
          <a:xfrm>
            <a:off x="6331134" y="945731"/>
            <a:ext cx="5488797" cy="307777"/>
          </a:xfrm>
          <a:prstGeom prst="rect">
            <a:avLst/>
          </a:prstGeom>
          <a:solidFill>
            <a:srgbClr val="DCDAED"/>
          </a:solidFill>
        </p:spPr>
        <p:txBody>
          <a:bodyPr wrap="square" rtlCol="0">
            <a:spAutoFit/>
          </a:bodyPr>
          <a:lstStyle/>
          <a:p>
            <a:pPr algn="ctr"/>
            <a:r>
              <a:rPr lang="en-GB" sz="1400" b="1" dirty="0"/>
              <a:t>Key Vocabulary</a:t>
            </a:r>
          </a:p>
        </p:txBody>
      </p:sp>
      <p:graphicFrame>
        <p:nvGraphicFramePr>
          <p:cNvPr id="16" name="Table 16">
            <a:extLst>
              <a:ext uri="{FF2B5EF4-FFF2-40B4-BE49-F238E27FC236}">
                <a16:creationId xmlns:a16="http://schemas.microsoft.com/office/drawing/2014/main" id="{76065742-A076-264E-B731-59865A9EEB42}"/>
              </a:ext>
            </a:extLst>
          </p:cNvPr>
          <p:cNvGraphicFramePr>
            <a:graphicFrameLocks noGrp="1"/>
          </p:cNvGraphicFramePr>
          <p:nvPr>
            <p:extLst>
              <p:ext uri="{D42A27DB-BD31-4B8C-83A1-F6EECF244321}">
                <p14:modId xmlns:p14="http://schemas.microsoft.com/office/powerpoint/2010/main" val="68849218"/>
              </p:ext>
            </p:extLst>
          </p:nvPr>
        </p:nvGraphicFramePr>
        <p:xfrm>
          <a:off x="6283656" y="1311432"/>
          <a:ext cx="5696309" cy="5572760"/>
        </p:xfrm>
        <a:graphic>
          <a:graphicData uri="http://schemas.openxmlformats.org/drawingml/2006/table">
            <a:tbl>
              <a:tblPr firstRow="1" bandRow="1">
                <a:tableStyleId>{5940675A-B579-460E-94D1-54222C63F5DA}</a:tableStyleId>
              </a:tblPr>
              <a:tblGrid>
                <a:gridCol w="1354406">
                  <a:extLst>
                    <a:ext uri="{9D8B030D-6E8A-4147-A177-3AD203B41FA5}">
                      <a16:colId xmlns:a16="http://schemas.microsoft.com/office/drawing/2014/main" val="1646886817"/>
                    </a:ext>
                  </a:extLst>
                </a:gridCol>
                <a:gridCol w="4341903">
                  <a:extLst>
                    <a:ext uri="{9D8B030D-6E8A-4147-A177-3AD203B41FA5}">
                      <a16:colId xmlns:a16="http://schemas.microsoft.com/office/drawing/2014/main" val="2033473313"/>
                    </a:ext>
                  </a:extLst>
                </a:gridCol>
              </a:tblGrid>
              <a:tr h="370840">
                <a:tc>
                  <a:txBody>
                    <a:bodyPr/>
                    <a:lstStyle/>
                    <a:p>
                      <a:pPr algn="ctr"/>
                      <a:r>
                        <a:rPr lang="en-GB" sz="1000" b="1" dirty="0"/>
                        <a:t>The Old Testament</a:t>
                      </a:r>
                    </a:p>
                  </a:txBody>
                  <a:tcPr anchor="ctr"/>
                </a:tc>
                <a:tc>
                  <a:txBody>
                    <a:bodyPr/>
                    <a:lstStyle/>
                    <a:p>
                      <a:r>
                        <a:rPr lang="en-GB" sz="1000" dirty="0"/>
                        <a:t>The first part of the Bible written between 800 BCE and 165 BCE</a:t>
                      </a:r>
                    </a:p>
                  </a:txBody>
                  <a:tcPr anchor="ctr"/>
                </a:tc>
                <a:extLst>
                  <a:ext uri="{0D108BD9-81ED-4DB2-BD59-A6C34878D82A}">
                    <a16:rowId xmlns:a16="http://schemas.microsoft.com/office/drawing/2014/main" val="1165728635"/>
                  </a:ext>
                </a:extLst>
              </a:tr>
              <a:tr h="268498">
                <a:tc>
                  <a:txBody>
                    <a:bodyPr/>
                    <a:lstStyle/>
                    <a:p>
                      <a:pPr algn="ctr"/>
                      <a:r>
                        <a:rPr lang="en-GB" sz="1000" b="1" dirty="0"/>
                        <a:t>The New Testament</a:t>
                      </a:r>
                    </a:p>
                  </a:txBody>
                  <a:tcPr anchor="ctr"/>
                </a:tc>
                <a:tc>
                  <a:txBody>
                    <a:bodyPr/>
                    <a:lstStyle/>
                    <a:p>
                      <a:r>
                        <a:rPr lang="en-GB" sz="1000" dirty="0"/>
                        <a:t>The second part of the Bible written around CE 30-70</a:t>
                      </a:r>
                    </a:p>
                    <a:p>
                      <a:endParaRPr lang="en-GB" sz="1000" dirty="0"/>
                    </a:p>
                  </a:txBody>
                  <a:tcPr anchor="ctr"/>
                </a:tc>
                <a:extLst>
                  <a:ext uri="{0D108BD9-81ED-4DB2-BD59-A6C34878D82A}">
                    <a16:rowId xmlns:a16="http://schemas.microsoft.com/office/drawing/2014/main" val="4033093921"/>
                  </a:ext>
                </a:extLst>
              </a:tr>
              <a:tr h="370840">
                <a:tc>
                  <a:txBody>
                    <a:bodyPr/>
                    <a:lstStyle/>
                    <a:p>
                      <a:pPr algn="ctr"/>
                      <a:r>
                        <a:rPr lang="en-GB" sz="1000" b="1" dirty="0"/>
                        <a:t>Laconic Saga Style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0" dirty="0">
                          <a:solidFill>
                            <a:srgbClr val="111111"/>
                          </a:solidFill>
                          <a:effectLst/>
                        </a:rPr>
                        <a:t>A style of story writing that uses very few words</a:t>
                      </a:r>
                      <a:r>
                        <a:rPr lang="en-GB" sz="1000" dirty="0"/>
                        <a:t>.</a:t>
                      </a:r>
                    </a:p>
                    <a:p>
                      <a:endParaRPr lang="en-GB" sz="1000" dirty="0"/>
                    </a:p>
                  </a:txBody>
                  <a:tcPr anchor="ctr"/>
                </a:tc>
                <a:extLst>
                  <a:ext uri="{0D108BD9-81ED-4DB2-BD59-A6C34878D82A}">
                    <a16:rowId xmlns:a16="http://schemas.microsoft.com/office/drawing/2014/main" val="168362999"/>
                  </a:ext>
                </a:extLst>
              </a:tr>
              <a:tr h="370840">
                <a:tc>
                  <a:txBody>
                    <a:bodyPr/>
                    <a:lstStyle/>
                    <a:p>
                      <a:pPr algn="ctr"/>
                      <a:r>
                        <a:rPr lang="en-GB" sz="1000" b="1" dirty="0"/>
                        <a:t>Pentateuch</a:t>
                      </a:r>
                    </a:p>
                  </a:txBody>
                  <a:tcPr anchor="ctr"/>
                </a:tc>
                <a:tc>
                  <a:txBody>
                    <a:bodyPr/>
                    <a:lstStyle/>
                    <a:p>
                      <a:r>
                        <a:rPr lang="en-GB" sz="1000" dirty="0"/>
                        <a:t>The first five stories in the Old Testament </a:t>
                      </a:r>
                    </a:p>
                  </a:txBody>
                  <a:tcPr anchor="ctr"/>
                </a:tc>
                <a:extLst>
                  <a:ext uri="{0D108BD9-81ED-4DB2-BD59-A6C34878D82A}">
                    <a16:rowId xmlns:a16="http://schemas.microsoft.com/office/drawing/2014/main" val="199662155"/>
                  </a:ext>
                </a:extLst>
              </a:tr>
              <a:tr h="370840">
                <a:tc>
                  <a:txBody>
                    <a:bodyPr/>
                    <a:lstStyle/>
                    <a:p>
                      <a:pPr algn="ctr"/>
                      <a:r>
                        <a:rPr lang="en-GB" sz="1000" b="1" dirty="0"/>
                        <a:t>Genesis</a:t>
                      </a:r>
                    </a:p>
                  </a:txBody>
                  <a:tcPr anchor="ctr"/>
                </a:tc>
                <a:tc>
                  <a:txBody>
                    <a:bodyPr/>
                    <a:lstStyle/>
                    <a:p>
                      <a:r>
                        <a:rPr lang="en-GB" sz="1000" dirty="0">
                          <a:effectLst/>
                        </a:rPr>
                        <a:t>The first book in the Old Testament. IN Hebrew, ‘Genesis’ means ‘origin’.</a:t>
                      </a:r>
                      <a:endParaRPr lang="en-GB" sz="1000" dirty="0"/>
                    </a:p>
                  </a:txBody>
                  <a:tcPr anchor="ctr"/>
                </a:tc>
                <a:extLst>
                  <a:ext uri="{0D108BD9-81ED-4DB2-BD59-A6C34878D82A}">
                    <a16:rowId xmlns:a16="http://schemas.microsoft.com/office/drawing/2014/main" val="3334918961"/>
                  </a:ext>
                </a:extLst>
              </a:tr>
              <a:tr h="370840">
                <a:tc>
                  <a:txBody>
                    <a:bodyPr/>
                    <a:lstStyle/>
                    <a:p>
                      <a:pPr algn="ctr"/>
                      <a:r>
                        <a:rPr lang="en-GB" sz="1000" b="1" dirty="0"/>
                        <a:t>The Garden of Eden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The garden created by God for Adam and Eve to live in</a:t>
                      </a:r>
                    </a:p>
                  </a:txBody>
                  <a:tcPr anchor="ctr"/>
                </a:tc>
                <a:extLst>
                  <a:ext uri="{0D108BD9-81ED-4DB2-BD59-A6C34878D82A}">
                    <a16:rowId xmlns:a16="http://schemas.microsoft.com/office/drawing/2014/main" val="4288534013"/>
                  </a:ext>
                </a:extLst>
              </a:tr>
              <a:tr h="370840">
                <a:tc>
                  <a:txBody>
                    <a:bodyPr/>
                    <a:lstStyle/>
                    <a:p>
                      <a:pPr algn="ctr"/>
                      <a:r>
                        <a:rPr lang="en-GB" sz="1000" b="1" dirty="0"/>
                        <a:t>The Fall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Adam and Eve’s disobedience towards God by eating the forbidden fruit, bringing sin and evil into the world.</a:t>
                      </a:r>
                    </a:p>
                  </a:txBody>
                  <a:tcPr anchor="ctr"/>
                </a:tc>
                <a:extLst>
                  <a:ext uri="{0D108BD9-81ED-4DB2-BD59-A6C34878D82A}">
                    <a16:rowId xmlns:a16="http://schemas.microsoft.com/office/drawing/2014/main" val="630474580"/>
                  </a:ext>
                </a:extLst>
              </a:tr>
              <a:tr h="370840">
                <a:tc>
                  <a:txBody>
                    <a:bodyPr/>
                    <a:lstStyle/>
                    <a:p>
                      <a:pPr algn="ctr"/>
                      <a:r>
                        <a:rPr lang="en-GB" sz="1000" b="1" dirty="0"/>
                        <a:t>Original Sin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 Christian belief that everybody is born with a desire to do wrong</a:t>
                      </a:r>
                    </a:p>
                  </a:txBody>
                  <a:tcPr anchor="ctr"/>
                </a:tc>
                <a:extLst>
                  <a:ext uri="{0D108BD9-81ED-4DB2-BD59-A6C34878D82A}">
                    <a16:rowId xmlns:a16="http://schemas.microsoft.com/office/drawing/2014/main" val="3309317504"/>
                  </a:ext>
                </a:extLst>
              </a:tr>
              <a:tr h="370840">
                <a:tc>
                  <a:txBody>
                    <a:bodyPr/>
                    <a:lstStyle/>
                    <a:p>
                      <a:pPr algn="ctr"/>
                      <a:r>
                        <a:rPr lang="en-GB" sz="1000" b="1" dirty="0"/>
                        <a:t>Moral Message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rgbClr val="111111"/>
                          </a:solidFill>
                          <a:effectLst/>
                          <a:latin typeface="+mn-lt"/>
                          <a:ea typeface="+mn-ea"/>
                          <a:cs typeface="+mn-cs"/>
                        </a:rPr>
                        <a:t>The meaning that the author wants the reader to walk away with, usually relating to right and wrong.</a:t>
                      </a:r>
                      <a:endParaRPr lang="en-GB" sz="1000" b="1" kern="1200" dirty="0">
                        <a:solidFill>
                          <a:schemeClr val="tx1"/>
                        </a:solidFill>
                        <a:latin typeface="+mn-lt"/>
                        <a:ea typeface="+mn-ea"/>
                        <a:cs typeface="+mn-cs"/>
                      </a:endParaRPr>
                    </a:p>
                  </a:txBody>
                  <a:tcPr anchor="ctr"/>
                </a:tc>
                <a:extLst>
                  <a:ext uri="{0D108BD9-81ED-4DB2-BD59-A6C34878D82A}">
                    <a16:rowId xmlns:a16="http://schemas.microsoft.com/office/drawing/2014/main" val="1393561310"/>
                  </a:ext>
                </a:extLst>
              </a:tr>
              <a:tr h="370840">
                <a:tc>
                  <a:txBody>
                    <a:bodyPr/>
                    <a:lstStyle/>
                    <a:p>
                      <a:pPr algn="ctr"/>
                      <a:r>
                        <a:rPr lang="en-GB" sz="1000" b="1" dirty="0"/>
                        <a:t>Foreshadowing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rgbClr val="111111"/>
                          </a:solidFill>
                          <a:effectLst/>
                          <a:latin typeface="+mn-lt"/>
                          <a:ea typeface="+mn-ea"/>
                          <a:cs typeface="+mn-cs"/>
                        </a:rPr>
                        <a:t>Is a warning or indication of (a future event)</a:t>
                      </a:r>
                      <a:endParaRPr lang="en-GB" sz="10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txBody>
                  <a:tcPr anchor="ctr"/>
                </a:tc>
                <a:extLst>
                  <a:ext uri="{0D108BD9-81ED-4DB2-BD59-A6C34878D82A}">
                    <a16:rowId xmlns:a16="http://schemas.microsoft.com/office/drawing/2014/main" val="1975797423"/>
                  </a:ext>
                </a:extLst>
              </a:tr>
              <a:tr h="370840">
                <a:tc>
                  <a:txBody>
                    <a:bodyPr/>
                    <a:lstStyle/>
                    <a:p>
                      <a:pPr algn="ctr"/>
                      <a:r>
                        <a:rPr lang="en-GB" sz="1000" b="1" dirty="0"/>
                        <a:t>Symbolism</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rgbClr val="111111"/>
                          </a:solidFill>
                          <a:effectLst/>
                          <a:latin typeface="+mn-lt"/>
                          <a:ea typeface="+mn-ea"/>
                          <a:cs typeface="+mn-cs"/>
                        </a:rPr>
                        <a:t>using symbolic images and indirect suggestion to express mystical ideas, emotions, and states of mind. </a:t>
                      </a:r>
                      <a:endParaRPr lang="en-GB" sz="1000" b="1" kern="1200" dirty="0">
                        <a:solidFill>
                          <a:schemeClr val="tx1"/>
                        </a:solidFill>
                        <a:latin typeface="+mn-lt"/>
                        <a:ea typeface="+mn-ea"/>
                        <a:cs typeface="+mn-cs"/>
                      </a:endParaRPr>
                    </a:p>
                  </a:txBody>
                  <a:tcPr anchor="ctr"/>
                </a:tc>
                <a:extLst>
                  <a:ext uri="{0D108BD9-81ED-4DB2-BD59-A6C34878D82A}">
                    <a16:rowId xmlns:a16="http://schemas.microsoft.com/office/drawing/2014/main" val="1425571954"/>
                  </a:ext>
                </a:extLst>
              </a:tr>
              <a:tr h="370840">
                <a:tc>
                  <a:txBody>
                    <a:bodyPr/>
                    <a:lstStyle/>
                    <a:p>
                      <a:pPr algn="ctr"/>
                      <a:r>
                        <a:rPr lang="en-GB" sz="1000" b="1" dirty="0"/>
                        <a:t>First Person Narrator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effectLst/>
                        </a:rPr>
                        <a:t>An event told directly from the perspective of a character.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txBody>
                  <a:tcPr anchor="ctr"/>
                </a:tc>
                <a:extLst>
                  <a:ext uri="{0D108BD9-81ED-4DB2-BD59-A6C34878D82A}">
                    <a16:rowId xmlns:a16="http://schemas.microsoft.com/office/drawing/2014/main" val="3972911399"/>
                  </a:ext>
                </a:extLst>
              </a:tr>
              <a:tr h="370840">
                <a:tc>
                  <a:txBody>
                    <a:bodyPr/>
                    <a:lstStyle/>
                    <a:p>
                      <a:pPr algn="ctr"/>
                      <a:r>
                        <a:rPr lang="en-GB" sz="1000" b="1" dirty="0"/>
                        <a:t>Biblical Allusion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0" kern="1200" dirty="0">
                          <a:solidFill>
                            <a:schemeClr val="tx1"/>
                          </a:solidFill>
                          <a:effectLst/>
                          <a:latin typeface="+mn-lt"/>
                          <a:ea typeface="+mn-ea"/>
                          <a:cs typeface="+mn-cs"/>
                        </a:rPr>
                        <a:t>A biblical allusion is a very quick or indirect reference to something in the Bible, such as a particular scripture, character or story.</a:t>
                      </a:r>
                      <a:endParaRPr lang="en-GB" sz="1000" kern="1200" dirty="0">
                        <a:solidFill>
                          <a:schemeClr val="tx1"/>
                        </a:solidFill>
                        <a:latin typeface="+mn-lt"/>
                        <a:ea typeface="+mn-ea"/>
                        <a:cs typeface="+mn-cs"/>
                      </a:endParaRPr>
                    </a:p>
                  </a:txBody>
                  <a:tcPr anchor="ctr"/>
                </a:tc>
                <a:extLst>
                  <a:ext uri="{0D108BD9-81ED-4DB2-BD59-A6C34878D82A}">
                    <a16:rowId xmlns:a16="http://schemas.microsoft.com/office/drawing/2014/main" val="1279560892"/>
                  </a:ext>
                </a:extLst>
              </a:tr>
              <a:tr h="370840">
                <a:tc>
                  <a:txBody>
                    <a:bodyPr/>
                    <a:lstStyle/>
                    <a:p>
                      <a:pPr algn="ctr"/>
                      <a:r>
                        <a:rPr lang="en-GB" sz="1000" b="1" dirty="0"/>
                        <a:t>Extended Metaphor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0" kern="1200" dirty="0">
                          <a:solidFill>
                            <a:srgbClr val="181919"/>
                          </a:solidFill>
                          <a:effectLst/>
                          <a:latin typeface="+mn-lt"/>
                          <a:ea typeface="+mn-ea"/>
                          <a:cs typeface="+mn-cs"/>
                        </a:rPr>
                        <a:t>An extended metaphor is a metaphor that unfolds across multiple lines or even paragraphs of a text, making use of multiple interrelated metaphors within an overarching one.</a:t>
                      </a:r>
                      <a:endParaRPr lang="en-GB" sz="1000" dirty="0"/>
                    </a:p>
                  </a:txBody>
                  <a:tcPr anchor="ctr"/>
                </a:tc>
                <a:extLst>
                  <a:ext uri="{0D108BD9-81ED-4DB2-BD59-A6C34878D82A}">
                    <a16:rowId xmlns:a16="http://schemas.microsoft.com/office/drawing/2014/main" val="1739170228"/>
                  </a:ext>
                </a:extLst>
              </a:tr>
            </a:tbl>
          </a:graphicData>
        </a:graphic>
      </p:graphicFrame>
      <p:sp>
        <p:nvSpPr>
          <p:cNvPr id="3" name="TextBox 2">
            <a:extLst>
              <a:ext uri="{FF2B5EF4-FFF2-40B4-BE49-F238E27FC236}">
                <a16:creationId xmlns:a16="http://schemas.microsoft.com/office/drawing/2014/main" id="{51140621-684E-357D-F0FA-3CAC7ABCA94D}"/>
              </a:ext>
            </a:extLst>
          </p:cNvPr>
          <p:cNvSpPr txBox="1"/>
          <p:nvPr/>
        </p:nvSpPr>
        <p:spPr>
          <a:xfrm>
            <a:off x="238539" y="1427850"/>
            <a:ext cx="5883965" cy="5339923"/>
          </a:xfrm>
          <a:prstGeom prst="rect">
            <a:avLst/>
          </a:prstGeom>
          <a:noFill/>
          <a:ln>
            <a:solidFill>
              <a:srgbClr val="7030A0"/>
            </a:solidFill>
          </a:ln>
        </p:spPr>
        <p:txBody>
          <a:bodyPr wrap="square" rtlCol="0">
            <a:spAutoFit/>
          </a:bodyPr>
          <a:lstStyle/>
          <a:p>
            <a:r>
              <a:rPr lang="en-GB" sz="1100" b="1" dirty="0"/>
              <a:t>What is the Bible?</a:t>
            </a:r>
          </a:p>
          <a:p>
            <a:r>
              <a:rPr lang="en-GB" sz="1100" b="1" dirty="0"/>
              <a:t>The world’s bestseller:</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No book ever written has been reprinted as many times as the Bible. </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It has been translated into more than 550 languages and is read by millions of people all over the world every day. </a:t>
            </a:r>
          </a:p>
          <a:p>
            <a:pPr marL="171450" indent="-171450" algn="just">
              <a:buFont typeface="Arial" panose="020B0604020202020204" pitchFamily="34" charset="0"/>
              <a:buChar char="•"/>
            </a:pPr>
            <a:r>
              <a:rPr lang="en-GB" sz="1100" dirty="0">
                <a:latin typeface="Calibri" panose="020F0502020204030204" pitchFamily="34" charset="0"/>
                <a:ea typeface="Calibri" panose="020F0502020204030204" pitchFamily="34" charset="0"/>
                <a:cs typeface="Times New Roman" panose="02020603050405020304" pitchFamily="18" charset="0"/>
              </a:rPr>
              <a:t>I</a:t>
            </a:r>
            <a:r>
              <a:rPr lang="en-GB" sz="1100" dirty="0">
                <a:effectLst/>
                <a:latin typeface="Calibri" panose="020F0502020204030204" pitchFamily="34" charset="0"/>
                <a:ea typeface="Calibri" panose="020F0502020204030204" pitchFamily="34" charset="0"/>
                <a:cs typeface="Times New Roman" panose="02020603050405020304" pitchFamily="18" charset="0"/>
              </a:rPr>
              <a:t>t is illegal in some countries to own a copy.</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t> </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The Bible is a collection of 66 or more separate books written by about 40 different authors over a period of several centuries. </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These books are organised into two sections: the Old Testament and the New Testament</a:t>
            </a:r>
            <a:endParaRPr lang="en-GB" sz="1100" dirty="0"/>
          </a:p>
          <a:p>
            <a:r>
              <a:rPr lang="en-GB" sz="1100" b="1" dirty="0"/>
              <a:t>Shakespeare and the Bible:</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William Shakespeare refers to the Bible more than 1200 times in his plays. </a:t>
            </a:r>
          </a:p>
          <a:p>
            <a:pPr marL="171450" indent="-171450" algn="just">
              <a:buFont typeface="Arial" panose="020B0604020202020204" pitchFamily="34" charset="0"/>
              <a:buChar char="•"/>
            </a:pPr>
            <a:r>
              <a:rPr lang="en-GB" sz="1100" dirty="0">
                <a:effectLst/>
                <a:latin typeface="Calibri" panose="020F0502020204030204" pitchFamily="34" charset="0"/>
                <a:ea typeface="Calibri" panose="020F0502020204030204" pitchFamily="34" charset="0"/>
                <a:cs typeface="Times New Roman" panose="02020603050405020304" pitchFamily="18" charset="0"/>
              </a:rPr>
              <a:t>He makes reference to 18 books in the Old Testament and 18 in the New Testament. </a:t>
            </a:r>
            <a:endParaRPr lang="en-GB" sz="1100" dirty="0"/>
          </a:p>
          <a:p>
            <a:pPr algn="just"/>
            <a:r>
              <a:rPr lang="en-GB" sz="1100" b="1" dirty="0"/>
              <a:t>The Conventions of Storytelling:</a:t>
            </a:r>
          </a:p>
          <a:p>
            <a:pPr marL="285750" indent="-285750" algn="just">
              <a:buFont typeface="Arial" panose="020B0604020202020204" pitchFamily="34" charset="0"/>
              <a:buChar char="•"/>
            </a:pPr>
            <a:r>
              <a:rPr lang="en-GB" sz="1100" dirty="0"/>
              <a:t>Stories are crafted to convey a message to the reader</a:t>
            </a:r>
          </a:p>
          <a:p>
            <a:pPr marL="285750" indent="-285750" algn="just">
              <a:buFont typeface="Arial" panose="020B0604020202020204" pitchFamily="34" charset="0"/>
              <a:buChar char="•"/>
            </a:pPr>
            <a:r>
              <a:rPr lang="en-GB" sz="1100" dirty="0"/>
              <a:t>Different narration types are often used to convey this message: first, second or third person</a:t>
            </a:r>
          </a:p>
          <a:p>
            <a:pPr marL="285750" indent="-285750" algn="just">
              <a:buFont typeface="Arial" panose="020B0604020202020204" pitchFamily="34" charset="0"/>
              <a:buChar char="•"/>
            </a:pPr>
            <a:r>
              <a:rPr lang="en-GB" sz="1100" dirty="0"/>
              <a:t>Protagonists and antagonists are always evident in the story; usually, the reader roots for the protagonist, but not always</a:t>
            </a:r>
          </a:p>
          <a:p>
            <a:pPr marL="285750" indent="-285750" algn="just">
              <a:buFont typeface="Arial" panose="020B0604020202020204" pitchFamily="34" charset="0"/>
              <a:buChar char="•"/>
            </a:pPr>
            <a:r>
              <a:rPr lang="en-GB" sz="1100" dirty="0"/>
              <a:t>In Ancient times, stories were used to entertain, inform and warn about human nature, the Gods and their power. </a:t>
            </a:r>
          </a:p>
          <a:p>
            <a:pPr algn="just"/>
            <a:r>
              <a:rPr lang="en-US" sz="1100" b="1" dirty="0">
                <a:ea typeface="+mn-ea"/>
              </a:rPr>
              <a:t>Aspects of Tragedy</a:t>
            </a:r>
            <a:r>
              <a:rPr lang="en-US" sz="1100" dirty="0">
                <a:ea typeface="+mn-ea"/>
              </a:rPr>
              <a:t>:</a:t>
            </a:r>
          </a:p>
          <a:p>
            <a:pPr algn="just">
              <a:buFont typeface="Arial"/>
              <a:buChar char="•"/>
              <a:defRPr/>
            </a:pPr>
            <a:r>
              <a:rPr lang="en-US" sz="1100" dirty="0">
                <a:ea typeface="+mn-ea"/>
              </a:rPr>
              <a:t> </a:t>
            </a:r>
            <a:r>
              <a:rPr lang="en-US" sz="1100" dirty="0"/>
              <a:t>A tragic hero-sometimes a public figure and usually male</a:t>
            </a:r>
          </a:p>
          <a:p>
            <a:pPr algn="just">
              <a:buFont typeface="Arial"/>
              <a:buChar char="•"/>
              <a:defRPr/>
            </a:pPr>
            <a:r>
              <a:rPr lang="en-US" sz="1100" dirty="0"/>
              <a:t> They are flawed (like all humans) and this flaw contributes to their downfall</a:t>
            </a:r>
          </a:p>
          <a:p>
            <a:pPr algn="just">
              <a:buFont typeface="Arial"/>
              <a:buChar char="•"/>
              <a:defRPr/>
            </a:pPr>
            <a:r>
              <a:rPr lang="en-US" sz="1100" dirty="0"/>
              <a:t> They are often tempted to commit a crime and are torn between good and evil</a:t>
            </a:r>
          </a:p>
          <a:p>
            <a:pPr algn="just">
              <a:buFont typeface="Arial"/>
              <a:buChar char="•"/>
              <a:defRPr/>
            </a:pPr>
            <a:r>
              <a:rPr lang="en-US" sz="1100" dirty="0"/>
              <a:t> People die throughout the course of the play and the audience feel sadness</a:t>
            </a:r>
          </a:p>
          <a:p>
            <a:pPr algn="just">
              <a:buFont typeface="Arial"/>
              <a:buChar char="•"/>
              <a:defRPr/>
            </a:pPr>
            <a:r>
              <a:rPr lang="en-US" sz="1100" dirty="0"/>
              <a:t>Often, but not always, there is a supernatural influence</a:t>
            </a:r>
          </a:p>
          <a:p>
            <a:pPr algn="just">
              <a:buFont typeface="Arial"/>
              <a:buChar char="•"/>
              <a:defRPr/>
            </a:pPr>
            <a:r>
              <a:rPr lang="en-US" sz="1100" dirty="0"/>
              <a:t> The tragic hero often suffers from too much pride which also contributes to their downfall</a:t>
            </a:r>
          </a:p>
          <a:p>
            <a:pPr algn="just">
              <a:defRPr/>
            </a:pPr>
            <a:r>
              <a:rPr lang="en-US" sz="1100" b="1" dirty="0"/>
              <a:t>The Old Testament: Creation and Genesis:</a:t>
            </a:r>
          </a:p>
          <a:p>
            <a:pPr marL="285750" indent="-285750" algn="just">
              <a:buFont typeface="Arial" panose="020B0604020202020204" pitchFamily="34" charset="0"/>
              <a:buChar char="•"/>
            </a:pPr>
            <a:r>
              <a:rPr lang="en-GB" sz="1100" dirty="0"/>
              <a:t>Creation describes how God created the universe in 6 days, having day 7 to rest,.</a:t>
            </a:r>
          </a:p>
          <a:p>
            <a:pPr marL="285750" indent="-285750" algn="just">
              <a:buFont typeface="Arial" panose="020B0604020202020204" pitchFamily="34" charset="0"/>
              <a:buChar char="•"/>
            </a:pPr>
            <a:r>
              <a:rPr lang="en-GB" sz="1100" dirty="0"/>
              <a:t>The first book in the Bible is Genesis-this includes Creation and The Fall.</a:t>
            </a:r>
          </a:p>
          <a:p>
            <a:pPr marL="285750" indent="-285750" algn="just">
              <a:buFont typeface="Arial" panose="020B0604020202020204" pitchFamily="34" charset="0"/>
              <a:buChar char="•"/>
            </a:pPr>
            <a:r>
              <a:rPr lang="en-GB" sz="1100" dirty="0"/>
              <a:t>The Fall looks at the people Adam and Eve who disobey God and eat from the Tree of Knowledge. This is original sin and the couple are cast out of Eden and punished. </a:t>
            </a:r>
          </a:p>
        </p:txBody>
      </p:sp>
    </p:spTree>
    <p:extLst>
      <p:ext uri="{BB962C8B-B14F-4D97-AF65-F5344CB8AC3E}">
        <p14:creationId xmlns:p14="http://schemas.microsoft.com/office/powerpoint/2010/main" val="151749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106018" y="179922"/>
            <a:ext cx="11790896" cy="707886"/>
          </a:xfrm>
          <a:custGeom>
            <a:avLst/>
            <a:gdLst>
              <a:gd name="connsiteX0" fmla="*/ 0 w 11790896"/>
              <a:gd name="connsiteY0" fmla="*/ 0 h 707886"/>
              <a:gd name="connsiteX1" fmla="*/ 811491 w 11790896"/>
              <a:gd name="connsiteY1" fmla="*/ 0 h 707886"/>
              <a:gd name="connsiteX2" fmla="*/ 1151346 w 11790896"/>
              <a:gd name="connsiteY2" fmla="*/ 0 h 707886"/>
              <a:gd name="connsiteX3" fmla="*/ 2080746 w 11790896"/>
              <a:gd name="connsiteY3" fmla="*/ 0 h 707886"/>
              <a:gd name="connsiteX4" fmla="*/ 2774328 w 11790896"/>
              <a:gd name="connsiteY4" fmla="*/ 0 h 707886"/>
              <a:gd name="connsiteX5" fmla="*/ 3114184 w 11790896"/>
              <a:gd name="connsiteY5" fmla="*/ 0 h 707886"/>
              <a:gd name="connsiteX6" fmla="*/ 3807766 w 11790896"/>
              <a:gd name="connsiteY6" fmla="*/ 0 h 707886"/>
              <a:gd name="connsiteX7" fmla="*/ 4737166 w 11790896"/>
              <a:gd name="connsiteY7" fmla="*/ 0 h 707886"/>
              <a:gd name="connsiteX8" fmla="*/ 5312839 w 11790896"/>
              <a:gd name="connsiteY8" fmla="*/ 0 h 707886"/>
              <a:gd name="connsiteX9" fmla="*/ 5888512 w 11790896"/>
              <a:gd name="connsiteY9" fmla="*/ 0 h 707886"/>
              <a:gd name="connsiteX10" fmla="*/ 6582094 w 11790896"/>
              <a:gd name="connsiteY10" fmla="*/ 0 h 707886"/>
              <a:gd name="connsiteX11" fmla="*/ 7393585 w 11790896"/>
              <a:gd name="connsiteY11" fmla="*/ 0 h 707886"/>
              <a:gd name="connsiteX12" fmla="*/ 8205076 w 11790896"/>
              <a:gd name="connsiteY12" fmla="*/ 0 h 707886"/>
              <a:gd name="connsiteX13" fmla="*/ 9016568 w 11790896"/>
              <a:gd name="connsiteY13" fmla="*/ 0 h 707886"/>
              <a:gd name="connsiteX14" fmla="*/ 9945968 w 11790896"/>
              <a:gd name="connsiteY14" fmla="*/ 0 h 707886"/>
              <a:gd name="connsiteX15" fmla="*/ 10639550 w 11790896"/>
              <a:gd name="connsiteY15" fmla="*/ 0 h 707886"/>
              <a:gd name="connsiteX16" fmla="*/ 11790896 w 11790896"/>
              <a:gd name="connsiteY16" fmla="*/ 0 h 707886"/>
              <a:gd name="connsiteX17" fmla="*/ 11790896 w 11790896"/>
              <a:gd name="connsiteY17" fmla="*/ 353943 h 707886"/>
              <a:gd name="connsiteX18" fmla="*/ 11790896 w 11790896"/>
              <a:gd name="connsiteY18" fmla="*/ 707886 h 707886"/>
              <a:gd name="connsiteX19" fmla="*/ 10979405 w 11790896"/>
              <a:gd name="connsiteY19" fmla="*/ 707886 h 707886"/>
              <a:gd name="connsiteX20" fmla="*/ 10403732 w 11790896"/>
              <a:gd name="connsiteY20" fmla="*/ 707886 h 707886"/>
              <a:gd name="connsiteX21" fmla="*/ 9828059 w 11790896"/>
              <a:gd name="connsiteY21" fmla="*/ 707886 h 707886"/>
              <a:gd name="connsiteX22" fmla="*/ 9252385 w 11790896"/>
              <a:gd name="connsiteY22" fmla="*/ 707886 h 707886"/>
              <a:gd name="connsiteX23" fmla="*/ 8676712 w 11790896"/>
              <a:gd name="connsiteY23" fmla="*/ 707886 h 707886"/>
              <a:gd name="connsiteX24" fmla="*/ 7865221 w 11790896"/>
              <a:gd name="connsiteY24" fmla="*/ 707886 h 707886"/>
              <a:gd name="connsiteX25" fmla="*/ 7171639 w 11790896"/>
              <a:gd name="connsiteY25" fmla="*/ 707886 h 707886"/>
              <a:gd name="connsiteX26" fmla="*/ 6831784 w 11790896"/>
              <a:gd name="connsiteY26" fmla="*/ 707886 h 707886"/>
              <a:gd name="connsiteX27" fmla="*/ 6256111 w 11790896"/>
              <a:gd name="connsiteY27" fmla="*/ 707886 h 707886"/>
              <a:gd name="connsiteX28" fmla="*/ 5444620 w 11790896"/>
              <a:gd name="connsiteY28" fmla="*/ 707886 h 707886"/>
              <a:gd name="connsiteX29" fmla="*/ 4986855 w 11790896"/>
              <a:gd name="connsiteY29" fmla="*/ 707886 h 707886"/>
              <a:gd name="connsiteX30" fmla="*/ 4057455 w 11790896"/>
              <a:gd name="connsiteY30" fmla="*/ 707886 h 707886"/>
              <a:gd name="connsiteX31" fmla="*/ 3128055 w 11790896"/>
              <a:gd name="connsiteY31" fmla="*/ 707886 h 707886"/>
              <a:gd name="connsiteX32" fmla="*/ 2434473 w 11790896"/>
              <a:gd name="connsiteY32" fmla="*/ 707886 h 707886"/>
              <a:gd name="connsiteX33" fmla="*/ 1505073 w 11790896"/>
              <a:gd name="connsiteY33" fmla="*/ 707886 h 707886"/>
              <a:gd name="connsiteX34" fmla="*/ 811491 w 11790896"/>
              <a:gd name="connsiteY34" fmla="*/ 707886 h 707886"/>
              <a:gd name="connsiteX35" fmla="*/ 0 w 11790896"/>
              <a:gd name="connsiteY35" fmla="*/ 707886 h 707886"/>
              <a:gd name="connsiteX36" fmla="*/ 0 w 11790896"/>
              <a:gd name="connsiteY36" fmla="*/ 375180 h 707886"/>
              <a:gd name="connsiteX37" fmla="*/ 0 w 11790896"/>
              <a:gd name="connsiteY37"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790896" h="707886" fill="none" extrusionOk="0">
                <a:moveTo>
                  <a:pt x="0" y="0"/>
                </a:moveTo>
                <a:cubicBezTo>
                  <a:pt x="305822" y="-10579"/>
                  <a:pt x="496096" y="-794"/>
                  <a:pt x="811491" y="0"/>
                </a:cubicBezTo>
                <a:cubicBezTo>
                  <a:pt x="1126886" y="794"/>
                  <a:pt x="1075979" y="2691"/>
                  <a:pt x="1151346" y="0"/>
                </a:cubicBezTo>
                <a:cubicBezTo>
                  <a:pt x="1226713" y="-2691"/>
                  <a:pt x="1645462" y="-40671"/>
                  <a:pt x="2080746" y="0"/>
                </a:cubicBezTo>
                <a:cubicBezTo>
                  <a:pt x="2516030" y="40671"/>
                  <a:pt x="2584647" y="27671"/>
                  <a:pt x="2774328" y="0"/>
                </a:cubicBezTo>
                <a:cubicBezTo>
                  <a:pt x="2964009" y="-27671"/>
                  <a:pt x="3036107" y="-7720"/>
                  <a:pt x="3114184" y="0"/>
                </a:cubicBezTo>
                <a:cubicBezTo>
                  <a:pt x="3192261" y="7720"/>
                  <a:pt x="3605964" y="3032"/>
                  <a:pt x="3807766" y="0"/>
                </a:cubicBezTo>
                <a:cubicBezTo>
                  <a:pt x="4009568" y="-3032"/>
                  <a:pt x="4352649" y="43072"/>
                  <a:pt x="4737166" y="0"/>
                </a:cubicBezTo>
                <a:cubicBezTo>
                  <a:pt x="5121683" y="-43072"/>
                  <a:pt x="5124670" y="3969"/>
                  <a:pt x="5312839" y="0"/>
                </a:cubicBezTo>
                <a:cubicBezTo>
                  <a:pt x="5501008" y="-3969"/>
                  <a:pt x="5609825" y="-28522"/>
                  <a:pt x="5888512" y="0"/>
                </a:cubicBezTo>
                <a:cubicBezTo>
                  <a:pt x="6167199" y="28522"/>
                  <a:pt x="6287866" y="-2725"/>
                  <a:pt x="6582094" y="0"/>
                </a:cubicBezTo>
                <a:cubicBezTo>
                  <a:pt x="6876322" y="2725"/>
                  <a:pt x="7029354" y="-8317"/>
                  <a:pt x="7393585" y="0"/>
                </a:cubicBezTo>
                <a:cubicBezTo>
                  <a:pt x="7757816" y="8317"/>
                  <a:pt x="7898078" y="-39146"/>
                  <a:pt x="8205076" y="0"/>
                </a:cubicBezTo>
                <a:cubicBezTo>
                  <a:pt x="8512074" y="39146"/>
                  <a:pt x="8772225" y="8788"/>
                  <a:pt x="9016568" y="0"/>
                </a:cubicBezTo>
                <a:cubicBezTo>
                  <a:pt x="9260911" y="-8788"/>
                  <a:pt x="9503458" y="-42292"/>
                  <a:pt x="9945968" y="0"/>
                </a:cubicBezTo>
                <a:cubicBezTo>
                  <a:pt x="10388478" y="42292"/>
                  <a:pt x="10386113" y="-23507"/>
                  <a:pt x="10639550" y="0"/>
                </a:cubicBezTo>
                <a:cubicBezTo>
                  <a:pt x="10892987" y="23507"/>
                  <a:pt x="11418992" y="-10337"/>
                  <a:pt x="11790896" y="0"/>
                </a:cubicBezTo>
                <a:cubicBezTo>
                  <a:pt x="11798698" y="74736"/>
                  <a:pt x="11794911" y="180682"/>
                  <a:pt x="11790896" y="353943"/>
                </a:cubicBezTo>
                <a:cubicBezTo>
                  <a:pt x="11786881" y="527204"/>
                  <a:pt x="11788877" y="595793"/>
                  <a:pt x="11790896" y="707886"/>
                </a:cubicBezTo>
                <a:cubicBezTo>
                  <a:pt x="11387161" y="686490"/>
                  <a:pt x="11275159" y="686748"/>
                  <a:pt x="10979405" y="707886"/>
                </a:cubicBezTo>
                <a:cubicBezTo>
                  <a:pt x="10683651" y="729024"/>
                  <a:pt x="10666309" y="695765"/>
                  <a:pt x="10403732" y="707886"/>
                </a:cubicBezTo>
                <a:cubicBezTo>
                  <a:pt x="10141155" y="720007"/>
                  <a:pt x="9991820" y="707359"/>
                  <a:pt x="9828059" y="707886"/>
                </a:cubicBezTo>
                <a:cubicBezTo>
                  <a:pt x="9664298" y="708413"/>
                  <a:pt x="9386308" y="682096"/>
                  <a:pt x="9252385" y="707886"/>
                </a:cubicBezTo>
                <a:cubicBezTo>
                  <a:pt x="9118462" y="733676"/>
                  <a:pt x="8806331" y="695073"/>
                  <a:pt x="8676712" y="707886"/>
                </a:cubicBezTo>
                <a:cubicBezTo>
                  <a:pt x="8547093" y="720699"/>
                  <a:pt x="8166428" y="732357"/>
                  <a:pt x="7865221" y="707886"/>
                </a:cubicBezTo>
                <a:cubicBezTo>
                  <a:pt x="7564014" y="683415"/>
                  <a:pt x="7409163" y="683161"/>
                  <a:pt x="7171639" y="707886"/>
                </a:cubicBezTo>
                <a:cubicBezTo>
                  <a:pt x="6934115" y="732611"/>
                  <a:pt x="6971709" y="717310"/>
                  <a:pt x="6831784" y="707886"/>
                </a:cubicBezTo>
                <a:cubicBezTo>
                  <a:pt x="6691859" y="698462"/>
                  <a:pt x="6509508" y="703085"/>
                  <a:pt x="6256111" y="707886"/>
                </a:cubicBezTo>
                <a:cubicBezTo>
                  <a:pt x="6002714" y="712687"/>
                  <a:pt x="5730877" y="747857"/>
                  <a:pt x="5444620" y="707886"/>
                </a:cubicBezTo>
                <a:cubicBezTo>
                  <a:pt x="5158363" y="667915"/>
                  <a:pt x="5099196" y="695590"/>
                  <a:pt x="4986855" y="707886"/>
                </a:cubicBezTo>
                <a:cubicBezTo>
                  <a:pt x="4874514" y="720182"/>
                  <a:pt x="4500670" y="665064"/>
                  <a:pt x="4057455" y="707886"/>
                </a:cubicBezTo>
                <a:cubicBezTo>
                  <a:pt x="3614240" y="750708"/>
                  <a:pt x="3393850" y="699486"/>
                  <a:pt x="3128055" y="707886"/>
                </a:cubicBezTo>
                <a:cubicBezTo>
                  <a:pt x="2862260" y="716286"/>
                  <a:pt x="2689101" y="726089"/>
                  <a:pt x="2434473" y="707886"/>
                </a:cubicBezTo>
                <a:cubicBezTo>
                  <a:pt x="2179845" y="689683"/>
                  <a:pt x="1955720" y="752598"/>
                  <a:pt x="1505073" y="707886"/>
                </a:cubicBezTo>
                <a:cubicBezTo>
                  <a:pt x="1054426" y="663174"/>
                  <a:pt x="1011300" y="673396"/>
                  <a:pt x="811491" y="707886"/>
                </a:cubicBezTo>
                <a:cubicBezTo>
                  <a:pt x="611682" y="742376"/>
                  <a:pt x="367021" y="711782"/>
                  <a:pt x="0" y="707886"/>
                </a:cubicBezTo>
                <a:cubicBezTo>
                  <a:pt x="-7471" y="604375"/>
                  <a:pt x="1478" y="456278"/>
                  <a:pt x="0" y="375180"/>
                </a:cubicBezTo>
                <a:cubicBezTo>
                  <a:pt x="-1478" y="294082"/>
                  <a:pt x="17786" y="75088"/>
                  <a:pt x="0" y="0"/>
                </a:cubicBezTo>
                <a:close/>
              </a:path>
              <a:path w="11790896" h="707886" stroke="0" extrusionOk="0">
                <a:moveTo>
                  <a:pt x="0" y="0"/>
                </a:moveTo>
                <a:cubicBezTo>
                  <a:pt x="258030" y="-5966"/>
                  <a:pt x="407676" y="-18016"/>
                  <a:pt x="575673" y="0"/>
                </a:cubicBezTo>
                <a:cubicBezTo>
                  <a:pt x="743670" y="18016"/>
                  <a:pt x="755389" y="15922"/>
                  <a:pt x="915528" y="0"/>
                </a:cubicBezTo>
                <a:cubicBezTo>
                  <a:pt x="1075668" y="-15922"/>
                  <a:pt x="1647159" y="1631"/>
                  <a:pt x="1844928" y="0"/>
                </a:cubicBezTo>
                <a:cubicBezTo>
                  <a:pt x="2042697" y="-1631"/>
                  <a:pt x="2134064" y="11060"/>
                  <a:pt x="2420602" y="0"/>
                </a:cubicBezTo>
                <a:cubicBezTo>
                  <a:pt x="2707140" y="-11060"/>
                  <a:pt x="2721008" y="19987"/>
                  <a:pt x="2996275" y="0"/>
                </a:cubicBezTo>
                <a:cubicBezTo>
                  <a:pt x="3271542" y="-19987"/>
                  <a:pt x="3580509" y="-8339"/>
                  <a:pt x="3925675" y="0"/>
                </a:cubicBezTo>
                <a:cubicBezTo>
                  <a:pt x="4270841" y="8339"/>
                  <a:pt x="4211844" y="185"/>
                  <a:pt x="4383439" y="0"/>
                </a:cubicBezTo>
                <a:cubicBezTo>
                  <a:pt x="4555034" y="-185"/>
                  <a:pt x="5008243" y="-37179"/>
                  <a:pt x="5312839" y="0"/>
                </a:cubicBezTo>
                <a:cubicBezTo>
                  <a:pt x="5617435" y="37179"/>
                  <a:pt x="5845606" y="9223"/>
                  <a:pt x="6242239" y="0"/>
                </a:cubicBezTo>
                <a:cubicBezTo>
                  <a:pt x="6638872" y="-9223"/>
                  <a:pt x="6778652" y="1190"/>
                  <a:pt x="6935821" y="0"/>
                </a:cubicBezTo>
                <a:cubicBezTo>
                  <a:pt x="7092990" y="-1190"/>
                  <a:pt x="7548093" y="4779"/>
                  <a:pt x="7865221" y="0"/>
                </a:cubicBezTo>
                <a:cubicBezTo>
                  <a:pt x="8182349" y="-4779"/>
                  <a:pt x="8247534" y="10736"/>
                  <a:pt x="8440894" y="0"/>
                </a:cubicBezTo>
                <a:cubicBezTo>
                  <a:pt x="8634254" y="-10736"/>
                  <a:pt x="8777643" y="-1924"/>
                  <a:pt x="9016568" y="0"/>
                </a:cubicBezTo>
                <a:cubicBezTo>
                  <a:pt x="9255493" y="1924"/>
                  <a:pt x="9573403" y="22114"/>
                  <a:pt x="9828059" y="0"/>
                </a:cubicBezTo>
                <a:cubicBezTo>
                  <a:pt x="10082715" y="-22114"/>
                  <a:pt x="10172147" y="-4084"/>
                  <a:pt x="10403732" y="0"/>
                </a:cubicBezTo>
                <a:cubicBezTo>
                  <a:pt x="10635317" y="4084"/>
                  <a:pt x="11366837" y="-20369"/>
                  <a:pt x="11790896" y="0"/>
                </a:cubicBezTo>
                <a:cubicBezTo>
                  <a:pt x="11782516" y="90939"/>
                  <a:pt x="11792526" y="216471"/>
                  <a:pt x="11790896" y="368101"/>
                </a:cubicBezTo>
                <a:cubicBezTo>
                  <a:pt x="11789266" y="519731"/>
                  <a:pt x="11789039" y="617480"/>
                  <a:pt x="11790896" y="707886"/>
                </a:cubicBezTo>
                <a:cubicBezTo>
                  <a:pt x="11535205" y="739279"/>
                  <a:pt x="11156815" y="684066"/>
                  <a:pt x="10979405" y="707886"/>
                </a:cubicBezTo>
                <a:cubicBezTo>
                  <a:pt x="10801995" y="731706"/>
                  <a:pt x="10716376" y="708036"/>
                  <a:pt x="10521641" y="707886"/>
                </a:cubicBezTo>
                <a:cubicBezTo>
                  <a:pt x="10326906" y="707736"/>
                  <a:pt x="9845739" y="721228"/>
                  <a:pt x="9592241" y="707886"/>
                </a:cubicBezTo>
                <a:cubicBezTo>
                  <a:pt x="9338743" y="694544"/>
                  <a:pt x="9208157" y="718259"/>
                  <a:pt x="8898659" y="707886"/>
                </a:cubicBezTo>
                <a:cubicBezTo>
                  <a:pt x="8589161" y="697513"/>
                  <a:pt x="8618770" y="707981"/>
                  <a:pt x="8440894" y="707886"/>
                </a:cubicBezTo>
                <a:cubicBezTo>
                  <a:pt x="8263019" y="707791"/>
                  <a:pt x="7955399" y="687943"/>
                  <a:pt x="7747312" y="707886"/>
                </a:cubicBezTo>
                <a:cubicBezTo>
                  <a:pt x="7539225" y="727829"/>
                  <a:pt x="7480148" y="714767"/>
                  <a:pt x="7407457" y="707886"/>
                </a:cubicBezTo>
                <a:cubicBezTo>
                  <a:pt x="7334767" y="701005"/>
                  <a:pt x="7135718" y="710882"/>
                  <a:pt x="7067602" y="707886"/>
                </a:cubicBezTo>
                <a:cubicBezTo>
                  <a:pt x="6999486" y="704890"/>
                  <a:pt x="6702797" y="678876"/>
                  <a:pt x="6374020" y="707886"/>
                </a:cubicBezTo>
                <a:cubicBezTo>
                  <a:pt x="6045243" y="736896"/>
                  <a:pt x="6133758" y="723880"/>
                  <a:pt x="5916255" y="707886"/>
                </a:cubicBezTo>
                <a:cubicBezTo>
                  <a:pt x="5698753" y="691892"/>
                  <a:pt x="5325488" y="748426"/>
                  <a:pt x="5104764" y="707886"/>
                </a:cubicBezTo>
                <a:cubicBezTo>
                  <a:pt x="4884040" y="667346"/>
                  <a:pt x="4738640" y="726301"/>
                  <a:pt x="4647000" y="707886"/>
                </a:cubicBezTo>
                <a:cubicBezTo>
                  <a:pt x="4555360" y="689471"/>
                  <a:pt x="4137891" y="674936"/>
                  <a:pt x="3835509" y="707886"/>
                </a:cubicBezTo>
                <a:cubicBezTo>
                  <a:pt x="3533127" y="740836"/>
                  <a:pt x="3578728" y="723486"/>
                  <a:pt x="3495654" y="707886"/>
                </a:cubicBezTo>
                <a:cubicBezTo>
                  <a:pt x="3412580" y="692286"/>
                  <a:pt x="3049936" y="721229"/>
                  <a:pt x="2684163" y="707886"/>
                </a:cubicBezTo>
                <a:cubicBezTo>
                  <a:pt x="2318390" y="694543"/>
                  <a:pt x="2331372" y="709941"/>
                  <a:pt x="2226399" y="707886"/>
                </a:cubicBezTo>
                <a:cubicBezTo>
                  <a:pt x="2121426" y="705831"/>
                  <a:pt x="2022705" y="697495"/>
                  <a:pt x="1886543" y="707886"/>
                </a:cubicBezTo>
                <a:cubicBezTo>
                  <a:pt x="1750381" y="718277"/>
                  <a:pt x="1525042" y="703358"/>
                  <a:pt x="1428779" y="707886"/>
                </a:cubicBezTo>
                <a:cubicBezTo>
                  <a:pt x="1332516" y="712414"/>
                  <a:pt x="989783" y="687257"/>
                  <a:pt x="617288" y="707886"/>
                </a:cubicBezTo>
                <a:cubicBezTo>
                  <a:pt x="244793" y="728515"/>
                  <a:pt x="177419" y="722118"/>
                  <a:pt x="0" y="707886"/>
                </a:cubicBezTo>
                <a:cubicBezTo>
                  <a:pt x="-8284" y="614247"/>
                  <a:pt x="10802" y="536860"/>
                  <a:pt x="0" y="375180"/>
                </a:cubicBezTo>
                <a:cubicBezTo>
                  <a:pt x="-10802" y="213500"/>
                  <a:pt x="-6455" y="123918"/>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2000" dirty="0">
                <a:latin typeface="Berlin Sans FB" panose="020E0602020502020306" pitchFamily="34" charset="77"/>
              </a:rPr>
              <a:t>HT1 Year 8: The Origins of Storytelling and the representation of religion in literature over time:</a:t>
            </a:r>
          </a:p>
          <a:p>
            <a:pPr algn="ctr"/>
            <a:r>
              <a:rPr lang="en-GB" sz="2000" dirty="0">
                <a:latin typeface="Berlin Sans FB" panose="020E0602020502020306" pitchFamily="34" charset="77"/>
              </a:rPr>
              <a:t>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412694" y="941762"/>
            <a:ext cx="5488799" cy="307777"/>
          </a:xfrm>
          <a:prstGeom prst="rect">
            <a:avLst/>
          </a:prstGeom>
          <a:solidFill>
            <a:srgbClr val="7030A0"/>
          </a:solidFill>
        </p:spPr>
        <p:txBody>
          <a:bodyPr wrap="square" rtlCol="0">
            <a:spAutoFit/>
          </a:bodyPr>
          <a:lstStyle/>
          <a:p>
            <a:pPr algn="ctr"/>
            <a:r>
              <a:rPr lang="en-GB" sz="1400" b="1" dirty="0">
                <a:solidFill>
                  <a:schemeClr val="bg1"/>
                </a:solidFill>
              </a:rPr>
              <a:t>Key information</a:t>
            </a:r>
          </a:p>
        </p:txBody>
      </p:sp>
      <p:sp>
        <p:nvSpPr>
          <p:cNvPr id="7" name="TextBox 6">
            <a:extLst>
              <a:ext uri="{FF2B5EF4-FFF2-40B4-BE49-F238E27FC236}">
                <a16:creationId xmlns:a16="http://schemas.microsoft.com/office/drawing/2014/main" id="{31809093-69FD-7E4C-AE05-45BFB4367D3B}"/>
              </a:ext>
            </a:extLst>
          </p:cNvPr>
          <p:cNvSpPr txBox="1"/>
          <p:nvPr/>
        </p:nvSpPr>
        <p:spPr>
          <a:xfrm>
            <a:off x="6290508" y="958515"/>
            <a:ext cx="5488797" cy="307777"/>
          </a:xfrm>
          <a:prstGeom prst="rect">
            <a:avLst/>
          </a:prstGeom>
          <a:solidFill>
            <a:srgbClr val="DCDAED"/>
          </a:solidFill>
        </p:spPr>
        <p:txBody>
          <a:bodyPr wrap="square" rtlCol="0">
            <a:spAutoFit/>
          </a:bodyPr>
          <a:lstStyle/>
          <a:p>
            <a:pPr algn="ctr"/>
            <a:r>
              <a:rPr lang="en-GB" sz="1400" b="1" dirty="0"/>
              <a:t>Key Vocabulary</a:t>
            </a:r>
          </a:p>
        </p:txBody>
      </p:sp>
      <p:graphicFrame>
        <p:nvGraphicFramePr>
          <p:cNvPr id="16" name="Table 16">
            <a:extLst>
              <a:ext uri="{FF2B5EF4-FFF2-40B4-BE49-F238E27FC236}">
                <a16:creationId xmlns:a16="http://schemas.microsoft.com/office/drawing/2014/main" id="{76065742-A076-264E-B731-59865A9EEB42}"/>
              </a:ext>
            </a:extLst>
          </p:cNvPr>
          <p:cNvGraphicFramePr>
            <a:graphicFrameLocks noGrp="1"/>
          </p:cNvGraphicFramePr>
          <p:nvPr>
            <p:extLst>
              <p:ext uri="{D42A27DB-BD31-4B8C-83A1-F6EECF244321}">
                <p14:modId xmlns:p14="http://schemas.microsoft.com/office/powerpoint/2010/main" val="2507738282"/>
              </p:ext>
            </p:extLst>
          </p:nvPr>
        </p:nvGraphicFramePr>
        <p:xfrm>
          <a:off x="6360639" y="1427280"/>
          <a:ext cx="5536275" cy="5323840"/>
        </p:xfrm>
        <a:graphic>
          <a:graphicData uri="http://schemas.openxmlformats.org/drawingml/2006/table">
            <a:tbl>
              <a:tblPr firstRow="1" bandRow="1">
                <a:tableStyleId>{5940675A-B579-460E-94D1-54222C63F5DA}</a:tableStyleId>
              </a:tblPr>
              <a:tblGrid>
                <a:gridCol w="1316355">
                  <a:extLst>
                    <a:ext uri="{9D8B030D-6E8A-4147-A177-3AD203B41FA5}">
                      <a16:colId xmlns:a16="http://schemas.microsoft.com/office/drawing/2014/main" val="1646886817"/>
                    </a:ext>
                  </a:extLst>
                </a:gridCol>
                <a:gridCol w="4219920">
                  <a:extLst>
                    <a:ext uri="{9D8B030D-6E8A-4147-A177-3AD203B41FA5}">
                      <a16:colId xmlns:a16="http://schemas.microsoft.com/office/drawing/2014/main" val="2033473313"/>
                    </a:ext>
                  </a:extLst>
                </a:gridCol>
              </a:tblGrid>
              <a:tr h="370840">
                <a:tc>
                  <a:txBody>
                    <a:bodyPr/>
                    <a:lstStyle/>
                    <a:p>
                      <a:pPr algn="ctr"/>
                      <a:r>
                        <a:rPr lang="en-GB" sz="1000" b="1" dirty="0"/>
                        <a:t>Fable</a:t>
                      </a:r>
                    </a:p>
                  </a:txBody>
                  <a:tcPr anchor="ctr"/>
                </a:tc>
                <a:tc>
                  <a:txBody>
                    <a:bodyPr/>
                    <a:lstStyle/>
                    <a:p>
                      <a:r>
                        <a:rPr lang="en-GB" sz="1000" b="0" i="0" kern="1200" dirty="0">
                          <a:solidFill>
                            <a:schemeClr val="tx1"/>
                          </a:solidFill>
                          <a:effectLst/>
                          <a:latin typeface="+mn-lt"/>
                          <a:ea typeface="+mn-ea"/>
                          <a:cs typeface="+mn-cs"/>
                        </a:rPr>
                        <a:t>a short story, typically with animals as characters, conveying a moral</a:t>
                      </a:r>
                      <a:endParaRPr lang="en-GB" sz="1000" dirty="0"/>
                    </a:p>
                  </a:txBody>
                  <a:tcPr anchor="ctr"/>
                </a:tc>
                <a:extLst>
                  <a:ext uri="{0D108BD9-81ED-4DB2-BD59-A6C34878D82A}">
                    <a16:rowId xmlns:a16="http://schemas.microsoft.com/office/drawing/2014/main" val="1165728635"/>
                  </a:ext>
                </a:extLst>
              </a:tr>
              <a:tr h="268498">
                <a:tc>
                  <a:txBody>
                    <a:bodyPr/>
                    <a:lstStyle/>
                    <a:p>
                      <a:pPr algn="ctr"/>
                      <a:r>
                        <a:rPr lang="en-GB" sz="1000" b="1" dirty="0"/>
                        <a:t>The Book of Revelation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The Book of Revelation is the final book of the New Testament. </a:t>
                      </a:r>
                    </a:p>
                  </a:txBody>
                  <a:tcPr anchor="ctr"/>
                </a:tc>
                <a:extLst>
                  <a:ext uri="{0D108BD9-81ED-4DB2-BD59-A6C34878D82A}">
                    <a16:rowId xmlns:a16="http://schemas.microsoft.com/office/drawing/2014/main" val="4033093921"/>
                  </a:ext>
                </a:extLst>
              </a:tr>
              <a:tr h="370840">
                <a:tc>
                  <a:txBody>
                    <a:bodyPr/>
                    <a:lstStyle/>
                    <a:p>
                      <a:pPr algn="ctr"/>
                      <a:r>
                        <a:rPr lang="en-GB" sz="1000" b="1" dirty="0"/>
                        <a:t>The Gospels</a:t>
                      </a:r>
                    </a:p>
                  </a:txBody>
                  <a:tcPr anchor="ctr"/>
                </a:tc>
                <a:tc>
                  <a:txBody>
                    <a:bodyPr/>
                    <a:lstStyle/>
                    <a:p>
                      <a:r>
                        <a:rPr lang="en-GB" sz="1000" dirty="0"/>
                        <a:t>The first four books in the New Testament</a:t>
                      </a:r>
                    </a:p>
                  </a:txBody>
                  <a:tcPr anchor="ctr"/>
                </a:tc>
                <a:extLst>
                  <a:ext uri="{0D108BD9-81ED-4DB2-BD59-A6C34878D82A}">
                    <a16:rowId xmlns:a16="http://schemas.microsoft.com/office/drawing/2014/main" val="2001683288"/>
                  </a:ext>
                </a:extLst>
              </a:tr>
              <a:tr h="370840">
                <a:tc>
                  <a:txBody>
                    <a:bodyPr/>
                    <a:lstStyle/>
                    <a:p>
                      <a:pPr algn="ctr"/>
                      <a:r>
                        <a:rPr lang="en-GB" sz="1000" b="1" dirty="0"/>
                        <a:t>Lucifer</a:t>
                      </a:r>
                    </a:p>
                  </a:txBody>
                  <a:tcPr anchor="ctr"/>
                </a:tc>
                <a:tc>
                  <a:txBody>
                    <a:bodyPr/>
                    <a:lstStyle/>
                    <a:p>
                      <a:r>
                        <a:rPr lang="en-GB" sz="1000" dirty="0"/>
                        <a:t>Means ‘light-bringer’</a:t>
                      </a:r>
                    </a:p>
                  </a:txBody>
                  <a:tcPr anchor="ctr"/>
                </a:tc>
                <a:extLst>
                  <a:ext uri="{0D108BD9-81ED-4DB2-BD59-A6C34878D82A}">
                    <a16:rowId xmlns:a16="http://schemas.microsoft.com/office/drawing/2014/main" val="1050880845"/>
                  </a:ext>
                </a:extLst>
              </a:tr>
              <a:tr h="370840">
                <a:tc>
                  <a:txBody>
                    <a:bodyPr/>
                    <a:lstStyle/>
                    <a:p>
                      <a:pPr algn="ctr"/>
                      <a:r>
                        <a:rPr lang="en-GB" sz="1000" b="1" dirty="0"/>
                        <a:t>Pride/Hubris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solidFill>
                            <a:srgbClr val="111111"/>
                          </a:solidFill>
                          <a:effectLst/>
                        </a:rPr>
                        <a:t>The quality of having an excessively high opinion of oneself or one's importance vanity conceit</a:t>
                      </a:r>
                      <a:endParaRPr lang="en-GB" sz="1000" dirty="0"/>
                    </a:p>
                  </a:txBody>
                  <a:tcPr anchor="ctr"/>
                </a:tc>
                <a:extLst>
                  <a:ext uri="{0D108BD9-81ED-4DB2-BD59-A6C34878D82A}">
                    <a16:rowId xmlns:a16="http://schemas.microsoft.com/office/drawing/2014/main" val="168362999"/>
                  </a:ext>
                </a:extLst>
              </a:tr>
              <a:tr h="370840">
                <a:tc gridSpan="2">
                  <a:txBody>
                    <a:bodyPr/>
                    <a:lstStyle/>
                    <a:p>
                      <a:pPr algn="ctr"/>
                      <a:r>
                        <a:rPr lang="en-GB" sz="1000" b="1" dirty="0"/>
                        <a:t>The Craft of Effective Academic Writing</a:t>
                      </a:r>
                    </a:p>
                  </a:txBody>
                  <a:tcPr anchor="ctr"/>
                </a:tc>
                <a:tc hMerge="1">
                  <a:txBody>
                    <a:bodyPr/>
                    <a:lstStyle/>
                    <a:p>
                      <a:r>
                        <a:rPr lang="en-GB" sz="1000" dirty="0">
                          <a:effectLst/>
                        </a:rPr>
                        <a:t>The first book in the Old Testament. IN Hebrew, ‘Genesis’ means ‘origin’.</a:t>
                      </a:r>
                      <a:endParaRPr lang="en-GB" sz="1000" dirty="0"/>
                    </a:p>
                  </a:txBody>
                  <a:tcPr anchor="ctr"/>
                </a:tc>
                <a:extLst>
                  <a:ext uri="{0D108BD9-81ED-4DB2-BD59-A6C34878D82A}">
                    <a16:rowId xmlns:a16="http://schemas.microsoft.com/office/drawing/2014/main" val="333491896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t>T.A.R.T.S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When crafting an academic introduction refer to: the title of the text; the author; refer to the question; themes and summarise the text. </a:t>
                      </a:r>
                    </a:p>
                  </a:txBody>
                  <a:tcPr anchor="ctr"/>
                </a:tc>
                <a:extLst>
                  <a:ext uri="{0D108BD9-81ED-4DB2-BD59-A6C34878D82A}">
                    <a16:rowId xmlns:a16="http://schemas.microsoft.com/office/drawing/2014/main" val="4288534013"/>
                  </a:ext>
                </a:extLst>
              </a:tr>
              <a:tr h="370840">
                <a:tc>
                  <a:txBody>
                    <a:bodyPr/>
                    <a:lstStyle/>
                    <a:p>
                      <a:pPr algn="ctr"/>
                      <a:r>
                        <a:rPr lang="en-GB" sz="1000" b="1" dirty="0"/>
                        <a:t>Discourse Marker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 word or phrase that helps us to organise the structure and flow of our writing. Words such as: firstly, in addition, furthermore, on the other hand.</a:t>
                      </a:r>
                    </a:p>
                  </a:txBody>
                  <a:tcPr anchor="ctr"/>
                </a:tc>
                <a:extLst>
                  <a:ext uri="{0D108BD9-81ED-4DB2-BD59-A6C34878D82A}">
                    <a16:rowId xmlns:a16="http://schemas.microsoft.com/office/drawing/2014/main" val="630474580"/>
                  </a:ext>
                </a:extLst>
              </a:tr>
              <a:tr h="370840">
                <a:tc>
                  <a:txBody>
                    <a:bodyPr/>
                    <a:lstStyle/>
                    <a:p>
                      <a:pPr algn="ctr"/>
                      <a:r>
                        <a:rPr lang="en-GB" sz="1000" b="1" dirty="0"/>
                        <a:t>Fronted Adverbial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mn-cs"/>
                        </a:rPr>
                        <a:t>Fronted adverbials, put simply, are the words or phrases</a:t>
                      </a:r>
                      <a:r>
                        <a:rPr lang="en-GB" sz="1100" b="1" i="0" kern="120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at the beginning of the sentence to describe the action that follows. For example: ‘Surprisingly, Shakespeare……; Occasionally, the reader sees that…..’</a:t>
                      </a:r>
                      <a:endParaRPr lang="en-GB" sz="600" b="0" dirty="0"/>
                    </a:p>
                  </a:txBody>
                  <a:tcPr anchor="ctr"/>
                </a:tc>
                <a:extLst>
                  <a:ext uri="{0D108BD9-81ED-4DB2-BD59-A6C34878D82A}">
                    <a16:rowId xmlns:a16="http://schemas.microsoft.com/office/drawing/2014/main" val="3309317504"/>
                  </a:ext>
                </a:extLst>
              </a:tr>
              <a:tr h="485892">
                <a:tc>
                  <a:txBody>
                    <a:bodyPr/>
                    <a:lstStyle/>
                    <a:p>
                      <a:pPr algn="ctr"/>
                      <a:r>
                        <a:rPr lang="en-GB" sz="1000" b="1" dirty="0"/>
                        <a:t>Embedded Evidence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Quotations that become part of your own sentence. For example: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At the beginning of the play, ‘brave Macbeth’ is a well-respected and loved soldier.</a:t>
                      </a:r>
                    </a:p>
                  </a:txBody>
                  <a:tcPr anchor="ctr"/>
                </a:tc>
                <a:extLst>
                  <a:ext uri="{0D108BD9-81ED-4DB2-BD59-A6C34878D82A}">
                    <a16:rowId xmlns:a16="http://schemas.microsoft.com/office/drawing/2014/main" val="1393561310"/>
                  </a:ext>
                </a:extLst>
              </a:tr>
              <a:tr h="370840">
                <a:tc>
                  <a:txBody>
                    <a:bodyPr/>
                    <a:lstStyle/>
                    <a:p>
                      <a:pPr algn="ctr"/>
                      <a:r>
                        <a:rPr lang="en-GB" sz="1000" b="1" dirty="0"/>
                        <a:t>Tentative Phrasing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When writing, aim to be speculative, not absolute, when interpreting meaning. For example. ‘This could suggest…’; ‘It is possible that Shakespeare meant….’</a:t>
                      </a:r>
                    </a:p>
                  </a:txBody>
                  <a:tcPr anchor="ctr"/>
                </a:tc>
                <a:extLst>
                  <a:ext uri="{0D108BD9-81ED-4DB2-BD59-A6C34878D82A}">
                    <a16:rowId xmlns:a16="http://schemas.microsoft.com/office/drawing/2014/main" val="1975797423"/>
                  </a:ext>
                </a:extLst>
              </a:tr>
              <a:tr h="370840">
                <a:tc>
                  <a:txBody>
                    <a:bodyPr/>
                    <a:lstStyle/>
                    <a:p>
                      <a:pPr algn="ctr"/>
                      <a:r>
                        <a:rPr lang="en-GB" sz="1000" b="1" dirty="0"/>
                        <a:t>Analytical Verbs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latin typeface="+mn-lt"/>
                          <a:ea typeface="+mn-ea"/>
                          <a:cs typeface="+mn-cs"/>
                        </a:rPr>
                        <a:t>Are action words that indicate critical thinking. For example, ‘suggests’; ‘implies’; ‘illustrates’; ‘connotes’.</a:t>
                      </a:r>
                    </a:p>
                  </a:txBody>
                  <a:tcPr anchor="ctr"/>
                </a:tc>
                <a:extLst>
                  <a:ext uri="{0D108BD9-81ED-4DB2-BD59-A6C34878D82A}">
                    <a16:rowId xmlns:a16="http://schemas.microsoft.com/office/drawing/2014/main" val="1425571954"/>
                  </a:ext>
                </a:extLst>
              </a:tr>
            </a:tbl>
          </a:graphicData>
        </a:graphic>
      </p:graphicFrame>
      <p:sp>
        <p:nvSpPr>
          <p:cNvPr id="3" name="TextBox 2">
            <a:extLst>
              <a:ext uri="{FF2B5EF4-FFF2-40B4-BE49-F238E27FC236}">
                <a16:creationId xmlns:a16="http://schemas.microsoft.com/office/drawing/2014/main" id="{51140621-684E-357D-F0FA-3CAC7ABCA94D}"/>
              </a:ext>
            </a:extLst>
          </p:cNvPr>
          <p:cNvSpPr txBox="1"/>
          <p:nvPr/>
        </p:nvSpPr>
        <p:spPr>
          <a:xfrm>
            <a:off x="106018" y="1336999"/>
            <a:ext cx="5989982" cy="5447645"/>
          </a:xfrm>
          <a:prstGeom prst="rect">
            <a:avLst/>
          </a:prstGeom>
          <a:noFill/>
          <a:ln>
            <a:solidFill>
              <a:srgbClr val="7030A0"/>
            </a:solidFill>
          </a:ln>
        </p:spPr>
        <p:txBody>
          <a:bodyPr wrap="square" rtlCol="0">
            <a:spAutoFit/>
          </a:bodyPr>
          <a:lstStyle/>
          <a:p>
            <a:r>
              <a:rPr lang="en-GB" sz="1200" b="1" dirty="0"/>
              <a:t>The Romantic Movement:</a:t>
            </a:r>
          </a:p>
          <a:p>
            <a:pPr marL="171450" indent="-171450" algn="just">
              <a:buFont typeface="Arial" panose="020B0604020202020204" pitchFamily="34" charset="0"/>
              <a:buChar char="•"/>
            </a:pPr>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Romanticism is a term used to describe developments in literature, art and music in the late 18th and early 19th century. </a:t>
            </a:r>
          </a:p>
          <a:p>
            <a:pPr marL="171450" indent="-171450" algn="just">
              <a:buFont typeface="Arial" panose="020B0604020202020204" pitchFamily="34" charset="0"/>
              <a:buChar char="•"/>
            </a:pPr>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Romanticism is very influential and important British Romantic poets include Wordsworth, Coleridge, Keats, Shelley, Byron, Blake. </a:t>
            </a:r>
          </a:p>
          <a:p>
            <a:pPr algn="just"/>
            <a:r>
              <a:rPr lang="en-GB" sz="1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William Blake:</a:t>
            </a:r>
            <a:endParaRPr lang="en-GB" sz="12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Blake was a poet from the Romantic Movement. Romantic poets wrote about liberty, the importance of the individual, and the importance of expressing authentic personal feelings. </a:t>
            </a:r>
          </a:p>
          <a:p>
            <a:pPr marL="171450" indent="-171450" algn="just">
              <a:buFont typeface="Arial" panose="020B0604020202020204" pitchFamily="34" charset="0"/>
              <a:buChar char="•"/>
            </a:pPr>
            <a:r>
              <a:rPr lang="en-GB"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Blake was a deeply religious man and radical in his political views; he frequently addressed social issues in his poems. </a:t>
            </a:r>
          </a:p>
          <a:p>
            <a:pPr marL="171450" indent="-171450" algn="jus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He was born in 1757. </a:t>
            </a:r>
          </a:p>
          <a:p>
            <a:pPr marL="171450" indent="-171450" algn="jus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He was originally an engraver who enjoyed writing poetry on his engravings. Eventually, he had his poems published. </a:t>
            </a:r>
          </a:p>
          <a:p>
            <a:pPr marL="171450" indent="-171450" algn="jus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He published two poetry collections: Songs of Innocence and Songs of Experience. </a:t>
            </a:r>
            <a:r>
              <a:rPr lang="en-GB" sz="1200" i="1" dirty="0">
                <a:effectLst/>
                <a:latin typeface="Calibri" panose="020F0502020204030204" pitchFamily="34" charset="0"/>
                <a:ea typeface="Calibri" panose="020F0502020204030204" pitchFamily="34" charset="0"/>
                <a:cs typeface="Times New Roman" panose="02020603050405020304" pitchFamily="18" charset="0"/>
              </a:rPr>
              <a:t>The first set of poems in hopeful and optimistic and the second set is negative and pessimistic.</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r>
              <a:rPr lang="en-GB" sz="1200" i="0" dirty="0">
                <a:solidFill>
                  <a:srgbClr val="000000"/>
                </a:solidFill>
                <a:effectLst/>
                <a:latin typeface="+mj-lt"/>
              </a:rPr>
              <a:t>The original title of this poem was ‘Christian Forbearance’. This means patient self-control or restraint and tolerance. </a:t>
            </a:r>
          </a:p>
          <a:p>
            <a:pPr marL="171450" indent="-171450" algn="just">
              <a:buFont typeface="Arial" panose="020B0604020202020204" pitchFamily="34" charset="0"/>
              <a:buChar char="•"/>
            </a:pPr>
            <a:r>
              <a:rPr lang="en-GB" sz="1200" i="0" dirty="0">
                <a:solidFill>
                  <a:srgbClr val="000000"/>
                </a:solidFill>
                <a:effectLst/>
                <a:latin typeface="+mj-lt"/>
              </a:rPr>
              <a:t>It was published in Songs of Experience which laments how growing up destroys the goodness of innocence.</a:t>
            </a:r>
            <a:endParaRPr lang="en-GB" sz="1200" dirty="0">
              <a:latin typeface="+mj-lt"/>
            </a:endParaRPr>
          </a:p>
          <a:p>
            <a:pPr algn="just"/>
            <a:r>
              <a:rPr lang="en-GB" sz="1200" b="1" dirty="0">
                <a:effectLst/>
                <a:latin typeface="+mj-lt"/>
                <a:ea typeface="Times New Roman" panose="02020603050405020304" pitchFamily="18" charset="0"/>
              </a:rPr>
              <a:t>The New Testament and The Book of Revelation:</a:t>
            </a:r>
          </a:p>
          <a:p>
            <a:pPr marL="285750" indent="-285750" algn="just">
              <a:buFont typeface="Arial" panose="020B0604020202020204" pitchFamily="34" charset="0"/>
              <a:buChar char="•"/>
            </a:pPr>
            <a:r>
              <a:rPr lang="en-GB" sz="1200" dirty="0"/>
              <a:t>The New Testament depicts the Jews living under Roman rule.</a:t>
            </a:r>
          </a:p>
          <a:p>
            <a:pPr marL="285750" indent="-285750" algn="just">
              <a:buFont typeface="Arial" panose="020B0604020202020204" pitchFamily="34" charset="0"/>
              <a:buChar char="•"/>
            </a:pPr>
            <a:r>
              <a:rPr lang="en-GB" sz="1200" dirty="0"/>
              <a:t>The first four books are named after the men who may have written the stories: Matthew; Mark; Luke and John. These are known as </a:t>
            </a:r>
            <a:r>
              <a:rPr lang="en-GB" sz="1200" b="1" dirty="0"/>
              <a:t>The Gospels. </a:t>
            </a:r>
          </a:p>
          <a:p>
            <a:pPr marL="285750" indent="-285750" algn="just">
              <a:buFont typeface="Arial" panose="020B0604020202020204" pitchFamily="34" charset="0"/>
              <a:buChar char="•"/>
            </a:pPr>
            <a:r>
              <a:rPr lang="en-GB" sz="1200" dirty="0"/>
              <a:t>Each of these books are about a man called Jesus, who lived about 2000 years ago. </a:t>
            </a:r>
          </a:p>
          <a:p>
            <a:pPr marL="285750" indent="-285750" algn="just">
              <a:buFont typeface="Arial" panose="020B0604020202020204" pitchFamily="34" charset="0"/>
              <a:buChar char="•"/>
            </a:pPr>
            <a:r>
              <a:rPr lang="en-GB" sz="1200" dirty="0"/>
              <a:t>The Book of Revelation is the final book of the New Testament. </a:t>
            </a:r>
          </a:p>
          <a:p>
            <a:pPr marL="285750" indent="-285750" algn="just">
              <a:buFont typeface="Arial" panose="020B0604020202020204" pitchFamily="34" charset="0"/>
              <a:buChar char="•"/>
            </a:pPr>
            <a:r>
              <a:rPr lang="en-GB" sz="1200" b="0" i="0" dirty="0">
                <a:effectLst/>
              </a:rPr>
              <a:t>John describes a </a:t>
            </a:r>
            <a:r>
              <a:rPr lang="en-GB" sz="1200" b="1" i="0" dirty="0">
                <a:effectLst/>
              </a:rPr>
              <a:t>war in heaven</a:t>
            </a:r>
            <a:r>
              <a:rPr lang="en-GB" sz="1200" b="0" i="0" dirty="0">
                <a:effectLst/>
              </a:rPr>
              <a:t> between angels led by the Archangel Michael against those led by "the dragon", identified as the Devil or Satan, who will be defeated and thrown down to the earth.</a:t>
            </a:r>
            <a:endParaRPr lang="en-GB" sz="1200" baseline="30000" dirty="0"/>
          </a:p>
          <a:p>
            <a:pPr marL="285750" indent="-285750" algn="just">
              <a:buFont typeface="Arial" panose="020B0604020202020204" pitchFamily="34" charset="0"/>
              <a:buChar char="•"/>
            </a:pPr>
            <a:r>
              <a:rPr lang="en-GB" sz="1200" b="0" i="0" dirty="0">
                <a:effectLst/>
              </a:rPr>
              <a:t>Revelation's war in Heaven is related to the idea of fallen angels. </a:t>
            </a:r>
            <a:endParaRPr lang="en-GB" sz="1200" dirty="0"/>
          </a:p>
        </p:txBody>
      </p:sp>
    </p:spTree>
    <p:extLst>
      <p:ext uri="{BB962C8B-B14F-4D97-AF65-F5344CB8AC3E}">
        <p14:creationId xmlns:p14="http://schemas.microsoft.com/office/powerpoint/2010/main" val="397206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1276</Words>
  <Application>Microsoft Office PowerPoint</Application>
  <PresentationFormat>Widescreen</PresentationFormat>
  <Paragraphs>104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Berlin Sans FB</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Moreton</dc:creator>
  <cp:lastModifiedBy>Sophie Moreton</cp:lastModifiedBy>
  <cp:revision>15</cp:revision>
  <dcterms:created xsi:type="dcterms:W3CDTF">2021-02-19T12:06:52Z</dcterms:created>
  <dcterms:modified xsi:type="dcterms:W3CDTF">2022-08-29T11:43:08Z</dcterms:modified>
</cp:coreProperties>
</file>