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0" d="100"/>
          <a:sy n="60" d="100"/>
        </p:scale>
        <p:origin x="1140"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E0A8A-33B3-B98E-7DCE-097F684022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E4D5908-1024-405F-8EA0-8C4720857C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74CA210-872B-CF23-3DF2-231248263769}"/>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5" name="Footer Placeholder 4">
            <a:extLst>
              <a:ext uri="{FF2B5EF4-FFF2-40B4-BE49-F238E27FC236}">
                <a16:creationId xmlns:a16="http://schemas.microsoft.com/office/drawing/2014/main" id="{C65F1A0A-BE30-FF1D-B84E-E7A18CB9B4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296B2E-DEEA-61B9-162F-721ABED0E758}"/>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246255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3EF44-E9C7-26B0-8D67-FA584F20185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52B59A-8FFD-4CDD-7A6F-F87D2F5561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A56DFA-C01E-3508-FCAE-BDA4B1A385B3}"/>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5" name="Footer Placeholder 4">
            <a:extLst>
              <a:ext uri="{FF2B5EF4-FFF2-40B4-BE49-F238E27FC236}">
                <a16:creationId xmlns:a16="http://schemas.microsoft.com/office/drawing/2014/main" id="{7A9C9381-206F-49CD-4803-6ABC27E8FD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AF9DBB-8DB2-4E02-2353-3E01E2F09F8E}"/>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3146427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F7F771-0819-BCAB-B816-66DFCBE7609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119C5D-000A-BEB9-8AEA-E52D36ABFC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C65F51-9A5D-E7D1-C269-222051BFE4A3}"/>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5" name="Footer Placeholder 4">
            <a:extLst>
              <a:ext uri="{FF2B5EF4-FFF2-40B4-BE49-F238E27FC236}">
                <a16:creationId xmlns:a16="http://schemas.microsoft.com/office/drawing/2014/main" id="{012CEA5A-8831-6CF7-42F6-779E6A338A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E716F2-02E4-E076-EC51-35D582530779}"/>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3942036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8781C-BEC1-D898-2DAB-F8A426AC82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EFD999-694B-EB5C-BB30-42714C2189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8CC558-8D98-405B-00ED-88A69C52CB0F}"/>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5" name="Footer Placeholder 4">
            <a:extLst>
              <a:ext uri="{FF2B5EF4-FFF2-40B4-BE49-F238E27FC236}">
                <a16:creationId xmlns:a16="http://schemas.microsoft.com/office/drawing/2014/main" id="{79999E25-9CE0-31C0-3EFA-2B3819E737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FD586A-D822-1B0F-F8AA-0F90A2B74D26}"/>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413987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2C2FA-4EDF-A77B-4DF6-C4D9A977E6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67B6A57-B8E0-ACD8-A797-404972236F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76949D-6040-2D54-F0E4-9E4A7818DB45}"/>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5" name="Footer Placeholder 4">
            <a:extLst>
              <a:ext uri="{FF2B5EF4-FFF2-40B4-BE49-F238E27FC236}">
                <a16:creationId xmlns:a16="http://schemas.microsoft.com/office/drawing/2014/main" id="{EA6B962B-7A40-291F-D008-BD67E1F2A5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FFA590-692B-7359-D85A-1A983D0E0107}"/>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1184268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E371E-B8A8-5561-8754-D1FD4822E2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239BC4-51CD-7F1A-279B-5A9F5893AE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C4244E4-DDC6-C571-89B1-D3B6374FF4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76B649-F253-027F-71F4-F9581A38EACA}"/>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6" name="Footer Placeholder 5">
            <a:extLst>
              <a:ext uri="{FF2B5EF4-FFF2-40B4-BE49-F238E27FC236}">
                <a16:creationId xmlns:a16="http://schemas.microsoft.com/office/drawing/2014/main" id="{A490E3F4-B706-C687-499A-56B87F0136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18685D-0B8F-98E3-D259-7E04F9253011}"/>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123882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0D47A-45EC-2C1D-D2BC-6E1806F9A80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681F6E-83CF-97EB-57FB-F3922307F0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F4F557-3AE6-214F-2DBD-ACD541DFBE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AE69A79-6F5F-7DAF-3AB7-5C7F629AE4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26A0A0-C237-E30F-6FD8-3B38F3EE12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010C1E4-91A5-3B8E-18E6-665F2730AD38}"/>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8" name="Footer Placeholder 7">
            <a:extLst>
              <a:ext uri="{FF2B5EF4-FFF2-40B4-BE49-F238E27FC236}">
                <a16:creationId xmlns:a16="http://schemas.microsoft.com/office/drawing/2014/main" id="{58742ECF-5110-2F45-D1A5-24241F7AB95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2883FA2-4088-8E42-9050-C0B23BEDEC87}"/>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3644221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622EC-B716-F9B5-5943-1DECD19CC08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DB8D9-DFFD-AE40-4EE8-1C4029F1F91F}"/>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4" name="Footer Placeholder 3">
            <a:extLst>
              <a:ext uri="{FF2B5EF4-FFF2-40B4-BE49-F238E27FC236}">
                <a16:creationId xmlns:a16="http://schemas.microsoft.com/office/drawing/2014/main" id="{34B7F558-3795-3E63-E478-A5C9AB0055E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B953194-78E7-3E2C-1BEA-D90FFAAE96A6}"/>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2435129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C203AC-FEA3-528C-06C7-543132A65189}"/>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3" name="Footer Placeholder 2">
            <a:extLst>
              <a:ext uri="{FF2B5EF4-FFF2-40B4-BE49-F238E27FC236}">
                <a16:creationId xmlns:a16="http://schemas.microsoft.com/office/drawing/2014/main" id="{AE03C39B-4AD3-1FFF-629A-97E54986354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D6AE1FC-1520-BBBC-BB0A-00B75C800E4A}"/>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254878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64BBF-F0F1-3BC7-97D9-16962002F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3054CA-1958-1D77-93A8-423C69B30D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2FCE00E-339D-C8FB-D956-82E0318A0A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81790D-BC62-BBA8-D2DA-34983EA7B7AD}"/>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6" name="Footer Placeholder 5">
            <a:extLst>
              <a:ext uri="{FF2B5EF4-FFF2-40B4-BE49-F238E27FC236}">
                <a16:creationId xmlns:a16="http://schemas.microsoft.com/office/drawing/2014/main" id="{1BB2CAFC-07B5-2668-46EA-BB715F3152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2A73EA-92D0-E17F-3DD7-86E731D2A045}"/>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1368390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9390E-60A8-6A62-F351-C89682A1E1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22CB6F6-2A20-6D24-66DF-7E654E87B5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5815E9C-4EA2-2352-8AC8-45F1F15D20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182FE6-DED0-DEEE-F2FF-4F854E9CF4F3}"/>
              </a:ext>
            </a:extLst>
          </p:cNvPr>
          <p:cNvSpPr>
            <a:spLocks noGrp="1"/>
          </p:cNvSpPr>
          <p:nvPr>
            <p:ph type="dt" sz="half" idx="10"/>
          </p:nvPr>
        </p:nvSpPr>
        <p:spPr/>
        <p:txBody>
          <a:bodyPr/>
          <a:lstStyle/>
          <a:p>
            <a:fld id="{ACCA2044-4E70-4196-813A-E32BF857C234}" type="datetimeFigureOut">
              <a:rPr lang="en-GB" smtClean="0"/>
              <a:t>24/06/2022</a:t>
            </a:fld>
            <a:endParaRPr lang="en-GB"/>
          </a:p>
        </p:txBody>
      </p:sp>
      <p:sp>
        <p:nvSpPr>
          <p:cNvPr id="6" name="Footer Placeholder 5">
            <a:extLst>
              <a:ext uri="{FF2B5EF4-FFF2-40B4-BE49-F238E27FC236}">
                <a16:creationId xmlns:a16="http://schemas.microsoft.com/office/drawing/2014/main" id="{A4074F49-1F9F-0F12-D098-8E579D606D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2D01F00-A26D-DD70-AAB1-E5CC008CA65B}"/>
              </a:ext>
            </a:extLst>
          </p:cNvPr>
          <p:cNvSpPr>
            <a:spLocks noGrp="1"/>
          </p:cNvSpPr>
          <p:nvPr>
            <p:ph type="sldNum" sz="quarter" idx="12"/>
          </p:nvPr>
        </p:nvSpPr>
        <p:spPr/>
        <p:txBody>
          <a:bodyPr/>
          <a:lstStyle/>
          <a:p>
            <a:fld id="{A6CBC499-8954-4BBC-B992-BF1F98E90604}" type="slidenum">
              <a:rPr lang="en-GB" smtClean="0"/>
              <a:t>‹#›</a:t>
            </a:fld>
            <a:endParaRPr lang="en-GB"/>
          </a:p>
        </p:txBody>
      </p:sp>
    </p:spTree>
    <p:extLst>
      <p:ext uri="{BB962C8B-B14F-4D97-AF65-F5344CB8AC3E}">
        <p14:creationId xmlns:p14="http://schemas.microsoft.com/office/powerpoint/2010/main" val="2155619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9D5DB3-133E-DEDB-80D1-0DEE1CD7FD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07DE92-7031-1D86-6823-D8FD9263E4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F47F3E-B1AA-85F1-22DD-BBE14975A4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A2044-4E70-4196-813A-E32BF857C234}" type="datetimeFigureOut">
              <a:rPr lang="en-GB" smtClean="0"/>
              <a:t>24/06/2022</a:t>
            </a:fld>
            <a:endParaRPr lang="en-GB"/>
          </a:p>
        </p:txBody>
      </p:sp>
      <p:sp>
        <p:nvSpPr>
          <p:cNvPr id="5" name="Footer Placeholder 4">
            <a:extLst>
              <a:ext uri="{FF2B5EF4-FFF2-40B4-BE49-F238E27FC236}">
                <a16:creationId xmlns:a16="http://schemas.microsoft.com/office/drawing/2014/main" id="{C67EB691-DA8F-D5F4-DF8C-6D42E3F3AE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856ADA2-19D4-0C72-C5C0-D4BF726D09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BC499-8954-4BBC-B992-BF1F98E90604}" type="slidenum">
              <a:rPr lang="en-GB" smtClean="0"/>
              <a:t>‹#›</a:t>
            </a:fld>
            <a:endParaRPr lang="en-GB"/>
          </a:p>
        </p:txBody>
      </p:sp>
    </p:spTree>
    <p:extLst>
      <p:ext uri="{BB962C8B-B14F-4D97-AF65-F5344CB8AC3E}">
        <p14:creationId xmlns:p14="http://schemas.microsoft.com/office/powerpoint/2010/main" val="1005219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749EBC2-92CE-D365-37B2-CCD9C17CBCBB}"/>
              </a:ext>
            </a:extLst>
          </p:cNvPr>
          <p:cNvGraphicFramePr>
            <a:graphicFrameLocks noGrp="1"/>
          </p:cNvGraphicFramePr>
          <p:nvPr>
            <p:extLst>
              <p:ext uri="{D42A27DB-BD31-4B8C-83A1-F6EECF244321}">
                <p14:modId xmlns:p14="http://schemas.microsoft.com/office/powerpoint/2010/main" val="2482677072"/>
              </p:ext>
            </p:extLst>
          </p:nvPr>
        </p:nvGraphicFramePr>
        <p:xfrm>
          <a:off x="150191" y="110066"/>
          <a:ext cx="3083339" cy="6639752"/>
        </p:xfrm>
        <a:graphic>
          <a:graphicData uri="http://schemas.openxmlformats.org/drawingml/2006/table">
            <a:tbl>
              <a:tblPr firstRow="1" bandRow="1">
                <a:tableStyleId>{7E9639D4-E3E2-4D34-9284-5A2195B3D0D7}</a:tableStyleId>
              </a:tblPr>
              <a:tblGrid>
                <a:gridCol w="908588">
                  <a:extLst>
                    <a:ext uri="{9D8B030D-6E8A-4147-A177-3AD203B41FA5}">
                      <a16:colId xmlns:a16="http://schemas.microsoft.com/office/drawing/2014/main" val="2552108251"/>
                    </a:ext>
                  </a:extLst>
                </a:gridCol>
                <a:gridCol w="2174751">
                  <a:extLst>
                    <a:ext uri="{9D8B030D-6E8A-4147-A177-3AD203B41FA5}">
                      <a16:colId xmlns:a16="http://schemas.microsoft.com/office/drawing/2014/main" val="232614918"/>
                    </a:ext>
                  </a:extLst>
                </a:gridCol>
              </a:tblGrid>
              <a:tr h="403828">
                <a:tc>
                  <a:txBody>
                    <a:bodyPr/>
                    <a:lstStyle/>
                    <a:p>
                      <a:r>
                        <a:rPr lang="en-GB" sz="1200" dirty="0"/>
                        <a:t>Key Word</a:t>
                      </a:r>
                    </a:p>
                  </a:txBody>
                  <a:tcPr/>
                </a:tc>
                <a:tc>
                  <a:txBody>
                    <a:bodyPr/>
                    <a:lstStyle/>
                    <a:p>
                      <a:r>
                        <a:rPr lang="en-GB" sz="1200" dirty="0"/>
                        <a:t>Definition</a:t>
                      </a:r>
                    </a:p>
                  </a:txBody>
                  <a:tcPr/>
                </a:tc>
                <a:extLst>
                  <a:ext uri="{0D108BD9-81ED-4DB2-BD59-A6C34878D82A}">
                    <a16:rowId xmlns:a16="http://schemas.microsoft.com/office/drawing/2014/main" val="1667678789"/>
                  </a:ext>
                </a:extLst>
              </a:tr>
              <a:tr h="553785">
                <a:tc>
                  <a:txBody>
                    <a:bodyPr/>
                    <a:lstStyle/>
                    <a:p>
                      <a:r>
                        <a:rPr lang="en-GB" sz="1050" dirty="0"/>
                        <a:t>Alliance</a:t>
                      </a:r>
                    </a:p>
                  </a:txBody>
                  <a:tcPr/>
                </a:tc>
                <a:tc>
                  <a:txBody>
                    <a:bodyPr/>
                    <a:lstStyle/>
                    <a:p>
                      <a:r>
                        <a:rPr lang="en-GB" sz="1050" dirty="0"/>
                        <a:t>A union between countries for mutual benefit.</a:t>
                      </a:r>
                    </a:p>
                  </a:txBody>
                  <a:tcPr/>
                </a:tc>
                <a:extLst>
                  <a:ext uri="{0D108BD9-81ED-4DB2-BD59-A6C34878D82A}">
                    <a16:rowId xmlns:a16="http://schemas.microsoft.com/office/drawing/2014/main" val="2203471245"/>
                  </a:ext>
                </a:extLst>
              </a:tr>
              <a:tr h="553785">
                <a:tc>
                  <a:txBody>
                    <a:bodyPr/>
                    <a:lstStyle/>
                    <a:p>
                      <a:r>
                        <a:rPr lang="en-GB" sz="1050" dirty="0"/>
                        <a:t>Triple Alliance</a:t>
                      </a:r>
                    </a:p>
                  </a:txBody>
                  <a:tcPr/>
                </a:tc>
                <a:tc>
                  <a:txBody>
                    <a:bodyPr/>
                    <a:lstStyle/>
                    <a:p>
                      <a:r>
                        <a:rPr lang="en-GB" sz="1050" dirty="0"/>
                        <a:t>An agreement between Germany, Austria-Hungary and Italy.</a:t>
                      </a:r>
                    </a:p>
                  </a:txBody>
                  <a:tcPr/>
                </a:tc>
                <a:extLst>
                  <a:ext uri="{0D108BD9-81ED-4DB2-BD59-A6C34878D82A}">
                    <a16:rowId xmlns:a16="http://schemas.microsoft.com/office/drawing/2014/main" val="961831930"/>
                  </a:ext>
                </a:extLst>
              </a:tr>
              <a:tr h="553785">
                <a:tc>
                  <a:txBody>
                    <a:bodyPr/>
                    <a:lstStyle/>
                    <a:p>
                      <a:r>
                        <a:rPr lang="en-GB" sz="1050" dirty="0"/>
                        <a:t>Triple Entente</a:t>
                      </a:r>
                    </a:p>
                  </a:txBody>
                  <a:tcPr/>
                </a:tc>
                <a:tc>
                  <a:txBody>
                    <a:bodyPr/>
                    <a:lstStyle/>
                    <a:p>
                      <a:r>
                        <a:rPr lang="en-GB" sz="1050" dirty="0"/>
                        <a:t>An agreement between France, Russia and Britain.</a:t>
                      </a:r>
                    </a:p>
                  </a:txBody>
                  <a:tcPr/>
                </a:tc>
                <a:extLst>
                  <a:ext uri="{0D108BD9-81ED-4DB2-BD59-A6C34878D82A}">
                    <a16:rowId xmlns:a16="http://schemas.microsoft.com/office/drawing/2014/main" val="1043101577"/>
                  </a:ext>
                </a:extLst>
              </a:tr>
              <a:tr h="617072">
                <a:tc>
                  <a:txBody>
                    <a:bodyPr/>
                    <a:lstStyle/>
                    <a:p>
                      <a:r>
                        <a:rPr lang="en-GB" sz="1050" dirty="0"/>
                        <a:t>Militarism</a:t>
                      </a:r>
                    </a:p>
                  </a:txBody>
                  <a:tcPr/>
                </a:tc>
                <a:tc>
                  <a:txBody>
                    <a:bodyPr/>
                    <a:lstStyle/>
                    <a:p>
                      <a:r>
                        <a:rPr lang="en-GB" sz="1050" dirty="0"/>
                        <a:t>When a country builds up a strong military with the purpose of using it to expand,</a:t>
                      </a:r>
                    </a:p>
                  </a:txBody>
                  <a:tcPr/>
                </a:tc>
                <a:extLst>
                  <a:ext uri="{0D108BD9-81ED-4DB2-BD59-A6C34878D82A}">
                    <a16:rowId xmlns:a16="http://schemas.microsoft.com/office/drawing/2014/main" val="4131860032"/>
                  </a:ext>
                </a:extLst>
              </a:tr>
              <a:tr h="553785">
                <a:tc>
                  <a:txBody>
                    <a:bodyPr/>
                    <a:lstStyle/>
                    <a:p>
                      <a:r>
                        <a:rPr lang="en-GB" sz="1050" dirty="0"/>
                        <a:t>Kaiser</a:t>
                      </a:r>
                    </a:p>
                  </a:txBody>
                  <a:tcPr/>
                </a:tc>
                <a:tc>
                  <a:txBody>
                    <a:bodyPr/>
                    <a:lstStyle/>
                    <a:p>
                      <a:r>
                        <a:rPr lang="en-GB" sz="1050" dirty="0"/>
                        <a:t>The King (leader) of Germany.</a:t>
                      </a:r>
                    </a:p>
                  </a:txBody>
                  <a:tcPr/>
                </a:tc>
                <a:extLst>
                  <a:ext uri="{0D108BD9-81ED-4DB2-BD59-A6C34878D82A}">
                    <a16:rowId xmlns:a16="http://schemas.microsoft.com/office/drawing/2014/main" val="648611200"/>
                  </a:ext>
                </a:extLst>
              </a:tr>
              <a:tr h="553785">
                <a:tc>
                  <a:txBody>
                    <a:bodyPr/>
                    <a:lstStyle/>
                    <a:p>
                      <a:r>
                        <a:rPr lang="en-GB" sz="1050" dirty="0"/>
                        <a:t>Dreadnought</a:t>
                      </a:r>
                    </a:p>
                  </a:txBody>
                  <a:tcPr/>
                </a:tc>
                <a:tc>
                  <a:txBody>
                    <a:bodyPr/>
                    <a:lstStyle/>
                    <a:p>
                      <a:r>
                        <a:rPr lang="en-GB" sz="1050" dirty="0"/>
                        <a:t>A large battleship produced by Britain from 1906.</a:t>
                      </a:r>
                    </a:p>
                  </a:txBody>
                  <a:tcPr/>
                </a:tc>
                <a:extLst>
                  <a:ext uri="{0D108BD9-81ED-4DB2-BD59-A6C34878D82A}">
                    <a16:rowId xmlns:a16="http://schemas.microsoft.com/office/drawing/2014/main" val="1257945593"/>
                  </a:ext>
                </a:extLst>
              </a:tr>
              <a:tr h="553785">
                <a:tc>
                  <a:txBody>
                    <a:bodyPr/>
                    <a:lstStyle/>
                    <a:p>
                      <a:r>
                        <a:rPr lang="en-GB" sz="1050" dirty="0"/>
                        <a:t>Assassination</a:t>
                      </a:r>
                    </a:p>
                  </a:txBody>
                  <a:tcPr/>
                </a:tc>
                <a:tc>
                  <a:txBody>
                    <a:bodyPr/>
                    <a:lstStyle/>
                    <a:p>
                      <a:r>
                        <a:rPr lang="en-GB" sz="1050" dirty="0"/>
                        <a:t>The murder of someone important.</a:t>
                      </a:r>
                    </a:p>
                  </a:txBody>
                  <a:tcPr/>
                </a:tc>
                <a:extLst>
                  <a:ext uri="{0D108BD9-81ED-4DB2-BD59-A6C34878D82A}">
                    <a16:rowId xmlns:a16="http://schemas.microsoft.com/office/drawing/2014/main" val="1664993601"/>
                  </a:ext>
                </a:extLst>
              </a:tr>
              <a:tr h="553785">
                <a:tc>
                  <a:txBody>
                    <a:bodyPr/>
                    <a:lstStyle/>
                    <a:p>
                      <a:r>
                        <a:rPr lang="en-GB" sz="1050" dirty="0"/>
                        <a:t>Archduke</a:t>
                      </a:r>
                    </a:p>
                  </a:txBody>
                  <a:tcPr/>
                </a:tc>
                <a:tc>
                  <a:txBody>
                    <a:bodyPr/>
                    <a:lstStyle/>
                    <a:p>
                      <a:r>
                        <a:rPr lang="en-GB" sz="1050" dirty="0"/>
                        <a:t>A high ranking upper class member of society, usually one behind a Duke.</a:t>
                      </a:r>
                    </a:p>
                  </a:txBody>
                  <a:tcPr/>
                </a:tc>
                <a:extLst>
                  <a:ext uri="{0D108BD9-81ED-4DB2-BD59-A6C34878D82A}">
                    <a16:rowId xmlns:a16="http://schemas.microsoft.com/office/drawing/2014/main" val="1429260226"/>
                  </a:ext>
                </a:extLst>
              </a:tr>
              <a:tr h="617072">
                <a:tc>
                  <a:txBody>
                    <a:bodyPr/>
                    <a:lstStyle/>
                    <a:p>
                      <a:r>
                        <a:rPr lang="en-GB" sz="1050" dirty="0"/>
                        <a:t>Sarajevo</a:t>
                      </a:r>
                    </a:p>
                  </a:txBody>
                  <a:tcPr/>
                </a:tc>
                <a:tc>
                  <a:txBody>
                    <a:bodyPr/>
                    <a:lstStyle/>
                    <a:p>
                      <a:r>
                        <a:rPr lang="en-GB" sz="1050" dirty="0"/>
                        <a:t>The capital city of Bosnia and location of the assassination of Archduke Franz Ferdinand.</a:t>
                      </a:r>
                    </a:p>
                  </a:txBody>
                  <a:tcPr/>
                </a:tc>
                <a:extLst>
                  <a:ext uri="{0D108BD9-81ED-4DB2-BD59-A6C34878D82A}">
                    <a16:rowId xmlns:a16="http://schemas.microsoft.com/office/drawing/2014/main" val="3163245487"/>
                  </a:ext>
                </a:extLst>
              </a:tr>
              <a:tr h="553785">
                <a:tc>
                  <a:txBody>
                    <a:bodyPr/>
                    <a:lstStyle/>
                    <a:p>
                      <a:r>
                        <a:rPr lang="en-GB" sz="1050" dirty="0"/>
                        <a:t>Navy</a:t>
                      </a:r>
                    </a:p>
                  </a:txBody>
                  <a:tcPr/>
                </a:tc>
                <a:tc>
                  <a:txBody>
                    <a:bodyPr/>
                    <a:lstStyle/>
                    <a:p>
                      <a:r>
                        <a:rPr lang="en-GB" sz="1050" dirty="0"/>
                        <a:t>The branch of the armed forces focussed on the sea.</a:t>
                      </a:r>
                    </a:p>
                  </a:txBody>
                  <a:tcPr/>
                </a:tc>
                <a:extLst>
                  <a:ext uri="{0D108BD9-81ED-4DB2-BD59-A6C34878D82A}">
                    <a16:rowId xmlns:a16="http://schemas.microsoft.com/office/drawing/2014/main" val="2009268836"/>
                  </a:ext>
                </a:extLst>
              </a:tr>
              <a:tr h="553785">
                <a:tc>
                  <a:txBody>
                    <a:bodyPr/>
                    <a:lstStyle/>
                    <a:p>
                      <a:r>
                        <a:rPr lang="en-GB" sz="1050" dirty="0"/>
                        <a:t>Blockade</a:t>
                      </a:r>
                    </a:p>
                  </a:txBody>
                  <a:tcPr/>
                </a:tc>
                <a:tc>
                  <a:txBody>
                    <a:bodyPr/>
                    <a:lstStyle/>
                    <a:p>
                      <a:r>
                        <a:rPr lang="en-GB" sz="1050" dirty="0"/>
                        <a:t>To stop or prevent goods reaching a place.</a:t>
                      </a:r>
                    </a:p>
                  </a:txBody>
                  <a:tcPr/>
                </a:tc>
                <a:extLst>
                  <a:ext uri="{0D108BD9-81ED-4DB2-BD59-A6C34878D82A}">
                    <a16:rowId xmlns:a16="http://schemas.microsoft.com/office/drawing/2014/main" val="866504080"/>
                  </a:ext>
                </a:extLst>
              </a:tr>
            </a:tbl>
          </a:graphicData>
        </a:graphic>
      </p:graphicFrame>
      <p:graphicFrame>
        <p:nvGraphicFramePr>
          <p:cNvPr id="5" name="Table 4">
            <a:extLst>
              <a:ext uri="{FF2B5EF4-FFF2-40B4-BE49-F238E27FC236}">
                <a16:creationId xmlns:a16="http://schemas.microsoft.com/office/drawing/2014/main" id="{045506BA-486D-D623-0FA2-EE7F3D71B6F9}"/>
              </a:ext>
            </a:extLst>
          </p:cNvPr>
          <p:cNvGraphicFramePr>
            <a:graphicFrameLocks noGrp="1"/>
          </p:cNvGraphicFramePr>
          <p:nvPr>
            <p:extLst>
              <p:ext uri="{D42A27DB-BD31-4B8C-83A1-F6EECF244321}">
                <p14:modId xmlns:p14="http://schemas.microsoft.com/office/powerpoint/2010/main" val="367811113"/>
              </p:ext>
            </p:extLst>
          </p:nvPr>
        </p:nvGraphicFramePr>
        <p:xfrm>
          <a:off x="3405553" y="110066"/>
          <a:ext cx="4294658" cy="6639751"/>
        </p:xfrm>
        <a:graphic>
          <a:graphicData uri="http://schemas.openxmlformats.org/drawingml/2006/table">
            <a:tbl>
              <a:tblPr firstRow="1" bandRow="1">
                <a:tableStyleId>{7E9639D4-E3E2-4D34-9284-5A2195B3D0D7}</a:tableStyleId>
              </a:tblPr>
              <a:tblGrid>
                <a:gridCol w="941858">
                  <a:extLst>
                    <a:ext uri="{9D8B030D-6E8A-4147-A177-3AD203B41FA5}">
                      <a16:colId xmlns:a16="http://schemas.microsoft.com/office/drawing/2014/main" val="2552108251"/>
                    </a:ext>
                  </a:extLst>
                </a:gridCol>
                <a:gridCol w="3352800">
                  <a:extLst>
                    <a:ext uri="{9D8B030D-6E8A-4147-A177-3AD203B41FA5}">
                      <a16:colId xmlns:a16="http://schemas.microsoft.com/office/drawing/2014/main" val="232614918"/>
                    </a:ext>
                  </a:extLst>
                </a:gridCol>
              </a:tblGrid>
              <a:tr h="312810">
                <a:tc>
                  <a:txBody>
                    <a:bodyPr/>
                    <a:lstStyle/>
                    <a:p>
                      <a:r>
                        <a:rPr lang="en-GB" sz="1100" dirty="0"/>
                        <a:t>Key Word</a:t>
                      </a:r>
                    </a:p>
                  </a:txBody>
                  <a:tcPr/>
                </a:tc>
                <a:tc>
                  <a:txBody>
                    <a:bodyPr/>
                    <a:lstStyle/>
                    <a:p>
                      <a:r>
                        <a:rPr lang="en-GB" sz="1100" dirty="0"/>
                        <a:t>Definition</a:t>
                      </a:r>
                    </a:p>
                  </a:txBody>
                  <a:tcPr/>
                </a:tc>
                <a:extLst>
                  <a:ext uri="{0D108BD9-81ED-4DB2-BD59-A6C34878D82A}">
                    <a16:rowId xmlns:a16="http://schemas.microsoft.com/office/drawing/2014/main" val="1667678789"/>
                  </a:ext>
                </a:extLst>
              </a:tr>
              <a:tr h="527126">
                <a:tc>
                  <a:txBody>
                    <a:bodyPr/>
                    <a:lstStyle/>
                    <a:p>
                      <a:r>
                        <a:rPr lang="en-GB" sz="1000" dirty="0"/>
                        <a:t>Black Hand Gang</a:t>
                      </a:r>
                    </a:p>
                  </a:txBody>
                  <a:tcPr/>
                </a:tc>
                <a:tc>
                  <a:txBody>
                    <a:bodyPr/>
                    <a:lstStyle/>
                    <a:p>
                      <a:r>
                        <a:rPr lang="en-GB" sz="1000" dirty="0"/>
                        <a:t>A terrorist group responsible for the Assassination of Archduke Franz Ferdinand in 1914.</a:t>
                      </a:r>
                    </a:p>
                  </a:txBody>
                  <a:tcPr/>
                </a:tc>
                <a:extLst>
                  <a:ext uri="{0D108BD9-81ED-4DB2-BD59-A6C34878D82A}">
                    <a16:rowId xmlns:a16="http://schemas.microsoft.com/office/drawing/2014/main" val="2203471245"/>
                  </a:ext>
                </a:extLst>
              </a:tr>
              <a:tr h="674722">
                <a:tc>
                  <a:txBody>
                    <a:bodyPr/>
                    <a:lstStyle/>
                    <a:p>
                      <a:r>
                        <a:rPr lang="en-GB" sz="1000" dirty="0"/>
                        <a:t>Schlieffen Plan</a:t>
                      </a:r>
                    </a:p>
                  </a:txBody>
                  <a:tcPr/>
                </a:tc>
                <a:tc>
                  <a:txBody>
                    <a:bodyPr/>
                    <a:lstStyle/>
                    <a:p>
                      <a:r>
                        <a:rPr lang="en-GB" sz="1000" dirty="0"/>
                        <a:t>A plan by Germany if it had to fight a war against France and Russia. They were to invade France through Belgium before attempting to fight Russia.</a:t>
                      </a:r>
                    </a:p>
                  </a:txBody>
                  <a:tcPr/>
                </a:tc>
                <a:extLst>
                  <a:ext uri="{0D108BD9-81ED-4DB2-BD59-A6C34878D82A}">
                    <a16:rowId xmlns:a16="http://schemas.microsoft.com/office/drawing/2014/main" val="961831930"/>
                  </a:ext>
                </a:extLst>
              </a:tr>
              <a:tr h="527126">
                <a:tc>
                  <a:txBody>
                    <a:bodyPr/>
                    <a:lstStyle/>
                    <a:p>
                      <a:r>
                        <a:rPr lang="en-GB" sz="1000" dirty="0"/>
                        <a:t>Stalemate</a:t>
                      </a:r>
                    </a:p>
                  </a:txBody>
                  <a:tcPr/>
                </a:tc>
                <a:tc>
                  <a:txBody>
                    <a:bodyPr/>
                    <a:lstStyle/>
                    <a:p>
                      <a:r>
                        <a:rPr lang="en-GB" sz="1000" dirty="0"/>
                        <a:t>A situation where neither side gains land or a major advantage, despite regular action.</a:t>
                      </a:r>
                    </a:p>
                  </a:txBody>
                  <a:tcPr/>
                </a:tc>
                <a:extLst>
                  <a:ext uri="{0D108BD9-81ED-4DB2-BD59-A6C34878D82A}">
                    <a16:rowId xmlns:a16="http://schemas.microsoft.com/office/drawing/2014/main" val="1043101577"/>
                  </a:ext>
                </a:extLst>
              </a:tr>
              <a:tr h="527126">
                <a:tc>
                  <a:txBody>
                    <a:bodyPr/>
                    <a:lstStyle/>
                    <a:p>
                      <a:r>
                        <a:rPr lang="en-GB" sz="1000" dirty="0"/>
                        <a:t>Somme</a:t>
                      </a:r>
                    </a:p>
                  </a:txBody>
                  <a:tcPr/>
                </a:tc>
                <a:tc>
                  <a:txBody>
                    <a:bodyPr/>
                    <a:lstStyle/>
                    <a:p>
                      <a:r>
                        <a:rPr lang="en-GB" sz="1000" dirty="0"/>
                        <a:t>A battle between Britain and France against German forces in the Somme region of France. </a:t>
                      </a:r>
                    </a:p>
                  </a:txBody>
                  <a:tcPr/>
                </a:tc>
                <a:extLst>
                  <a:ext uri="{0D108BD9-81ED-4DB2-BD59-A6C34878D82A}">
                    <a16:rowId xmlns:a16="http://schemas.microsoft.com/office/drawing/2014/main" val="4131860032"/>
                  </a:ext>
                </a:extLst>
              </a:tr>
              <a:tr h="674722">
                <a:tc>
                  <a:txBody>
                    <a:bodyPr/>
                    <a:lstStyle/>
                    <a:p>
                      <a:r>
                        <a:rPr lang="en-GB" sz="1000" dirty="0"/>
                        <a:t>Verdun</a:t>
                      </a:r>
                    </a:p>
                  </a:txBody>
                  <a:tcPr/>
                </a:tc>
                <a:tc>
                  <a:txBody>
                    <a:bodyPr/>
                    <a:lstStyle/>
                    <a:p>
                      <a:r>
                        <a:rPr lang="en-GB" sz="1000" dirty="0"/>
                        <a:t>A battle between French forces and Germany. The Germans aimed to wear down the French forces and force surrender.</a:t>
                      </a:r>
                    </a:p>
                  </a:txBody>
                  <a:tcPr/>
                </a:tc>
                <a:extLst>
                  <a:ext uri="{0D108BD9-81ED-4DB2-BD59-A6C34878D82A}">
                    <a16:rowId xmlns:a16="http://schemas.microsoft.com/office/drawing/2014/main" val="648611200"/>
                  </a:ext>
                </a:extLst>
              </a:tr>
              <a:tr h="822317">
                <a:tc>
                  <a:txBody>
                    <a:bodyPr/>
                    <a:lstStyle/>
                    <a:p>
                      <a:r>
                        <a:rPr lang="en-GB" sz="1000" dirty="0"/>
                        <a:t>Passchendaele</a:t>
                      </a:r>
                    </a:p>
                  </a:txBody>
                  <a:tcPr/>
                </a:tc>
                <a:tc>
                  <a:txBody>
                    <a:bodyPr/>
                    <a:lstStyle/>
                    <a:p>
                      <a:r>
                        <a:rPr lang="en-GB" sz="1000" dirty="0"/>
                        <a:t>A battle in 1917 between the British and French against the German army to take control of Passchendaele Ridge. Conditions were awful so the battle was nicknamed ‘the battle of the mud.’</a:t>
                      </a:r>
                    </a:p>
                  </a:txBody>
                  <a:tcPr/>
                </a:tc>
                <a:extLst>
                  <a:ext uri="{0D108BD9-81ED-4DB2-BD59-A6C34878D82A}">
                    <a16:rowId xmlns:a16="http://schemas.microsoft.com/office/drawing/2014/main" val="1257945593"/>
                  </a:ext>
                </a:extLst>
              </a:tr>
              <a:tr h="428967">
                <a:tc>
                  <a:txBody>
                    <a:bodyPr/>
                    <a:lstStyle/>
                    <a:p>
                      <a:r>
                        <a:rPr lang="en-GB" sz="1000" dirty="0"/>
                        <a:t>Realm</a:t>
                      </a:r>
                    </a:p>
                  </a:txBody>
                  <a:tcPr/>
                </a:tc>
                <a:tc>
                  <a:txBody>
                    <a:bodyPr/>
                    <a:lstStyle/>
                    <a:p>
                      <a:r>
                        <a:rPr lang="en-GB" sz="1000" dirty="0"/>
                        <a:t>Another word for Kingdom.</a:t>
                      </a:r>
                    </a:p>
                  </a:txBody>
                  <a:tcPr/>
                </a:tc>
                <a:extLst>
                  <a:ext uri="{0D108BD9-81ED-4DB2-BD59-A6C34878D82A}">
                    <a16:rowId xmlns:a16="http://schemas.microsoft.com/office/drawing/2014/main" val="1664993601"/>
                  </a:ext>
                </a:extLst>
              </a:tr>
              <a:tr h="428967">
                <a:tc>
                  <a:txBody>
                    <a:bodyPr/>
                    <a:lstStyle/>
                    <a:p>
                      <a:r>
                        <a:rPr lang="en-GB" sz="1000" dirty="0"/>
                        <a:t>Censorship</a:t>
                      </a:r>
                    </a:p>
                  </a:txBody>
                  <a:tcPr/>
                </a:tc>
                <a:tc>
                  <a:txBody>
                    <a:bodyPr/>
                    <a:lstStyle/>
                    <a:p>
                      <a:r>
                        <a:rPr lang="en-GB" sz="1000" dirty="0"/>
                        <a:t>To control the messages given to the public.</a:t>
                      </a:r>
                    </a:p>
                  </a:txBody>
                  <a:tcPr/>
                </a:tc>
                <a:extLst>
                  <a:ext uri="{0D108BD9-81ED-4DB2-BD59-A6C34878D82A}">
                    <a16:rowId xmlns:a16="http://schemas.microsoft.com/office/drawing/2014/main" val="2182173491"/>
                  </a:ext>
                </a:extLst>
              </a:tr>
              <a:tr h="428967">
                <a:tc>
                  <a:txBody>
                    <a:bodyPr/>
                    <a:lstStyle/>
                    <a:p>
                      <a:r>
                        <a:rPr lang="en-GB" sz="1000" dirty="0"/>
                        <a:t>Propaganda</a:t>
                      </a:r>
                    </a:p>
                  </a:txBody>
                  <a:tcPr/>
                </a:tc>
                <a:tc>
                  <a:txBody>
                    <a:bodyPr/>
                    <a:lstStyle/>
                    <a:p>
                      <a:r>
                        <a:rPr lang="en-GB" sz="1000" dirty="0"/>
                        <a:t>One sided advertisement / information.</a:t>
                      </a:r>
                    </a:p>
                  </a:txBody>
                  <a:tcPr/>
                </a:tc>
                <a:extLst>
                  <a:ext uri="{0D108BD9-81ED-4DB2-BD59-A6C34878D82A}">
                    <a16:rowId xmlns:a16="http://schemas.microsoft.com/office/drawing/2014/main" val="1429260226"/>
                  </a:ext>
                </a:extLst>
              </a:tr>
              <a:tr h="428967">
                <a:tc>
                  <a:txBody>
                    <a:bodyPr/>
                    <a:lstStyle/>
                    <a:p>
                      <a:r>
                        <a:rPr lang="en-GB" sz="1000" dirty="0"/>
                        <a:t>Rationing</a:t>
                      </a:r>
                    </a:p>
                  </a:txBody>
                  <a:tcPr/>
                </a:tc>
                <a:tc>
                  <a:txBody>
                    <a:bodyPr/>
                    <a:lstStyle/>
                    <a:p>
                      <a:r>
                        <a:rPr lang="en-GB" sz="1000" dirty="0"/>
                        <a:t>The limiting of supplies, especially food, for the greater good of the nation.</a:t>
                      </a:r>
                    </a:p>
                  </a:txBody>
                  <a:tcPr/>
                </a:tc>
                <a:extLst>
                  <a:ext uri="{0D108BD9-81ED-4DB2-BD59-A6C34878D82A}">
                    <a16:rowId xmlns:a16="http://schemas.microsoft.com/office/drawing/2014/main" val="3163245487"/>
                  </a:ext>
                </a:extLst>
              </a:tr>
              <a:tr h="428967">
                <a:tc>
                  <a:txBody>
                    <a:bodyPr/>
                    <a:lstStyle/>
                    <a:p>
                      <a:r>
                        <a:rPr lang="en-GB" sz="1000" dirty="0"/>
                        <a:t>Lusitania</a:t>
                      </a:r>
                    </a:p>
                  </a:txBody>
                  <a:tcPr/>
                </a:tc>
                <a:tc>
                  <a:txBody>
                    <a:bodyPr/>
                    <a:lstStyle/>
                    <a:p>
                      <a:r>
                        <a:rPr lang="en-GB" sz="1000" dirty="0"/>
                        <a:t>A British cruise liner which was sunk by German U-Boats in 1915.</a:t>
                      </a:r>
                    </a:p>
                  </a:txBody>
                  <a:tcPr/>
                </a:tc>
                <a:extLst>
                  <a:ext uri="{0D108BD9-81ED-4DB2-BD59-A6C34878D82A}">
                    <a16:rowId xmlns:a16="http://schemas.microsoft.com/office/drawing/2014/main" val="1582573148"/>
                  </a:ext>
                </a:extLst>
              </a:tr>
              <a:tr h="428967">
                <a:tc>
                  <a:txBody>
                    <a:bodyPr/>
                    <a:lstStyle/>
                    <a:p>
                      <a:r>
                        <a:rPr lang="en-GB" sz="1000" dirty="0"/>
                        <a:t>Zimmerman Telegram</a:t>
                      </a:r>
                    </a:p>
                  </a:txBody>
                  <a:tcPr/>
                </a:tc>
                <a:tc>
                  <a:txBody>
                    <a:bodyPr/>
                    <a:lstStyle/>
                    <a:p>
                      <a:r>
                        <a:rPr lang="en-GB" sz="1000" dirty="0"/>
                        <a:t>A coded letter sent by Germany to Mexico, encouraging them to invade the USA.</a:t>
                      </a:r>
                    </a:p>
                  </a:txBody>
                  <a:tcPr/>
                </a:tc>
                <a:extLst>
                  <a:ext uri="{0D108BD9-81ED-4DB2-BD59-A6C34878D82A}">
                    <a16:rowId xmlns:a16="http://schemas.microsoft.com/office/drawing/2014/main" val="256938662"/>
                  </a:ext>
                </a:extLst>
              </a:tr>
            </a:tbl>
          </a:graphicData>
        </a:graphic>
      </p:graphicFrame>
      <p:graphicFrame>
        <p:nvGraphicFramePr>
          <p:cNvPr id="6" name="Table 6">
            <a:extLst>
              <a:ext uri="{FF2B5EF4-FFF2-40B4-BE49-F238E27FC236}">
                <a16:creationId xmlns:a16="http://schemas.microsoft.com/office/drawing/2014/main" id="{FF6775FA-B844-C5F5-8273-F89421E45B2F}"/>
              </a:ext>
            </a:extLst>
          </p:cNvPr>
          <p:cNvGraphicFramePr>
            <a:graphicFrameLocks noGrp="1"/>
          </p:cNvGraphicFramePr>
          <p:nvPr>
            <p:extLst>
              <p:ext uri="{D42A27DB-BD31-4B8C-83A1-F6EECF244321}">
                <p14:modId xmlns:p14="http://schemas.microsoft.com/office/powerpoint/2010/main" val="1692860597"/>
              </p:ext>
            </p:extLst>
          </p:nvPr>
        </p:nvGraphicFramePr>
        <p:xfrm>
          <a:off x="7747152" y="0"/>
          <a:ext cx="4444848" cy="6876630"/>
        </p:xfrm>
        <a:graphic>
          <a:graphicData uri="http://schemas.openxmlformats.org/drawingml/2006/table">
            <a:tbl>
              <a:tblPr firstRow="1" bandRow="1">
                <a:tableStyleId>{9D7B26C5-4107-4FEC-AEDC-1716B250A1EF}</a:tableStyleId>
              </a:tblPr>
              <a:tblGrid>
                <a:gridCol w="4444848">
                  <a:extLst>
                    <a:ext uri="{9D8B030D-6E8A-4147-A177-3AD203B41FA5}">
                      <a16:colId xmlns:a16="http://schemas.microsoft.com/office/drawing/2014/main" val="3163286583"/>
                    </a:ext>
                  </a:extLst>
                </a:gridCol>
              </a:tblGrid>
              <a:tr h="2106355">
                <a:tc>
                  <a:txBody>
                    <a:bodyPr/>
                    <a:lstStyle/>
                    <a:p>
                      <a:r>
                        <a:rPr lang="en-GB" sz="1000" dirty="0"/>
                        <a:t>Causes </a:t>
                      </a:r>
                    </a:p>
                    <a:p>
                      <a:r>
                        <a:rPr lang="en-GB" sz="1000" b="0" dirty="0"/>
                        <a:t>1882 – Germany agree with Austria to enter into the Triple Alliance.</a:t>
                      </a:r>
                    </a:p>
                    <a:p>
                      <a:r>
                        <a:rPr lang="en-GB" sz="1000" b="0" dirty="0"/>
                        <a:t>1894 – France and Russia agree an alliance.</a:t>
                      </a:r>
                    </a:p>
                    <a:p>
                      <a:r>
                        <a:rPr lang="en-GB" sz="1000" b="0" dirty="0"/>
                        <a:t>1904 – Britain enters the triple entente.</a:t>
                      </a:r>
                    </a:p>
                    <a:p>
                      <a:r>
                        <a:rPr lang="en-GB" sz="1000" b="0" dirty="0"/>
                        <a:t>1906 – Britain builds first dreadnought.</a:t>
                      </a:r>
                    </a:p>
                    <a:p>
                      <a:r>
                        <a:rPr lang="en-GB" sz="1000" b="0" dirty="0"/>
                        <a:t>28</a:t>
                      </a:r>
                      <a:r>
                        <a:rPr lang="en-GB" sz="1000" b="0" baseline="30000" dirty="0"/>
                        <a:t>th</a:t>
                      </a:r>
                      <a:r>
                        <a:rPr lang="en-GB" sz="1000" b="0" dirty="0"/>
                        <a:t> June 1914 – Archduke Franz Ferdinand killed in Bosnia.</a:t>
                      </a:r>
                    </a:p>
                    <a:p>
                      <a:r>
                        <a:rPr lang="en-GB" sz="1000" b="0" dirty="0"/>
                        <a:t>6</a:t>
                      </a:r>
                      <a:r>
                        <a:rPr lang="en-GB" sz="1000" b="0" baseline="30000" dirty="0"/>
                        <a:t>th</a:t>
                      </a:r>
                      <a:r>
                        <a:rPr lang="en-GB" sz="1000" b="0" dirty="0"/>
                        <a:t> July 1914 – Austria receives a ‘blank cheque’ of support from Germany.</a:t>
                      </a:r>
                    </a:p>
                    <a:p>
                      <a:r>
                        <a:rPr lang="en-GB" sz="1000" b="0" dirty="0"/>
                        <a:t>23</a:t>
                      </a:r>
                      <a:r>
                        <a:rPr lang="en-GB" sz="1000" b="0" baseline="30000" dirty="0"/>
                        <a:t>rd</a:t>
                      </a:r>
                      <a:r>
                        <a:rPr lang="en-GB" sz="1000" b="0" dirty="0"/>
                        <a:t> July – Ultimatum sent by Austria Hungary to Serbia.</a:t>
                      </a:r>
                    </a:p>
                    <a:p>
                      <a:r>
                        <a:rPr lang="en-GB" sz="1000" b="0" dirty="0"/>
                        <a:t>28</a:t>
                      </a:r>
                      <a:r>
                        <a:rPr lang="en-GB" sz="1000" b="0" baseline="30000" dirty="0"/>
                        <a:t>th</a:t>
                      </a:r>
                      <a:r>
                        <a:rPr lang="en-GB" sz="1000" b="0" dirty="0"/>
                        <a:t> July – Serbia reject the demands. Austria declare war on Serbia.</a:t>
                      </a:r>
                    </a:p>
                    <a:p>
                      <a:r>
                        <a:rPr lang="en-GB" sz="1000" b="0" dirty="0"/>
                        <a:t>1</a:t>
                      </a:r>
                      <a:r>
                        <a:rPr lang="en-GB" sz="1000" b="0" baseline="30000" dirty="0"/>
                        <a:t>st</a:t>
                      </a:r>
                      <a:r>
                        <a:rPr lang="en-GB" sz="1000" b="0" dirty="0"/>
                        <a:t> August – Germany declares war on Russia and France.</a:t>
                      </a:r>
                    </a:p>
                    <a:p>
                      <a:r>
                        <a:rPr lang="en-GB" sz="1000" b="0" dirty="0"/>
                        <a:t>3</a:t>
                      </a:r>
                      <a:r>
                        <a:rPr lang="en-GB" sz="1000" b="0" baseline="30000" dirty="0"/>
                        <a:t>rd</a:t>
                      </a:r>
                      <a:r>
                        <a:rPr lang="en-GB" sz="1000" b="0" dirty="0"/>
                        <a:t> August – Germany invades Belgium as part of Schlieffen Plan.</a:t>
                      </a:r>
                    </a:p>
                    <a:p>
                      <a:r>
                        <a:rPr lang="en-GB" sz="1000" b="0" dirty="0"/>
                        <a:t>4</a:t>
                      </a:r>
                      <a:r>
                        <a:rPr lang="en-GB" sz="1000" b="0" baseline="30000" dirty="0"/>
                        <a:t>th</a:t>
                      </a:r>
                      <a:r>
                        <a:rPr lang="en-GB" sz="1000" b="0" dirty="0"/>
                        <a:t> August – Britain declares war on Germany.</a:t>
                      </a:r>
                    </a:p>
                    <a:p>
                      <a:r>
                        <a:rPr lang="en-GB" sz="1000" b="0" dirty="0"/>
                        <a:t>5</a:t>
                      </a:r>
                      <a:r>
                        <a:rPr lang="en-GB" sz="1000" b="0" baseline="30000" dirty="0"/>
                        <a:t>th</a:t>
                      </a:r>
                      <a:r>
                        <a:rPr lang="en-GB" sz="1000" b="0" dirty="0"/>
                        <a:t> August – Austria Hungary declares war on Russia.</a:t>
                      </a:r>
                    </a:p>
                  </a:txBody>
                  <a:tcPr/>
                </a:tc>
                <a:extLst>
                  <a:ext uri="{0D108BD9-81ED-4DB2-BD59-A6C34878D82A}">
                    <a16:rowId xmlns:a16="http://schemas.microsoft.com/office/drawing/2014/main" val="4279159108"/>
                  </a:ext>
                </a:extLst>
              </a:tr>
              <a:tr h="2725871">
                <a:tc>
                  <a:txBody>
                    <a:bodyPr/>
                    <a:lstStyle/>
                    <a:p>
                      <a:r>
                        <a:rPr lang="en-GB" sz="1000" b="1" dirty="0"/>
                        <a:t>Verdun - </a:t>
                      </a:r>
                      <a:r>
                        <a:rPr lang="en-GB" sz="1000" dirty="0"/>
                        <a:t>Falkenhayn (German General) wanted to ‘bleed France white’ through attrition (wear them down)</a:t>
                      </a:r>
                    </a:p>
                    <a:p>
                      <a:r>
                        <a:rPr lang="en-GB" sz="1000" dirty="0"/>
                        <a:t>Both sides had horrific losses over the 6 months </a:t>
                      </a:r>
                    </a:p>
                    <a:p>
                      <a:r>
                        <a:rPr lang="en-GB" sz="1000" dirty="0"/>
                        <a:t>e.g. over 700,000 men</a:t>
                      </a:r>
                    </a:p>
                    <a:p>
                      <a:r>
                        <a:rPr lang="en-GB" sz="1000" b="1" dirty="0"/>
                        <a:t>Somme – </a:t>
                      </a:r>
                      <a:r>
                        <a:rPr lang="en-GB" sz="1000" dirty="0"/>
                        <a:t>aim to reduce pressure on the French at the Battle of Verdun + wear down the Germans (attrition)</a:t>
                      </a:r>
                    </a:p>
                    <a:p>
                      <a:r>
                        <a:rPr lang="en-GB" sz="1000" dirty="0"/>
                        <a:t>Battle began with a massive, week-long artillery attack on the German trenches followed by British soldiers attacking </a:t>
                      </a:r>
                    </a:p>
                    <a:p>
                      <a:r>
                        <a:rPr lang="en-GB" sz="1000" dirty="0"/>
                        <a:t>-First day a disaster e.g. 57,000 British casualties! </a:t>
                      </a:r>
                    </a:p>
                    <a:p>
                      <a:r>
                        <a:rPr lang="en-GB" sz="1000" dirty="0"/>
                        <a:t>-Lost over 1.25 million men in total, gained very little land</a:t>
                      </a:r>
                    </a:p>
                    <a:p>
                      <a:r>
                        <a:rPr lang="en-GB" sz="1000" b="1" dirty="0"/>
                        <a:t>Verdun - </a:t>
                      </a:r>
                      <a:r>
                        <a:rPr lang="en-GB" sz="1000" dirty="0"/>
                        <a:t>British set off huge mines at a place called Messines, </a:t>
                      </a:r>
                    </a:p>
                    <a:p>
                      <a:r>
                        <a:rPr lang="en-GB" sz="1000" dirty="0"/>
                        <a:t>killing 10,000 Germans and destroying their artillery</a:t>
                      </a:r>
                    </a:p>
                    <a:p>
                      <a:r>
                        <a:rPr lang="en-GB" sz="1000" dirty="0"/>
                        <a:t>-However, the infantry attack is bogged down by </a:t>
                      </a:r>
                    </a:p>
                    <a:p>
                      <a:r>
                        <a:rPr lang="en-GB" sz="1000" dirty="0"/>
                        <a:t>heavy rain + mud. Tanks used however, also get stuck in the mud! </a:t>
                      </a:r>
                    </a:p>
                    <a:p>
                      <a:r>
                        <a:rPr lang="en-GB" sz="1000" dirty="0"/>
                        <a:t>-Soldiers called it the ‘Battle of Mud’</a:t>
                      </a:r>
                    </a:p>
                    <a:p>
                      <a:r>
                        <a:rPr lang="en-GB" sz="1000" dirty="0"/>
                        <a:t>Heavy causalities e.g. both the British and </a:t>
                      </a:r>
                    </a:p>
                    <a:p>
                      <a:r>
                        <a:rPr lang="en-GB" sz="1000" dirty="0"/>
                        <a:t>Germans lost over 250,000 men</a:t>
                      </a:r>
                    </a:p>
                  </a:txBody>
                  <a:tcPr/>
                </a:tc>
                <a:extLst>
                  <a:ext uri="{0D108BD9-81ED-4DB2-BD59-A6C34878D82A}">
                    <a16:rowId xmlns:a16="http://schemas.microsoft.com/office/drawing/2014/main" val="2831604720"/>
                  </a:ext>
                </a:extLst>
              </a:tr>
              <a:tr h="1177081">
                <a:tc>
                  <a:txBody>
                    <a:bodyPr/>
                    <a:lstStyle/>
                    <a:p>
                      <a:r>
                        <a:rPr lang="en-GB" sz="1000" b="1" dirty="0"/>
                        <a:t>Home Front </a:t>
                      </a:r>
                    </a:p>
                    <a:p>
                      <a:r>
                        <a:rPr lang="en-GB" sz="1000" dirty="0"/>
                        <a:t>Censorship – British government censored letters sent by soldiers by deleting text which gave away positions or painted a negative picture. Newspapers also censored.</a:t>
                      </a:r>
                    </a:p>
                    <a:p>
                      <a:r>
                        <a:rPr lang="en-GB" sz="1000" dirty="0"/>
                        <a:t>DORA – Defence of the Realm Act – A number of laws which limited freedoms to prevent the sharing of secrets.</a:t>
                      </a:r>
                    </a:p>
                    <a:p>
                      <a:r>
                        <a:rPr lang="en-GB" sz="1000" dirty="0"/>
                        <a:t>Rationing – Food was rationed as Britain was 6weeks from running out of grain. </a:t>
                      </a:r>
                    </a:p>
                  </a:txBody>
                  <a:tcPr/>
                </a:tc>
                <a:extLst>
                  <a:ext uri="{0D108BD9-81ED-4DB2-BD59-A6C34878D82A}">
                    <a16:rowId xmlns:a16="http://schemas.microsoft.com/office/drawing/2014/main" val="3835488918"/>
                  </a:ext>
                </a:extLst>
              </a:tr>
              <a:tr h="867323">
                <a:tc>
                  <a:txBody>
                    <a:bodyPr/>
                    <a:lstStyle/>
                    <a:p>
                      <a:r>
                        <a:rPr lang="en-GB" sz="1000" b="1" dirty="0"/>
                        <a:t>End of the War</a:t>
                      </a:r>
                      <a:r>
                        <a:rPr lang="en-GB" sz="1000" dirty="0"/>
                        <a:t> – Britain’s naval blockade was very successful and starved Germany into submission which meant the Kaiser left the country.</a:t>
                      </a:r>
                    </a:p>
                    <a:p>
                      <a:endParaRPr lang="en-GB" sz="1000" dirty="0"/>
                    </a:p>
                    <a:p>
                      <a:r>
                        <a:rPr lang="en-GB" sz="1000" dirty="0"/>
                        <a:t>USA entered the war due to the sinking of the Lusitania and the sending of Zimmerman telegram to Mexico.</a:t>
                      </a:r>
                    </a:p>
                  </a:txBody>
                  <a:tcPr/>
                </a:tc>
                <a:extLst>
                  <a:ext uri="{0D108BD9-81ED-4DB2-BD59-A6C34878D82A}">
                    <a16:rowId xmlns:a16="http://schemas.microsoft.com/office/drawing/2014/main" val="2191125112"/>
                  </a:ext>
                </a:extLst>
              </a:tr>
            </a:tbl>
          </a:graphicData>
        </a:graphic>
      </p:graphicFrame>
    </p:spTree>
    <p:extLst>
      <p:ext uri="{BB962C8B-B14F-4D97-AF65-F5344CB8AC3E}">
        <p14:creationId xmlns:p14="http://schemas.microsoft.com/office/powerpoint/2010/main" val="2838935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0E673B8EDF2E429DB0283D75AF1B7D" ma:contentTypeVersion="8" ma:contentTypeDescription="Create a new document." ma:contentTypeScope="" ma:versionID="ef829bc0505f86478d84df7b02395ed7">
  <xsd:schema xmlns:xsd="http://www.w3.org/2001/XMLSchema" xmlns:xs="http://www.w3.org/2001/XMLSchema" xmlns:p="http://schemas.microsoft.com/office/2006/metadata/properties" xmlns:ns2="7a57a4a4-d390-4011-a6a0-4490b758f597" xmlns:ns3="a053b58d-37cd-40d8-a96d-944e7137742f" targetNamespace="http://schemas.microsoft.com/office/2006/metadata/properties" ma:root="true" ma:fieldsID="7d5ffc8c4daee81d1159c4b1ee7989cb" ns2:_="" ns3:_="">
    <xsd:import namespace="7a57a4a4-d390-4011-a6a0-4490b758f597"/>
    <xsd:import namespace="a053b58d-37cd-40d8-a96d-944e7137742f"/>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57a4a4-d390-4011-a6a0-4490b758f5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53b58d-37cd-40d8-a96d-944e7137742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28AA0C-F8F3-4989-A8B5-24F933936207}"/>
</file>

<file path=customXml/itemProps2.xml><?xml version="1.0" encoding="utf-8"?>
<ds:datastoreItem xmlns:ds="http://schemas.openxmlformats.org/officeDocument/2006/customXml" ds:itemID="{B4371C4E-6CC8-40E1-8E07-C7C9E1618FED}"/>
</file>

<file path=customXml/itemProps3.xml><?xml version="1.0" encoding="utf-8"?>
<ds:datastoreItem xmlns:ds="http://schemas.openxmlformats.org/officeDocument/2006/customXml" ds:itemID="{D73204BD-DF66-412E-B30B-620893B71D09}"/>
</file>

<file path=docProps/app.xml><?xml version="1.0" encoding="utf-8"?>
<Properties xmlns="http://schemas.openxmlformats.org/officeDocument/2006/extended-properties" xmlns:vt="http://schemas.openxmlformats.org/officeDocument/2006/docPropsVTypes">
  <TotalTime>126</TotalTime>
  <Words>762</Words>
  <Application>Microsoft Office PowerPoint</Application>
  <PresentationFormat>Widescreen</PresentationFormat>
  <Paragraphs>84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A Henderson</dc:creator>
  <cp:lastModifiedBy>Mr A Henderson</cp:lastModifiedBy>
  <cp:revision>1</cp:revision>
  <dcterms:created xsi:type="dcterms:W3CDTF">2022-06-24T11:48:18Z</dcterms:created>
  <dcterms:modified xsi:type="dcterms:W3CDTF">2022-06-24T13:54:35Z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0x010100060E673B8EDF2E429DB0283D75AF1B7D</vt:lpwstr>
  </property>
</Properties>
</file>