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87C30-D4A4-D6D6-40F6-2C0408BD33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B60B3C8-CCA5-0915-05D2-2A4D578B94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8245EC1-314C-748D-EC14-00368E20BD09}"/>
              </a:ext>
            </a:extLst>
          </p:cNvPr>
          <p:cNvSpPr>
            <a:spLocks noGrp="1"/>
          </p:cNvSpPr>
          <p:nvPr>
            <p:ph type="dt" sz="half" idx="10"/>
          </p:nvPr>
        </p:nvSpPr>
        <p:spPr/>
        <p:txBody>
          <a:bodyPr/>
          <a:lstStyle/>
          <a:p>
            <a:fld id="{EF783722-EB53-4F86-B50D-0907C84D4514}" type="datetimeFigureOut">
              <a:rPr lang="en-GB" smtClean="0"/>
              <a:t>24/06/2022</a:t>
            </a:fld>
            <a:endParaRPr lang="en-GB"/>
          </a:p>
        </p:txBody>
      </p:sp>
      <p:sp>
        <p:nvSpPr>
          <p:cNvPr id="5" name="Footer Placeholder 4">
            <a:extLst>
              <a:ext uri="{FF2B5EF4-FFF2-40B4-BE49-F238E27FC236}">
                <a16:creationId xmlns:a16="http://schemas.microsoft.com/office/drawing/2014/main" id="{FC6693C7-5E3D-A36E-C961-2DE22B270B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0FEF13-0CCB-832E-5AC9-E179665AAE71}"/>
              </a:ext>
            </a:extLst>
          </p:cNvPr>
          <p:cNvSpPr>
            <a:spLocks noGrp="1"/>
          </p:cNvSpPr>
          <p:nvPr>
            <p:ph type="sldNum" sz="quarter" idx="12"/>
          </p:nvPr>
        </p:nvSpPr>
        <p:spPr/>
        <p:txBody>
          <a:bodyPr/>
          <a:lstStyle/>
          <a:p>
            <a:fld id="{3E0B6FA9-18D6-4085-9E33-3A5F3DC34011}" type="slidenum">
              <a:rPr lang="en-GB" smtClean="0"/>
              <a:t>‹#›</a:t>
            </a:fld>
            <a:endParaRPr lang="en-GB"/>
          </a:p>
        </p:txBody>
      </p:sp>
    </p:spTree>
    <p:extLst>
      <p:ext uri="{BB962C8B-B14F-4D97-AF65-F5344CB8AC3E}">
        <p14:creationId xmlns:p14="http://schemas.microsoft.com/office/powerpoint/2010/main" val="581530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F8CDA-4362-1B8E-D53F-8E780F7968C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F3F0EB8-96B4-436B-B965-224FED67FC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8AACD1D-7309-E91E-2711-2DAB890ACAC8}"/>
              </a:ext>
            </a:extLst>
          </p:cNvPr>
          <p:cNvSpPr>
            <a:spLocks noGrp="1"/>
          </p:cNvSpPr>
          <p:nvPr>
            <p:ph type="dt" sz="half" idx="10"/>
          </p:nvPr>
        </p:nvSpPr>
        <p:spPr/>
        <p:txBody>
          <a:bodyPr/>
          <a:lstStyle/>
          <a:p>
            <a:fld id="{EF783722-EB53-4F86-B50D-0907C84D4514}" type="datetimeFigureOut">
              <a:rPr lang="en-GB" smtClean="0"/>
              <a:t>24/06/2022</a:t>
            </a:fld>
            <a:endParaRPr lang="en-GB"/>
          </a:p>
        </p:txBody>
      </p:sp>
      <p:sp>
        <p:nvSpPr>
          <p:cNvPr id="5" name="Footer Placeholder 4">
            <a:extLst>
              <a:ext uri="{FF2B5EF4-FFF2-40B4-BE49-F238E27FC236}">
                <a16:creationId xmlns:a16="http://schemas.microsoft.com/office/drawing/2014/main" id="{2494D5E8-438E-AD9A-1292-0D9ECD602D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18B59C0-3203-D140-0999-BCBE7621430C}"/>
              </a:ext>
            </a:extLst>
          </p:cNvPr>
          <p:cNvSpPr>
            <a:spLocks noGrp="1"/>
          </p:cNvSpPr>
          <p:nvPr>
            <p:ph type="sldNum" sz="quarter" idx="12"/>
          </p:nvPr>
        </p:nvSpPr>
        <p:spPr/>
        <p:txBody>
          <a:bodyPr/>
          <a:lstStyle/>
          <a:p>
            <a:fld id="{3E0B6FA9-18D6-4085-9E33-3A5F3DC34011}" type="slidenum">
              <a:rPr lang="en-GB" smtClean="0"/>
              <a:t>‹#›</a:t>
            </a:fld>
            <a:endParaRPr lang="en-GB"/>
          </a:p>
        </p:txBody>
      </p:sp>
    </p:spTree>
    <p:extLst>
      <p:ext uri="{BB962C8B-B14F-4D97-AF65-F5344CB8AC3E}">
        <p14:creationId xmlns:p14="http://schemas.microsoft.com/office/powerpoint/2010/main" val="3351568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92BD9D-4246-F08D-E9F3-309B0500545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FA98204-CE52-2939-F48D-312BD71A47A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08E8BB-BFE2-74DD-F984-3AA3A46A7F48}"/>
              </a:ext>
            </a:extLst>
          </p:cNvPr>
          <p:cNvSpPr>
            <a:spLocks noGrp="1"/>
          </p:cNvSpPr>
          <p:nvPr>
            <p:ph type="dt" sz="half" idx="10"/>
          </p:nvPr>
        </p:nvSpPr>
        <p:spPr/>
        <p:txBody>
          <a:bodyPr/>
          <a:lstStyle/>
          <a:p>
            <a:fld id="{EF783722-EB53-4F86-B50D-0907C84D4514}" type="datetimeFigureOut">
              <a:rPr lang="en-GB" smtClean="0"/>
              <a:t>24/06/2022</a:t>
            </a:fld>
            <a:endParaRPr lang="en-GB"/>
          </a:p>
        </p:txBody>
      </p:sp>
      <p:sp>
        <p:nvSpPr>
          <p:cNvPr id="5" name="Footer Placeholder 4">
            <a:extLst>
              <a:ext uri="{FF2B5EF4-FFF2-40B4-BE49-F238E27FC236}">
                <a16:creationId xmlns:a16="http://schemas.microsoft.com/office/drawing/2014/main" id="{BE1BA7CC-EBEC-08DB-7C95-79CF5A4A1F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187F4D8-B547-F467-5C2E-684F00A29606}"/>
              </a:ext>
            </a:extLst>
          </p:cNvPr>
          <p:cNvSpPr>
            <a:spLocks noGrp="1"/>
          </p:cNvSpPr>
          <p:nvPr>
            <p:ph type="sldNum" sz="quarter" idx="12"/>
          </p:nvPr>
        </p:nvSpPr>
        <p:spPr/>
        <p:txBody>
          <a:bodyPr/>
          <a:lstStyle/>
          <a:p>
            <a:fld id="{3E0B6FA9-18D6-4085-9E33-3A5F3DC34011}" type="slidenum">
              <a:rPr lang="en-GB" smtClean="0"/>
              <a:t>‹#›</a:t>
            </a:fld>
            <a:endParaRPr lang="en-GB"/>
          </a:p>
        </p:txBody>
      </p:sp>
    </p:spTree>
    <p:extLst>
      <p:ext uri="{BB962C8B-B14F-4D97-AF65-F5344CB8AC3E}">
        <p14:creationId xmlns:p14="http://schemas.microsoft.com/office/powerpoint/2010/main" val="2141662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98337-774B-1AD0-88AD-2A334414CC6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AB21B6A-E479-8D1E-8422-2CE6DBC513A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0BBC575-FE00-3033-7039-5CFFF3FC3B08}"/>
              </a:ext>
            </a:extLst>
          </p:cNvPr>
          <p:cNvSpPr>
            <a:spLocks noGrp="1"/>
          </p:cNvSpPr>
          <p:nvPr>
            <p:ph type="dt" sz="half" idx="10"/>
          </p:nvPr>
        </p:nvSpPr>
        <p:spPr/>
        <p:txBody>
          <a:bodyPr/>
          <a:lstStyle/>
          <a:p>
            <a:fld id="{EF783722-EB53-4F86-B50D-0907C84D4514}" type="datetimeFigureOut">
              <a:rPr lang="en-GB" smtClean="0"/>
              <a:t>24/06/2022</a:t>
            </a:fld>
            <a:endParaRPr lang="en-GB"/>
          </a:p>
        </p:txBody>
      </p:sp>
      <p:sp>
        <p:nvSpPr>
          <p:cNvPr id="5" name="Footer Placeholder 4">
            <a:extLst>
              <a:ext uri="{FF2B5EF4-FFF2-40B4-BE49-F238E27FC236}">
                <a16:creationId xmlns:a16="http://schemas.microsoft.com/office/drawing/2014/main" id="{96453599-EEE9-4DB7-0EA6-FF74E97D0D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91C1964-B8A8-93BD-175D-A77BAE39B728}"/>
              </a:ext>
            </a:extLst>
          </p:cNvPr>
          <p:cNvSpPr>
            <a:spLocks noGrp="1"/>
          </p:cNvSpPr>
          <p:nvPr>
            <p:ph type="sldNum" sz="quarter" idx="12"/>
          </p:nvPr>
        </p:nvSpPr>
        <p:spPr/>
        <p:txBody>
          <a:bodyPr/>
          <a:lstStyle/>
          <a:p>
            <a:fld id="{3E0B6FA9-18D6-4085-9E33-3A5F3DC34011}" type="slidenum">
              <a:rPr lang="en-GB" smtClean="0"/>
              <a:t>‹#›</a:t>
            </a:fld>
            <a:endParaRPr lang="en-GB"/>
          </a:p>
        </p:txBody>
      </p:sp>
    </p:spTree>
    <p:extLst>
      <p:ext uri="{BB962C8B-B14F-4D97-AF65-F5344CB8AC3E}">
        <p14:creationId xmlns:p14="http://schemas.microsoft.com/office/powerpoint/2010/main" val="1243835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61DEA-CE64-134E-3AE7-20704E38D8D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2648291-ECED-D77E-3452-0E9F128527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640BFF-2283-8F97-6E42-8D93EE5DB82F}"/>
              </a:ext>
            </a:extLst>
          </p:cNvPr>
          <p:cNvSpPr>
            <a:spLocks noGrp="1"/>
          </p:cNvSpPr>
          <p:nvPr>
            <p:ph type="dt" sz="half" idx="10"/>
          </p:nvPr>
        </p:nvSpPr>
        <p:spPr/>
        <p:txBody>
          <a:bodyPr/>
          <a:lstStyle/>
          <a:p>
            <a:fld id="{EF783722-EB53-4F86-B50D-0907C84D4514}" type="datetimeFigureOut">
              <a:rPr lang="en-GB" smtClean="0"/>
              <a:t>24/06/2022</a:t>
            </a:fld>
            <a:endParaRPr lang="en-GB"/>
          </a:p>
        </p:txBody>
      </p:sp>
      <p:sp>
        <p:nvSpPr>
          <p:cNvPr id="5" name="Footer Placeholder 4">
            <a:extLst>
              <a:ext uri="{FF2B5EF4-FFF2-40B4-BE49-F238E27FC236}">
                <a16:creationId xmlns:a16="http://schemas.microsoft.com/office/drawing/2014/main" id="{F830E3D7-1058-4D04-C0EA-F37F3EBDEB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F631CD-5A7A-6FC5-DD82-866E40BB8124}"/>
              </a:ext>
            </a:extLst>
          </p:cNvPr>
          <p:cNvSpPr>
            <a:spLocks noGrp="1"/>
          </p:cNvSpPr>
          <p:nvPr>
            <p:ph type="sldNum" sz="quarter" idx="12"/>
          </p:nvPr>
        </p:nvSpPr>
        <p:spPr/>
        <p:txBody>
          <a:bodyPr/>
          <a:lstStyle/>
          <a:p>
            <a:fld id="{3E0B6FA9-18D6-4085-9E33-3A5F3DC34011}" type="slidenum">
              <a:rPr lang="en-GB" smtClean="0"/>
              <a:t>‹#›</a:t>
            </a:fld>
            <a:endParaRPr lang="en-GB"/>
          </a:p>
        </p:txBody>
      </p:sp>
    </p:spTree>
    <p:extLst>
      <p:ext uri="{BB962C8B-B14F-4D97-AF65-F5344CB8AC3E}">
        <p14:creationId xmlns:p14="http://schemas.microsoft.com/office/powerpoint/2010/main" val="3973411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42E49-8F43-F3C4-04A3-06B694C913C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2DE5D9F-CCDA-3931-E446-73D0DB05A27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4CAC14-96CA-06D2-F9E5-0BBB3675F8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0E99FF2-FBCA-CB17-AC7C-333DB09BA6E9}"/>
              </a:ext>
            </a:extLst>
          </p:cNvPr>
          <p:cNvSpPr>
            <a:spLocks noGrp="1"/>
          </p:cNvSpPr>
          <p:nvPr>
            <p:ph type="dt" sz="half" idx="10"/>
          </p:nvPr>
        </p:nvSpPr>
        <p:spPr/>
        <p:txBody>
          <a:bodyPr/>
          <a:lstStyle/>
          <a:p>
            <a:fld id="{EF783722-EB53-4F86-B50D-0907C84D4514}" type="datetimeFigureOut">
              <a:rPr lang="en-GB" smtClean="0"/>
              <a:t>24/06/2022</a:t>
            </a:fld>
            <a:endParaRPr lang="en-GB"/>
          </a:p>
        </p:txBody>
      </p:sp>
      <p:sp>
        <p:nvSpPr>
          <p:cNvPr id="6" name="Footer Placeholder 5">
            <a:extLst>
              <a:ext uri="{FF2B5EF4-FFF2-40B4-BE49-F238E27FC236}">
                <a16:creationId xmlns:a16="http://schemas.microsoft.com/office/drawing/2014/main" id="{2B99708D-5E9A-3093-9B9D-7E42DA1214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4B91A4C-B623-298F-5DE5-EAC133E66DC1}"/>
              </a:ext>
            </a:extLst>
          </p:cNvPr>
          <p:cNvSpPr>
            <a:spLocks noGrp="1"/>
          </p:cNvSpPr>
          <p:nvPr>
            <p:ph type="sldNum" sz="quarter" idx="12"/>
          </p:nvPr>
        </p:nvSpPr>
        <p:spPr/>
        <p:txBody>
          <a:bodyPr/>
          <a:lstStyle/>
          <a:p>
            <a:fld id="{3E0B6FA9-18D6-4085-9E33-3A5F3DC34011}" type="slidenum">
              <a:rPr lang="en-GB" smtClean="0"/>
              <a:t>‹#›</a:t>
            </a:fld>
            <a:endParaRPr lang="en-GB"/>
          </a:p>
        </p:txBody>
      </p:sp>
    </p:spTree>
    <p:extLst>
      <p:ext uri="{BB962C8B-B14F-4D97-AF65-F5344CB8AC3E}">
        <p14:creationId xmlns:p14="http://schemas.microsoft.com/office/powerpoint/2010/main" val="4287978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4F12B-1093-01B4-B799-1CD9DC73CAD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54E5B21-2705-C88B-08BC-9AD1FB177F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96C239-FDBA-1C4E-474D-F919683B87D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40FBB6A-318C-C273-1655-70263B8FCC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9726B4B-547A-1512-B980-EC41BA7239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D7964E9-A547-E58A-86A6-7855DEE86880}"/>
              </a:ext>
            </a:extLst>
          </p:cNvPr>
          <p:cNvSpPr>
            <a:spLocks noGrp="1"/>
          </p:cNvSpPr>
          <p:nvPr>
            <p:ph type="dt" sz="half" idx="10"/>
          </p:nvPr>
        </p:nvSpPr>
        <p:spPr/>
        <p:txBody>
          <a:bodyPr/>
          <a:lstStyle/>
          <a:p>
            <a:fld id="{EF783722-EB53-4F86-B50D-0907C84D4514}" type="datetimeFigureOut">
              <a:rPr lang="en-GB" smtClean="0"/>
              <a:t>24/06/2022</a:t>
            </a:fld>
            <a:endParaRPr lang="en-GB"/>
          </a:p>
        </p:txBody>
      </p:sp>
      <p:sp>
        <p:nvSpPr>
          <p:cNvPr id="8" name="Footer Placeholder 7">
            <a:extLst>
              <a:ext uri="{FF2B5EF4-FFF2-40B4-BE49-F238E27FC236}">
                <a16:creationId xmlns:a16="http://schemas.microsoft.com/office/drawing/2014/main" id="{EADE3A56-766F-9EE3-8E90-229A43DFDE1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406AB42-B11D-2F61-A5D1-1D777294896B}"/>
              </a:ext>
            </a:extLst>
          </p:cNvPr>
          <p:cNvSpPr>
            <a:spLocks noGrp="1"/>
          </p:cNvSpPr>
          <p:nvPr>
            <p:ph type="sldNum" sz="quarter" idx="12"/>
          </p:nvPr>
        </p:nvSpPr>
        <p:spPr/>
        <p:txBody>
          <a:bodyPr/>
          <a:lstStyle/>
          <a:p>
            <a:fld id="{3E0B6FA9-18D6-4085-9E33-3A5F3DC34011}" type="slidenum">
              <a:rPr lang="en-GB" smtClean="0"/>
              <a:t>‹#›</a:t>
            </a:fld>
            <a:endParaRPr lang="en-GB"/>
          </a:p>
        </p:txBody>
      </p:sp>
    </p:spTree>
    <p:extLst>
      <p:ext uri="{BB962C8B-B14F-4D97-AF65-F5344CB8AC3E}">
        <p14:creationId xmlns:p14="http://schemas.microsoft.com/office/powerpoint/2010/main" val="3727219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09353-98A8-21A5-E979-7E77BA8F4D6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A6070BC-2348-04BB-F1CE-3602C7016577}"/>
              </a:ext>
            </a:extLst>
          </p:cNvPr>
          <p:cNvSpPr>
            <a:spLocks noGrp="1"/>
          </p:cNvSpPr>
          <p:nvPr>
            <p:ph type="dt" sz="half" idx="10"/>
          </p:nvPr>
        </p:nvSpPr>
        <p:spPr/>
        <p:txBody>
          <a:bodyPr/>
          <a:lstStyle/>
          <a:p>
            <a:fld id="{EF783722-EB53-4F86-B50D-0907C84D4514}" type="datetimeFigureOut">
              <a:rPr lang="en-GB" smtClean="0"/>
              <a:t>24/06/2022</a:t>
            </a:fld>
            <a:endParaRPr lang="en-GB"/>
          </a:p>
        </p:txBody>
      </p:sp>
      <p:sp>
        <p:nvSpPr>
          <p:cNvPr id="4" name="Footer Placeholder 3">
            <a:extLst>
              <a:ext uri="{FF2B5EF4-FFF2-40B4-BE49-F238E27FC236}">
                <a16:creationId xmlns:a16="http://schemas.microsoft.com/office/drawing/2014/main" id="{741FD046-6523-9B9C-2A03-AFB776DAE55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EF55A29-F5B9-59DD-02D1-8858DBDBF4AC}"/>
              </a:ext>
            </a:extLst>
          </p:cNvPr>
          <p:cNvSpPr>
            <a:spLocks noGrp="1"/>
          </p:cNvSpPr>
          <p:nvPr>
            <p:ph type="sldNum" sz="quarter" idx="12"/>
          </p:nvPr>
        </p:nvSpPr>
        <p:spPr/>
        <p:txBody>
          <a:bodyPr/>
          <a:lstStyle/>
          <a:p>
            <a:fld id="{3E0B6FA9-18D6-4085-9E33-3A5F3DC34011}" type="slidenum">
              <a:rPr lang="en-GB" smtClean="0"/>
              <a:t>‹#›</a:t>
            </a:fld>
            <a:endParaRPr lang="en-GB"/>
          </a:p>
        </p:txBody>
      </p:sp>
    </p:spTree>
    <p:extLst>
      <p:ext uri="{BB962C8B-B14F-4D97-AF65-F5344CB8AC3E}">
        <p14:creationId xmlns:p14="http://schemas.microsoft.com/office/powerpoint/2010/main" val="3627520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4957E6-5A4E-CDA3-A739-A83EDAECB786}"/>
              </a:ext>
            </a:extLst>
          </p:cNvPr>
          <p:cNvSpPr>
            <a:spLocks noGrp="1"/>
          </p:cNvSpPr>
          <p:nvPr>
            <p:ph type="dt" sz="half" idx="10"/>
          </p:nvPr>
        </p:nvSpPr>
        <p:spPr/>
        <p:txBody>
          <a:bodyPr/>
          <a:lstStyle/>
          <a:p>
            <a:fld id="{EF783722-EB53-4F86-B50D-0907C84D4514}" type="datetimeFigureOut">
              <a:rPr lang="en-GB" smtClean="0"/>
              <a:t>24/06/2022</a:t>
            </a:fld>
            <a:endParaRPr lang="en-GB"/>
          </a:p>
        </p:txBody>
      </p:sp>
      <p:sp>
        <p:nvSpPr>
          <p:cNvPr id="3" name="Footer Placeholder 2">
            <a:extLst>
              <a:ext uri="{FF2B5EF4-FFF2-40B4-BE49-F238E27FC236}">
                <a16:creationId xmlns:a16="http://schemas.microsoft.com/office/drawing/2014/main" id="{E40D55E2-AB41-ABC2-1672-C7D26B14FEC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F17A8D5-8C24-F1E2-7DBA-A19F0155E81F}"/>
              </a:ext>
            </a:extLst>
          </p:cNvPr>
          <p:cNvSpPr>
            <a:spLocks noGrp="1"/>
          </p:cNvSpPr>
          <p:nvPr>
            <p:ph type="sldNum" sz="quarter" idx="12"/>
          </p:nvPr>
        </p:nvSpPr>
        <p:spPr/>
        <p:txBody>
          <a:bodyPr/>
          <a:lstStyle/>
          <a:p>
            <a:fld id="{3E0B6FA9-18D6-4085-9E33-3A5F3DC34011}" type="slidenum">
              <a:rPr lang="en-GB" smtClean="0"/>
              <a:t>‹#›</a:t>
            </a:fld>
            <a:endParaRPr lang="en-GB"/>
          </a:p>
        </p:txBody>
      </p:sp>
    </p:spTree>
    <p:extLst>
      <p:ext uri="{BB962C8B-B14F-4D97-AF65-F5344CB8AC3E}">
        <p14:creationId xmlns:p14="http://schemas.microsoft.com/office/powerpoint/2010/main" val="3330441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57E08-0189-711A-BA57-8C23CBB40C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26CD78D-6CDA-78E5-8013-77B0B260E6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88962B1-7F37-C8A3-5C50-6AA3C50CD4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E9295F-880F-846C-376A-B45629828D45}"/>
              </a:ext>
            </a:extLst>
          </p:cNvPr>
          <p:cNvSpPr>
            <a:spLocks noGrp="1"/>
          </p:cNvSpPr>
          <p:nvPr>
            <p:ph type="dt" sz="half" idx="10"/>
          </p:nvPr>
        </p:nvSpPr>
        <p:spPr/>
        <p:txBody>
          <a:bodyPr/>
          <a:lstStyle/>
          <a:p>
            <a:fld id="{EF783722-EB53-4F86-B50D-0907C84D4514}" type="datetimeFigureOut">
              <a:rPr lang="en-GB" smtClean="0"/>
              <a:t>24/06/2022</a:t>
            </a:fld>
            <a:endParaRPr lang="en-GB"/>
          </a:p>
        </p:txBody>
      </p:sp>
      <p:sp>
        <p:nvSpPr>
          <p:cNvPr id="6" name="Footer Placeholder 5">
            <a:extLst>
              <a:ext uri="{FF2B5EF4-FFF2-40B4-BE49-F238E27FC236}">
                <a16:creationId xmlns:a16="http://schemas.microsoft.com/office/drawing/2014/main" id="{18A6E1ED-450D-8E89-A399-2D591C293F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F63A965-83E9-BCFA-F1F0-82EA3F7351B8}"/>
              </a:ext>
            </a:extLst>
          </p:cNvPr>
          <p:cNvSpPr>
            <a:spLocks noGrp="1"/>
          </p:cNvSpPr>
          <p:nvPr>
            <p:ph type="sldNum" sz="quarter" idx="12"/>
          </p:nvPr>
        </p:nvSpPr>
        <p:spPr/>
        <p:txBody>
          <a:bodyPr/>
          <a:lstStyle/>
          <a:p>
            <a:fld id="{3E0B6FA9-18D6-4085-9E33-3A5F3DC34011}" type="slidenum">
              <a:rPr lang="en-GB" smtClean="0"/>
              <a:t>‹#›</a:t>
            </a:fld>
            <a:endParaRPr lang="en-GB"/>
          </a:p>
        </p:txBody>
      </p:sp>
    </p:spTree>
    <p:extLst>
      <p:ext uri="{BB962C8B-B14F-4D97-AF65-F5344CB8AC3E}">
        <p14:creationId xmlns:p14="http://schemas.microsoft.com/office/powerpoint/2010/main" val="3820100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CB712-C65B-30A7-256F-5B25864EFC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DFEE725-D14C-5354-E1B3-705EBB6D9F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7594575-4594-594F-7620-B3E17540EF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3CB2CF-78B5-C5F2-8731-A583C4673194}"/>
              </a:ext>
            </a:extLst>
          </p:cNvPr>
          <p:cNvSpPr>
            <a:spLocks noGrp="1"/>
          </p:cNvSpPr>
          <p:nvPr>
            <p:ph type="dt" sz="half" idx="10"/>
          </p:nvPr>
        </p:nvSpPr>
        <p:spPr/>
        <p:txBody>
          <a:bodyPr/>
          <a:lstStyle/>
          <a:p>
            <a:fld id="{EF783722-EB53-4F86-B50D-0907C84D4514}" type="datetimeFigureOut">
              <a:rPr lang="en-GB" smtClean="0"/>
              <a:t>24/06/2022</a:t>
            </a:fld>
            <a:endParaRPr lang="en-GB"/>
          </a:p>
        </p:txBody>
      </p:sp>
      <p:sp>
        <p:nvSpPr>
          <p:cNvPr id="6" name="Footer Placeholder 5">
            <a:extLst>
              <a:ext uri="{FF2B5EF4-FFF2-40B4-BE49-F238E27FC236}">
                <a16:creationId xmlns:a16="http://schemas.microsoft.com/office/drawing/2014/main" id="{CEEE2999-E3C8-1EA3-E48A-1226A1F26FA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B2C516C-4F76-42DA-123D-864724EEC01D}"/>
              </a:ext>
            </a:extLst>
          </p:cNvPr>
          <p:cNvSpPr>
            <a:spLocks noGrp="1"/>
          </p:cNvSpPr>
          <p:nvPr>
            <p:ph type="sldNum" sz="quarter" idx="12"/>
          </p:nvPr>
        </p:nvSpPr>
        <p:spPr/>
        <p:txBody>
          <a:bodyPr/>
          <a:lstStyle/>
          <a:p>
            <a:fld id="{3E0B6FA9-18D6-4085-9E33-3A5F3DC34011}" type="slidenum">
              <a:rPr lang="en-GB" smtClean="0"/>
              <a:t>‹#›</a:t>
            </a:fld>
            <a:endParaRPr lang="en-GB"/>
          </a:p>
        </p:txBody>
      </p:sp>
    </p:spTree>
    <p:extLst>
      <p:ext uri="{BB962C8B-B14F-4D97-AF65-F5344CB8AC3E}">
        <p14:creationId xmlns:p14="http://schemas.microsoft.com/office/powerpoint/2010/main" val="3123624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19A97C-DF5B-ACBC-CCC9-941E57851D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7FF1D17-7033-D0E6-2A5F-D9B62E7D9D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3A34FEF-5F8E-1914-40A4-299BD9064B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783722-EB53-4F86-B50D-0907C84D4514}" type="datetimeFigureOut">
              <a:rPr lang="en-GB" smtClean="0"/>
              <a:t>24/06/2022</a:t>
            </a:fld>
            <a:endParaRPr lang="en-GB"/>
          </a:p>
        </p:txBody>
      </p:sp>
      <p:sp>
        <p:nvSpPr>
          <p:cNvPr id="5" name="Footer Placeholder 4">
            <a:extLst>
              <a:ext uri="{FF2B5EF4-FFF2-40B4-BE49-F238E27FC236}">
                <a16:creationId xmlns:a16="http://schemas.microsoft.com/office/drawing/2014/main" id="{A575B058-0276-9DBD-FF78-10F0937B76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333B18A-B08F-E73F-49AE-8783435112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0B6FA9-18D6-4085-9E33-3A5F3DC34011}" type="slidenum">
              <a:rPr lang="en-GB" smtClean="0"/>
              <a:t>‹#›</a:t>
            </a:fld>
            <a:endParaRPr lang="en-GB"/>
          </a:p>
        </p:txBody>
      </p:sp>
    </p:spTree>
    <p:extLst>
      <p:ext uri="{BB962C8B-B14F-4D97-AF65-F5344CB8AC3E}">
        <p14:creationId xmlns:p14="http://schemas.microsoft.com/office/powerpoint/2010/main" val="3873606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A678336F-92FB-24FD-BFB0-EDB50EEB40A1}"/>
              </a:ext>
            </a:extLst>
          </p:cNvPr>
          <p:cNvGraphicFramePr>
            <a:graphicFrameLocks noGrp="1"/>
          </p:cNvGraphicFramePr>
          <p:nvPr>
            <p:extLst>
              <p:ext uri="{D42A27DB-BD31-4B8C-83A1-F6EECF244321}">
                <p14:modId xmlns:p14="http://schemas.microsoft.com/office/powerpoint/2010/main" val="4219475615"/>
              </p:ext>
            </p:extLst>
          </p:nvPr>
        </p:nvGraphicFramePr>
        <p:xfrm>
          <a:off x="203199" y="163075"/>
          <a:ext cx="3454401" cy="3276351"/>
        </p:xfrm>
        <a:graphic>
          <a:graphicData uri="http://schemas.openxmlformats.org/drawingml/2006/table">
            <a:tbl>
              <a:tblPr firstRow="1" bandRow="1">
                <a:tableStyleId>{7E9639D4-E3E2-4D34-9284-5A2195B3D0D7}</a:tableStyleId>
              </a:tblPr>
              <a:tblGrid>
                <a:gridCol w="818543">
                  <a:extLst>
                    <a:ext uri="{9D8B030D-6E8A-4147-A177-3AD203B41FA5}">
                      <a16:colId xmlns:a16="http://schemas.microsoft.com/office/drawing/2014/main" val="1267058939"/>
                    </a:ext>
                  </a:extLst>
                </a:gridCol>
                <a:gridCol w="2635858">
                  <a:extLst>
                    <a:ext uri="{9D8B030D-6E8A-4147-A177-3AD203B41FA5}">
                      <a16:colId xmlns:a16="http://schemas.microsoft.com/office/drawing/2014/main" val="3602017240"/>
                    </a:ext>
                  </a:extLst>
                </a:gridCol>
              </a:tblGrid>
              <a:tr h="318319">
                <a:tc>
                  <a:txBody>
                    <a:bodyPr/>
                    <a:lstStyle/>
                    <a:p>
                      <a:r>
                        <a:rPr lang="en-GB" sz="1050" dirty="0"/>
                        <a:t>Tier 2 word</a:t>
                      </a:r>
                    </a:p>
                  </a:txBody>
                  <a:tcPr/>
                </a:tc>
                <a:tc>
                  <a:txBody>
                    <a:bodyPr/>
                    <a:lstStyle/>
                    <a:p>
                      <a:r>
                        <a:rPr lang="en-GB" sz="1050" dirty="0"/>
                        <a:t>Definition</a:t>
                      </a:r>
                    </a:p>
                  </a:txBody>
                  <a:tcPr/>
                </a:tc>
                <a:extLst>
                  <a:ext uri="{0D108BD9-81ED-4DB2-BD59-A6C34878D82A}">
                    <a16:rowId xmlns:a16="http://schemas.microsoft.com/office/drawing/2014/main" val="1169699366"/>
                  </a:ext>
                </a:extLst>
              </a:tr>
              <a:tr h="318319">
                <a:tc>
                  <a:txBody>
                    <a:bodyPr/>
                    <a:lstStyle/>
                    <a:p>
                      <a:r>
                        <a:rPr lang="en-GB" sz="1050" dirty="0"/>
                        <a:t>Confess</a:t>
                      </a:r>
                    </a:p>
                  </a:txBody>
                  <a:tcPr/>
                </a:tc>
                <a:tc>
                  <a:txBody>
                    <a:bodyPr/>
                    <a:lstStyle/>
                    <a:p>
                      <a:r>
                        <a:rPr lang="en-GB" sz="1050" dirty="0"/>
                        <a:t>To admit to a sin before God.</a:t>
                      </a:r>
                    </a:p>
                  </a:txBody>
                  <a:tcPr/>
                </a:tc>
                <a:extLst>
                  <a:ext uri="{0D108BD9-81ED-4DB2-BD59-A6C34878D82A}">
                    <a16:rowId xmlns:a16="http://schemas.microsoft.com/office/drawing/2014/main" val="4181660785"/>
                  </a:ext>
                </a:extLst>
              </a:tr>
              <a:tr h="318319">
                <a:tc>
                  <a:txBody>
                    <a:bodyPr/>
                    <a:lstStyle/>
                    <a:p>
                      <a:r>
                        <a:rPr lang="en-GB" sz="1050" dirty="0"/>
                        <a:t>Heir</a:t>
                      </a:r>
                    </a:p>
                  </a:txBody>
                  <a:tcPr/>
                </a:tc>
                <a:tc>
                  <a:txBody>
                    <a:bodyPr/>
                    <a:lstStyle/>
                    <a:p>
                      <a:r>
                        <a:rPr lang="en-GB" sz="1050" dirty="0"/>
                        <a:t>The next in line to become King or Queen.</a:t>
                      </a:r>
                    </a:p>
                  </a:txBody>
                  <a:tcPr/>
                </a:tc>
                <a:extLst>
                  <a:ext uri="{0D108BD9-81ED-4DB2-BD59-A6C34878D82A}">
                    <a16:rowId xmlns:a16="http://schemas.microsoft.com/office/drawing/2014/main" val="2700241601"/>
                  </a:ext>
                </a:extLst>
              </a:tr>
              <a:tr h="318319">
                <a:tc>
                  <a:txBody>
                    <a:bodyPr/>
                    <a:lstStyle/>
                    <a:p>
                      <a:r>
                        <a:rPr lang="en-GB" sz="1050" dirty="0"/>
                        <a:t>Throne</a:t>
                      </a:r>
                    </a:p>
                  </a:txBody>
                  <a:tcPr/>
                </a:tc>
                <a:tc>
                  <a:txBody>
                    <a:bodyPr/>
                    <a:lstStyle/>
                    <a:p>
                      <a:r>
                        <a:rPr lang="en-GB" sz="1050" dirty="0"/>
                        <a:t>Where a King or Queen sits.</a:t>
                      </a:r>
                    </a:p>
                  </a:txBody>
                  <a:tcPr/>
                </a:tc>
                <a:extLst>
                  <a:ext uri="{0D108BD9-81ED-4DB2-BD59-A6C34878D82A}">
                    <a16:rowId xmlns:a16="http://schemas.microsoft.com/office/drawing/2014/main" val="962205300"/>
                  </a:ext>
                </a:extLst>
              </a:tr>
              <a:tr h="318319">
                <a:tc>
                  <a:txBody>
                    <a:bodyPr/>
                    <a:lstStyle/>
                    <a:p>
                      <a:r>
                        <a:rPr lang="en-GB" sz="1050" dirty="0"/>
                        <a:t>Earl</a:t>
                      </a:r>
                    </a:p>
                  </a:txBody>
                  <a:tcPr/>
                </a:tc>
                <a:tc>
                  <a:txBody>
                    <a:bodyPr/>
                    <a:lstStyle/>
                    <a:p>
                      <a:r>
                        <a:rPr lang="en-GB" sz="1050" dirty="0"/>
                        <a:t>An upper class, land owning, noble.</a:t>
                      </a:r>
                    </a:p>
                  </a:txBody>
                  <a:tcPr/>
                </a:tc>
                <a:extLst>
                  <a:ext uri="{0D108BD9-81ED-4DB2-BD59-A6C34878D82A}">
                    <a16:rowId xmlns:a16="http://schemas.microsoft.com/office/drawing/2014/main" val="3720098485"/>
                  </a:ext>
                </a:extLst>
              </a:tr>
              <a:tr h="318319">
                <a:tc>
                  <a:txBody>
                    <a:bodyPr/>
                    <a:lstStyle/>
                    <a:p>
                      <a:r>
                        <a:rPr lang="en-GB" sz="1050" dirty="0"/>
                        <a:t>Invasion</a:t>
                      </a:r>
                    </a:p>
                  </a:txBody>
                  <a:tcPr/>
                </a:tc>
                <a:tc>
                  <a:txBody>
                    <a:bodyPr/>
                    <a:lstStyle/>
                    <a:p>
                      <a:r>
                        <a:rPr lang="en-GB" sz="1050" dirty="0"/>
                        <a:t>To enter a country with armed force.</a:t>
                      </a:r>
                    </a:p>
                  </a:txBody>
                  <a:tcPr/>
                </a:tc>
                <a:extLst>
                  <a:ext uri="{0D108BD9-81ED-4DB2-BD59-A6C34878D82A}">
                    <a16:rowId xmlns:a16="http://schemas.microsoft.com/office/drawing/2014/main" val="1603857715"/>
                  </a:ext>
                </a:extLst>
              </a:tr>
              <a:tr h="318319">
                <a:tc>
                  <a:txBody>
                    <a:bodyPr/>
                    <a:lstStyle/>
                    <a:p>
                      <a:r>
                        <a:rPr lang="en-GB" sz="1050" dirty="0"/>
                        <a:t>Pious</a:t>
                      </a:r>
                    </a:p>
                  </a:txBody>
                  <a:tcPr/>
                </a:tc>
                <a:tc>
                  <a:txBody>
                    <a:bodyPr/>
                    <a:lstStyle/>
                    <a:p>
                      <a:r>
                        <a:rPr lang="en-GB" sz="1050" dirty="0"/>
                        <a:t>To be very religious.</a:t>
                      </a:r>
                    </a:p>
                  </a:txBody>
                  <a:tcPr/>
                </a:tc>
                <a:extLst>
                  <a:ext uri="{0D108BD9-81ED-4DB2-BD59-A6C34878D82A}">
                    <a16:rowId xmlns:a16="http://schemas.microsoft.com/office/drawing/2014/main" val="1631997621"/>
                  </a:ext>
                </a:extLst>
              </a:tr>
              <a:tr h="318319">
                <a:tc>
                  <a:txBody>
                    <a:bodyPr/>
                    <a:lstStyle/>
                    <a:p>
                      <a:r>
                        <a:rPr lang="en-GB" sz="1050" dirty="0"/>
                        <a:t>Homage</a:t>
                      </a:r>
                    </a:p>
                  </a:txBody>
                  <a:tcPr/>
                </a:tc>
                <a:tc>
                  <a:txBody>
                    <a:bodyPr/>
                    <a:lstStyle/>
                    <a:p>
                      <a:r>
                        <a:rPr lang="en-GB" sz="1050" dirty="0"/>
                        <a:t>Special honour or respect shown publicly</a:t>
                      </a:r>
                    </a:p>
                  </a:txBody>
                  <a:tcPr/>
                </a:tc>
                <a:extLst>
                  <a:ext uri="{0D108BD9-81ED-4DB2-BD59-A6C34878D82A}">
                    <a16:rowId xmlns:a16="http://schemas.microsoft.com/office/drawing/2014/main" val="404286884"/>
                  </a:ext>
                </a:extLst>
              </a:tr>
              <a:tr h="401055">
                <a:tc>
                  <a:txBody>
                    <a:bodyPr/>
                    <a:lstStyle/>
                    <a:p>
                      <a:r>
                        <a:rPr lang="en-GB" sz="1050" dirty="0"/>
                        <a:t>Peasant</a:t>
                      </a:r>
                    </a:p>
                  </a:txBody>
                  <a:tcPr/>
                </a:tc>
                <a:tc>
                  <a:txBody>
                    <a:bodyPr/>
                    <a:lstStyle/>
                    <a:p>
                      <a:r>
                        <a:rPr lang="en-GB" sz="1050" dirty="0"/>
                        <a:t>A poor smallholder, usually does not own land.</a:t>
                      </a:r>
                    </a:p>
                  </a:txBody>
                  <a:tcPr/>
                </a:tc>
                <a:extLst>
                  <a:ext uri="{0D108BD9-81ED-4DB2-BD59-A6C34878D82A}">
                    <a16:rowId xmlns:a16="http://schemas.microsoft.com/office/drawing/2014/main" val="111170468"/>
                  </a:ext>
                </a:extLst>
              </a:tr>
              <a:tr h="318319">
                <a:tc>
                  <a:txBody>
                    <a:bodyPr/>
                    <a:lstStyle/>
                    <a:p>
                      <a:r>
                        <a:rPr lang="en-GB" sz="1050" dirty="0"/>
                        <a:t>Sin</a:t>
                      </a:r>
                    </a:p>
                  </a:txBody>
                  <a:tcPr/>
                </a:tc>
                <a:tc>
                  <a:txBody>
                    <a:bodyPr/>
                    <a:lstStyle/>
                    <a:p>
                      <a:r>
                        <a:rPr lang="en-GB" sz="1050" dirty="0"/>
                        <a:t>A immoral act which is against religious law.</a:t>
                      </a:r>
                    </a:p>
                  </a:txBody>
                  <a:tcPr/>
                </a:tc>
                <a:extLst>
                  <a:ext uri="{0D108BD9-81ED-4DB2-BD59-A6C34878D82A}">
                    <a16:rowId xmlns:a16="http://schemas.microsoft.com/office/drawing/2014/main" val="3788822113"/>
                  </a:ext>
                </a:extLst>
              </a:tr>
            </a:tbl>
          </a:graphicData>
        </a:graphic>
      </p:graphicFrame>
      <p:graphicFrame>
        <p:nvGraphicFramePr>
          <p:cNvPr id="7" name="Table 5">
            <a:extLst>
              <a:ext uri="{FF2B5EF4-FFF2-40B4-BE49-F238E27FC236}">
                <a16:creationId xmlns:a16="http://schemas.microsoft.com/office/drawing/2014/main" id="{CB2D6111-257F-B001-982D-EB9894E95FAF}"/>
              </a:ext>
            </a:extLst>
          </p:cNvPr>
          <p:cNvGraphicFramePr>
            <a:graphicFrameLocks noGrp="1"/>
          </p:cNvGraphicFramePr>
          <p:nvPr>
            <p:extLst>
              <p:ext uri="{D42A27DB-BD31-4B8C-83A1-F6EECF244321}">
                <p14:modId xmlns:p14="http://schemas.microsoft.com/office/powerpoint/2010/main" val="3714564242"/>
              </p:ext>
            </p:extLst>
          </p:nvPr>
        </p:nvGraphicFramePr>
        <p:xfrm>
          <a:off x="3768032" y="186267"/>
          <a:ext cx="5892799" cy="3305405"/>
        </p:xfrm>
        <a:graphic>
          <a:graphicData uri="http://schemas.openxmlformats.org/drawingml/2006/table">
            <a:tbl>
              <a:tblPr firstRow="1" bandRow="1">
                <a:tableStyleId>{7E9639D4-E3E2-4D34-9284-5A2195B3D0D7}</a:tableStyleId>
              </a:tblPr>
              <a:tblGrid>
                <a:gridCol w="1095318">
                  <a:extLst>
                    <a:ext uri="{9D8B030D-6E8A-4147-A177-3AD203B41FA5}">
                      <a16:colId xmlns:a16="http://schemas.microsoft.com/office/drawing/2014/main" val="1267058939"/>
                    </a:ext>
                  </a:extLst>
                </a:gridCol>
                <a:gridCol w="4797481">
                  <a:extLst>
                    <a:ext uri="{9D8B030D-6E8A-4147-A177-3AD203B41FA5}">
                      <a16:colId xmlns:a16="http://schemas.microsoft.com/office/drawing/2014/main" val="3602017240"/>
                    </a:ext>
                  </a:extLst>
                </a:gridCol>
              </a:tblGrid>
              <a:tr h="242507">
                <a:tc>
                  <a:txBody>
                    <a:bodyPr/>
                    <a:lstStyle/>
                    <a:p>
                      <a:r>
                        <a:rPr lang="en-GB" sz="1050" dirty="0"/>
                        <a:t>Tier 3 Word</a:t>
                      </a:r>
                    </a:p>
                  </a:txBody>
                  <a:tcPr/>
                </a:tc>
                <a:tc>
                  <a:txBody>
                    <a:bodyPr/>
                    <a:lstStyle/>
                    <a:p>
                      <a:r>
                        <a:rPr lang="en-GB" sz="1050" dirty="0"/>
                        <a:t>Definition</a:t>
                      </a:r>
                    </a:p>
                  </a:txBody>
                  <a:tcPr/>
                </a:tc>
                <a:extLst>
                  <a:ext uri="{0D108BD9-81ED-4DB2-BD59-A6C34878D82A}">
                    <a16:rowId xmlns:a16="http://schemas.microsoft.com/office/drawing/2014/main" val="1169699366"/>
                  </a:ext>
                </a:extLst>
              </a:tr>
              <a:tr h="309037">
                <a:tc>
                  <a:txBody>
                    <a:bodyPr/>
                    <a:lstStyle/>
                    <a:p>
                      <a:r>
                        <a:rPr lang="en-GB" sz="1050" dirty="0"/>
                        <a:t>Senlac Hill</a:t>
                      </a:r>
                    </a:p>
                  </a:txBody>
                  <a:tcPr/>
                </a:tc>
                <a:tc>
                  <a:txBody>
                    <a:bodyPr/>
                    <a:lstStyle/>
                    <a:p>
                      <a:r>
                        <a:rPr lang="en-GB" sz="1050" dirty="0"/>
                        <a:t>The location of the Battle of Hastings, where Harold Godwinson arranged his army.</a:t>
                      </a:r>
                    </a:p>
                  </a:txBody>
                  <a:tcPr/>
                </a:tc>
                <a:extLst>
                  <a:ext uri="{0D108BD9-81ED-4DB2-BD59-A6C34878D82A}">
                    <a16:rowId xmlns:a16="http://schemas.microsoft.com/office/drawing/2014/main" val="1570080331"/>
                  </a:ext>
                </a:extLst>
              </a:tr>
              <a:tr h="309037">
                <a:tc>
                  <a:txBody>
                    <a:bodyPr/>
                    <a:lstStyle/>
                    <a:p>
                      <a:r>
                        <a:rPr lang="en-GB" sz="1050" dirty="0"/>
                        <a:t>Stamford Bridge</a:t>
                      </a:r>
                    </a:p>
                  </a:txBody>
                  <a:tcPr/>
                </a:tc>
                <a:tc>
                  <a:txBody>
                    <a:bodyPr/>
                    <a:lstStyle/>
                    <a:p>
                      <a:r>
                        <a:rPr lang="en-GB" sz="1050" dirty="0"/>
                        <a:t>A village outside of York where Harold Godwinson fought the Viking invasion</a:t>
                      </a:r>
                    </a:p>
                  </a:txBody>
                  <a:tcPr/>
                </a:tc>
                <a:extLst>
                  <a:ext uri="{0D108BD9-81ED-4DB2-BD59-A6C34878D82A}">
                    <a16:rowId xmlns:a16="http://schemas.microsoft.com/office/drawing/2014/main" val="3206915281"/>
                  </a:ext>
                </a:extLst>
              </a:tr>
              <a:tr h="309037">
                <a:tc>
                  <a:txBody>
                    <a:bodyPr/>
                    <a:lstStyle/>
                    <a:p>
                      <a:r>
                        <a:rPr lang="en-GB" sz="1050" dirty="0" err="1"/>
                        <a:t>Frydd</a:t>
                      </a:r>
                      <a:endParaRPr lang="en-GB" sz="1050" dirty="0"/>
                    </a:p>
                  </a:txBody>
                  <a:tcPr/>
                </a:tc>
                <a:tc>
                  <a:txBody>
                    <a:bodyPr/>
                    <a:lstStyle/>
                    <a:p>
                      <a:r>
                        <a:rPr lang="en-GB" sz="1050" dirty="0"/>
                        <a:t>Untrained soldiers called up to military service in the English army.</a:t>
                      </a:r>
                    </a:p>
                  </a:txBody>
                  <a:tcPr/>
                </a:tc>
                <a:extLst>
                  <a:ext uri="{0D108BD9-81ED-4DB2-BD59-A6C34878D82A}">
                    <a16:rowId xmlns:a16="http://schemas.microsoft.com/office/drawing/2014/main" val="1501425758"/>
                  </a:ext>
                </a:extLst>
              </a:tr>
              <a:tr h="309037">
                <a:tc>
                  <a:txBody>
                    <a:bodyPr/>
                    <a:lstStyle/>
                    <a:p>
                      <a:r>
                        <a:rPr lang="en-GB" sz="1050" dirty="0"/>
                        <a:t>Housecarls</a:t>
                      </a:r>
                    </a:p>
                  </a:txBody>
                  <a:tcPr/>
                </a:tc>
                <a:tc>
                  <a:txBody>
                    <a:bodyPr/>
                    <a:lstStyle/>
                    <a:p>
                      <a:r>
                        <a:rPr lang="en-GB" sz="1050" dirty="0"/>
                        <a:t>Trained knights and noblemen called up to fight in the England army.</a:t>
                      </a:r>
                    </a:p>
                  </a:txBody>
                  <a:tcPr/>
                </a:tc>
                <a:extLst>
                  <a:ext uri="{0D108BD9-81ED-4DB2-BD59-A6C34878D82A}">
                    <a16:rowId xmlns:a16="http://schemas.microsoft.com/office/drawing/2014/main" val="3309262510"/>
                  </a:ext>
                </a:extLst>
              </a:tr>
              <a:tr h="309037">
                <a:tc>
                  <a:txBody>
                    <a:bodyPr/>
                    <a:lstStyle/>
                    <a:p>
                      <a:r>
                        <a:rPr lang="en-GB" sz="1050" dirty="0"/>
                        <a:t>Viking</a:t>
                      </a:r>
                    </a:p>
                  </a:txBody>
                  <a:tcPr/>
                </a:tc>
                <a:tc>
                  <a:txBody>
                    <a:bodyPr/>
                    <a:lstStyle/>
                    <a:p>
                      <a:r>
                        <a:rPr lang="en-GB" sz="1050" dirty="0"/>
                        <a:t>Scandinavian people  who raided and settled in many parts of Northern Europe.</a:t>
                      </a:r>
                    </a:p>
                  </a:txBody>
                  <a:tcPr/>
                </a:tc>
                <a:extLst>
                  <a:ext uri="{0D108BD9-81ED-4DB2-BD59-A6C34878D82A}">
                    <a16:rowId xmlns:a16="http://schemas.microsoft.com/office/drawing/2014/main" val="1215523796"/>
                  </a:ext>
                </a:extLst>
              </a:tr>
              <a:tr h="242507">
                <a:tc>
                  <a:txBody>
                    <a:bodyPr/>
                    <a:lstStyle/>
                    <a:p>
                      <a:r>
                        <a:rPr lang="en-GB" sz="1050" dirty="0"/>
                        <a:t>Berserker</a:t>
                      </a:r>
                    </a:p>
                  </a:txBody>
                  <a:tcPr/>
                </a:tc>
                <a:tc>
                  <a:txBody>
                    <a:bodyPr/>
                    <a:lstStyle/>
                    <a:p>
                      <a:r>
                        <a:rPr lang="en-GB" sz="1050" dirty="0"/>
                        <a:t>An elite Viking soldier</a:t>
                      </a:r>
                    </a:p>
                  </a:txBody>
                  <a:tcPr/>
                </a:tc>
                <a:extLst>
                  <a:ext uri="{0D108BD9-81ED-4DB2-BD59-A6C34878D82A}">
                    <a16:rowId xmlns:a16="http://schemas.microsoft.com/office/drawing/2014/main" val="1638027531"/>
                  </a:ext>
                </a:extLst>
              </a:tr>
              <a:tr h="242507">
                <a:tc>
                  <a:txBody>
                    <a:bodyPr/>
                    <a:lstStyle/>
                    <a:p>
                      <a:r>
                        <a:rPr lang="en-GB" sz="1050" dirty="0"/>
                        <a:t>Motte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dirty="0"/>
                        <a:t>The hill upon which a Norman castle would be built.</a:t>
                      </a:r>
                    </a:p>
                  </a:txBody>
                  <a:tcPr/>
                </a:tc>
                <a:extLst>
                  <a:ext uri="{0D108BD9-81ED-4DB2-BD59-A6C34878D82A}">
                    <a16:rowId xmlns:a16="http://schemas.microsoft.com/office/drawing/2014/main" val="3993755759"/>
                  </a:ext>
                </a:extLst>
              </a:tr>
              <a:tr h="242507">
                <a:tc>
                  <a:txBody>
                    <a:bodyPr/>
                    <a:lstStyle/>
                    <a:p>
                      <a:r>
                        <a:rPr lang="en-GB" sz="1050" dirty="0"/>
                        <a:t>Bailey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dirty="0"/>
                        <a:t>Area of flat land behind the castles outer walls.</a:t>
                      </a:r>
                    </a:p>
                  </a:txBody>
                  <a:tcPr/>
                </a:tc>
                <a:extLst>
                  <a:ext uri="{0D108BD9-81ED-4DB2-BD59-A6C34878D82A}">
                    <a16:rowId xmlns:a16="http://schemas.microsoft.com/office/drawing/2014/main" val="2659335435"/>
                  </a:ext>
                </a:extLst>
              </a:tr>
              <a:tr h="242507">
                <a:tc>
                  <a:txBody>
                    <a:bodyPr/>
                    <a:lstStyle/>
                    <a:p>
                      <a:r>
                        <a:rPr lang="en-GB" sz="1050" dirty="0"/>
                        <a:t>Tithe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dirty="0"/>
                        <a:t>A tax paid to the church </a:t>
                      </a:r>
                    </a:p>
                  </a:txBody>
                  <a:tcPr/>
                </a:tc>
                <a:extLst>
                  <a:ext uri="{0D108BD9-81ED-4DB2-BD59-A6C34878D82A}">
                    <a16:rowId xmlns:a16="http://schemas.microsoft.com/office/drawing/2014/main" val="1794851193"/>
                  </a:ext>
                </a:extLst>
              </a:tr>
              <a:tr h="242507">
                <a:tc>
                  <a:txBody>
                    <a:bodyPr/>
                    <a:lstStyle/>
                    <a:p>
                      <a:r>
                        <a:rPr lang="en-GB" sz="1050" dirty="0"/>
                        <a:t>Anglo Saxon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dirty="0"/>
                        <a:t>People living in England for the Year 400 onwards.</a:t>
                      </a:r>
                    </a:p>
                  </a:txBody>
                  <a:tcPr/>
                </a:tc>
                <a:extLst>
                  <a:ext uri="{0D108BD9-81ED-4DB2-BD59-A6C34878D82A}">
                    <a16:rowId xmlns:a16="http://schemas.microsoft.com/office/drawing/2014/main" val="2890470422"/>
                  </a:ext>
                </a:extLst>
              </a:tr>
              <a:tr h="242507">
                <a:tc>
                  <a:txBody>
                    <a:bodyPr/>
                    <a:lstStyle/>
                    <a:p>
                      <a:r>
                        <a:rPr lang="en-GB" sz="1050" dirty="0"/>
                        <a:t>Norman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dirty="0"/>
                        <a:t>Someone from Normandy in France</a:t>
                      </a:r>
                    </a:p>
                  </a:txBody>
                  <a:tcPr/>
                </a:tc>
                <a:extLst>
                  <a:ext uri="{0D108BD9-81ED-4DB2-BD59-A6C34878D82A}">
                    <a16:rowId xmlns:a16="http://schemas.microsoft.com/office/drawing/2014/main" val="3151625245"/>
                  </a:ext>
                </a:extLst>
              </a:tr>
            </a:tbl>
          </a:graphicData>
        </a:graphic>
      </p:graphicFrame>
      <p:graphicFrame>
        <p:nvGraphicFramePr>
          <p:cNvPr id="8" name="Table 5">
            <a:extLst>
              <a:ext uri="{FF2B5EF4-FFF2-40B4-BE49-F238E27FC236}">
                <a16:creationId xmlns:a16="http://schemas.microsoft.com/office/drawing/2014/main" id="{7EF815E4-E578-5327-7281-68FC63372525}"/>
              </a:ext>
            </a:extLst>
          </p:cNvPr>
          <p:cNvGraphicFramePr>
            <a:graphicFrameLocks noGrp="1"/>
          </p:cNvGraphicFramePr>
          <p:nvPr>
            <p:extLst>
              <p:ext uri="{D42A27DB-BD31-4B8C-83A1-F6EECF244321}">
                <p14:modId xmlns:p14="http://schemas.microsoft.com/office/powerpoint/2010/main" val="2878949979"/>
              </p:ext>
            </p:extLst>
          </p:nvPr>
        </p:nvGraphicFramePr>
        <p:xfrm>
          <a:off x="203199" y="3533598"/>
          <a:ext cx="4607341" cy="3161327"/>
        </p:xfrm>
        <a:graphic>
          <a:graphicData uri="http://schemas.openxmlformats.org/drawingml/2006/table">
            <a:tbl>
              <a:tblPr firstRow="1" bandRow="1">
                <a:tableStyleId>{7E9639D4-E3E2-4D34-9284-5A2195B3D0D7}</a:tableStyleId>
              </a:tblPr>
              <a:tblGrid>
                <a:gridCol w="928099">
                  <a:extLst>
                    <a:ext uri="{9D8B030D-6E8A-4147-A177-3AD203B41FA5}">
                      <a16:colId xmlns:a16="http://schemas.microsoft.com/office/drawing/2014/main" val="1267058939"/>
                    </a:ext>
                  </a:extLst>
                </a:gridCol>
                <a:gridCol w="3679242">
                  <a:extLst>
                    <a:ext uri="{9D8B030D-6E8A-4147-A177-3AD203B41FA5}">
                      <a16:colId xmlns:a16="http://schemas.microsoft.com/office/drawing/2014/main" val="3602017240"/>
                    </a:ext>
                  </a:extLst>
                </a:gridCol>
              </a:tblGrid>
              <a:tr h="447854">
                <a:tc>
                  <a:txBody>
                    <a:bodyPr/>
                    <a:lstStyle/>
                    <a:p>
                      <a:r>
                        <a:rPr lang="en-GB" sz="1050" dirty="0"/>
                        <a:t>Key person</a:t>
                      </a:r>
                    </a:p>
                  </a:txBody>
                  <a:tcPr/>
                </a:tc>
                <a:tc>
                  <a:txBody>
                    <a:bodyPr/>
                    <a:lstStyle/>
                    <a:p>
                      <a:r>
                        <a:rPr lang="en-GB" sz="1050" dirty="0"/>
                        <a:t>Description</a:t>
                      </a:r>
                    </a:p>
                  </a:txBody>
                  <a:tcPr/>
                </a:tc>
                <a:extLst>
                  <a:ext uri="{0D108BD9-81ED-4DB2-BD59-A6C34878D82A}">
                    <a16:rowId xmlns:a16="http://schemas.microsoft.com/office/drawing/2014/main" val="1169699366"/>
                  </a:ext>
                </a:extLst>
              </a:tr>
              <a:tr h="607311">
                <a:tc>
                  <a:txBody>
                    <a:bodyPr/>
                    <a:lstStyle/>
                    <a:p>
                      <a:r>
                        <a:rPr lang="en-GB" sz="1050" dirty="0"/>
                        <a:t>Edward the Confessor</a:t>
                      </a:r>
                    </a:p>
                  </a:txBody>
                  <a:tcPr/>
                </a:tc>
                <a:tc>
                  <a:txBody>
                    <a:bodyPr/>
                    <a:lstStyle/>
                    <a:p>
                      <a:r>
                        <a:rPr lang="en-GB" sz="1050" dirty="0"/>
                        <a:t>King of England from 1042 – 1066. He married the sister of the Earl of Wessex but remained pious and so never had children. </a:t>
                      </a:r>
                    </a:p>
                  </a:txBody>
                  <a:tcPr/>
                </a:tc>
                <a:extLst>
                  <a:ext uri="{0D108BD9-81ED-4DB2-BD59-A6C34878D82A}">
                    <a16:rowId xmlns:a16="http://schemas.microsoft.com/office/drawing/2014/main" val="4181660785"/>
                  </a:ext>
                </a:extLst>
              </a:tr>
              <a:tr h="607311">
                <a:tc>
                  <a:txBody>
                    <a:bodyPr/>
                    <a:lstStyle/>
                    <a:p>
                      <a:r>
                        <a:rPr lang="en-GB" sz="1050" dirty="0"/>
                        <a:t>Harold Godwinson</a:t>
                      </a:r>
                    </a:p>
                  </a:txBody>
                  <a:tcPr/>
                </a:tc>
                <a:tc>
                  <a:txBody>
                    <a:bodyPr/>
                    <a:lstStyle/>
                    <a:p>
                      <a:r>
                        <a:rPr lang="en-GB" sz="1050" dirty="0"/>
                        <a:t>Earl of Wessex. Commanded the English army and helped to run the country whilst the King was on pilgrimage.</a:t>
                      </a:r>
                    </a:p>
                  </a:txBody>
                  <a:tcPr/>
                </a:tc>
                <a:extLst>
                  <a:ext uri="{0D108BD9-81ED-4DB2-BD59-A6C34878D82A}">
                    <a16:rowId xmlns:a16="http://schemas.microsoft.com/office/drawing/2014/main" val="697952991"/>
                  </a:ext>
                </a:extLst>
              </a:tr>
              <a:tr h="607311">
                <a:tc>
                  <a:txBody>
                    <a:bodyPr/>
                    <a:lstStyle/>
                    <a:p>
                      <a:r>
                        <a:rPr lang="en-GB" sz="1050" dirty="0"/>
                        <a:t>Harald Hardrada</a:t>
                      </a:r>
                    </a:p>
                  </a:txBody>
                  <a:tcPr/>
                </a:tc>
                <a:tc>
                  <a:txBody>
                    <a:bodyPr/>
                    <a:lstStyle/>
                    <a:p>
                      <a:r>
                        <a:rPr lang="en-GB" sz="1050" dirty="0"/>
                        <a:t>Ruled Norway from 1046 – 1066. He believed he had a claim to the throne as the previous Norwegian King had been promised the throne of England by a previous Viking King of England.</a:t>
                      </a:r>
                    </a:p>
                  </a:txBody>
                  <a:tcPr/>
                </a:tc>
                <a:extLst>
                  <a:ext uri="{0D108BD9-81ED-4DB2-BD59-A6C34878D82A}">
                    <a16:rowId xmlns:a16="http://schemas.microsoft.com/office/drawing/2014/main" val="2421495875"/>
                  </a:ext>
                </a:extLst>
              </a:tr>
              <a:tr h="843488">
                <a:tc>
                  <a:txBody>
                    <a:bodyPr/>
                    <a:lstStyle/>
                    <a:p>
                      <a:r>
                        <a:rPr lang="en-GB" sz="1050" dirty="0"/>
                        <a:t>Duke William of Normandy</a:t>
                      </a:r>
                    </a:p>
                  </a:txBody>
                  <a:tcPr/>
                </a:tc>
                <a:tc>
                  <a:txBody>
                    <a:bodyPr/>
                    <a:lstStyle/>
                    <a:p>
                      <a:r>
                        <a:rPr lang="en-GB" sz="1050" dirty="0"/>
                        <a:t>A Duke (ruler) of Normandy in France. He made a claim for the English throne as he said he was promised it by the previous King (Edward the Confessor). He invaded England in 1066 and fought Harold Godwinson for the English throne at Stamford Bridge.</a:t>
                      </a:r>
                    </a:p>
                  </a:txBody>
                  <a:tcPr/>
                </a:tc>
                <a:extLst>
                  <a:ext uri="{0D108BD9-81ED-4DB2-BD59-A6C34878D82A}">
                    <a16:rowId xmlns:a16="http://schemas.microsoft.com/office/drawing/2014/main" val="1971090290"/>
                  </a:ext>
                </a:extLst>
              </a:tr>
            </a:tbl>
          </a:graphicData>
        </a:graphic>
      </p:graphicFrame>
      <p:graphicFrame>
        <p:nvGraphicFramePr>
          <p:cNvPr id="9" name="Table 5">
            <a:extLst>
              <a:ext uri="{FF2B5EF4-FFF2-40B4-BE49-F238E27FC236}">
                <a16:creationId xmlns:a16="http://schemas.microsoft.com/office/drawing/2014/main" id="{55080222-4A0B-60A7-B44B-043971425C94}"/>
              </a:ext>
            </a:extLst>
          </p:cNvPr>
          <p:cNvGraphicFramePr>
            <a:graphicFrameLocks noGrp="1"/>
          </p:cNvGraphicFramePr>
          <p:nvPr>
            <p:extLst>
              <p:ext uri="{D42A27DB-BD31-4B8C-83A1-F6EECF244321}">
                <p14:modId xmlns:p14="http://schemas.microsoft.com/office/powerpoint/2010/main" val="4157530146"/>
              </p:ext>
            </p:extLst>
          </p:nvPr>
        </p:nvGraphicFramePr>
        <p:xfrm>
          <a:off x="9771263" y="163075"/>
          <a:ext cx="2327972" cy="6531849"/>
        </p:xfrm>
        <a:graphic>
          <a:graphicData uri="http://schemas.openxmlformats.org/drawingml/2006/table">
            <a:tbl>
              <a:tblPr firstRow="1" bandRow="1">
                <a:tableStyleId>{7E9639D4-E3E2-4D34-9284-5A2195B3D0D7}</a:tableStyleId>
              </a:tblPr>
              <a:tblGrid>
                <a:gridCol w="830476">
                  <a:extLst>
                    <a:ext uri="{9D8B030D-6E8A-4147-A177-3AD203B41FA5}">
                      <a16:colId xmlns:a16="http://schemas.microsoft.com/office/drawing/2014/main" val="3602017240"/>
                    </a:ext>
                  </a:extLst>
                </a:gridCol>
                <a:gridCol w="1497496">
                  <a:extLst>
                    <a:ext uri="{9D8B030D-6E8A-4147-A177-3AD203B41FA5}">
                      <a16:colId xmlns:a16="http://schemas.microsoft.com/office/drawing/2014/main" val="1430771252"/>
                    </a:ext>
                  </a:extLst>
                </a:gridCol>
              </a:tblGrid>
              <a:tr h="673493">
                <a:tc>
                  <a:txBody>
                    <a:bodyPr/>
                    <a:lstStyle/>
                    <a:p>
                      <a:r>
                        <a:rPr lang="en-GB" sz="1050" dirty="0"/>
                        <a:t>Timeline</a:t>
                      </a:r>
                    </a:p>
                  </a:txBody>
                  <a:tcPr/>
                </a:tc>
                <a:tc>
                  <a:txBody>
                    <a:bodyPr/>
                    <a:lstStyle/>
                    <a:p>
                      <a:endParaRPr lang="en-GB" sz="1050" dirty="0"/>
                    </a:p>
                  </a:txBody>
                  <a:tcPr/>
                </a:tc>
                <a:extLst>
                  <a:ext uri="{0D108BD9-81ED-4DB2-BD59-A6C34878D82A}">
                    <a16:rowId xmlns:a16="http://schemas.microsoft.com/office/drawing/2014/main" val="1169699366"/>
                  </a:ext>
                </a:extLst>
              </a:tr>
              <a:tr h="791096">
                <a:tc>
                  <a:txBody>
                    <a:bodyPr/>
                    <a:lstStyle/>
                    <a:p>
                      <a:r>
                        <a:rPr lang="en-GB" sz="1050" dirty="0"/>
                        <a:t>1051 </a:t>
                      </a:r>
                    </a:p>
                  </a:txBody>
                  <a:tcPr/>
                </a:tc>
                <a:tc>
                  <a:txBody>
                    <a:bodyPr/>
                    <a:lstStyle/>
                    <a:p>
                      <a:r>
                        <a:rPr lang="en-GB" sz="1050" dirty="0"/>
                        <a:t>William is allegedly promised the throne by Edward when Edward is in France.</a:t>
                      </a:r>
                    </a:p>
                  </a:txBody>
                  <a:tcPr/>
                </a:tc>
                <a:extLst>
                  <a:ext uri="{0D108BD9-81ED-4DB2-BD59-A6C34878D82A}">
                    <a16:rowId xmlns:a16="http://schemas.microsoft.com/office/drawing/2014/main" val="4181660785"/>
                  </a:ext>
                </a:extLst>
              </a:tr>
              <a:tr h="673493">
                <a:tc>
                  <a:txBody>
                    <a:bodyPr/>
                    <a:lstStyle/>
                    <a:p>
                      <a:r>
                        <a:rPr lang="en-GB" sz="1050" dirty="0"/>
                        <a:t>5</a:t>
                      </a:r>
                      <a:r>
                        <a:rPr lang="en-GB" sz="1050" baseline="30000" dirty="0"/>
                        <a:t>th</a:t>
                      </a:r>
                      <a:r>
                        <a:rPr lang="en-GB" sz="1050" dirty="0"/>
                        <a:t> January 1066</a:t>
                      </a:r>
                    </a:p>
                  </a:txBody>
                  <a:tcPr/>
                </a:tc>
                <a:tc>
                  <a:txBody>
                    <a:bodyPr/>
                    <a:lstStyle/>
                    <a:p>
                      <a:r>
                        <a:rPr lang="en-GB" sz="1050" dirty="0"/>
                        <a:t>Edward dies, leaving no heir.</a:t>
                      </a:r>
                    </a:p>
                  </a:txBody>
                  <a:tcPr/>
                </a:tc>
                <a:extLst>
                  <a:ext uri="{0D108BD9-81ED-4DB2-BD59-A6C34878D82A}">
                    <a16:rowId xmlns:a16="http://schemas.microsoft.com/office/drawing/2014/main" val="2700241601"/>
                  </a:ext>
                </a:extLst>
              </a:tr>
              <a:tr h="673493">
                <a:tc>
                  <a:txBody>
                    <a:bodyPr/>
                    <a:lstStyle/>
                    <a:p>
                      <a:r>
                        <a:rPr lang="en-GB" sz="1050" dirty="0"/>
                        <a:t>6</a:t>
                      </a:r>
                      <a:r>
                        <a:rPr lang="en-GB" sz="1050" baseline="30000" dirty="0"/>
                        <a:t>th</a:t>
                      </a:r>
                      <a:r>
                        <a:rPr lang="en-GB" sz="1050" dirty="0"/>
                        <a:t> January 1066</a:t>
                      </a:r>
                    </a:p>
                  </a:txBody>
                  <a:tcPr/>
                </a:tc>
                <a:tc>
                  <a:txBody>
                    <a:bodyPr/>
                    <a:lstStyle/>
                    <a:p>
                      <a:r>
                        <a:rPr lang="en-GB" sz="1050" dirty="0"/>
                        <a:t>Harold Godwinson is crowned King of England</a:t>
                      </a:r>
                    </a:p>
                  </a:txBody>
                  <a:tcPr/>
                </a:tc>
                <a:extLst>
                  <a:ext uri="{0D108BD9-81ED-4DB2-BD59-A6C34878D82A}">
                    <a16:rowId xmlns:a16="http://schemas.microsoft.com/office/drawing/2014/main" val="3882332759"/>
                  </a:ext>
                </a:extLst>
              </a:tr>
              <a:tr h="791096">
                <a:tc>
                  <a:txBody>
                    <a:bodyPr/>
                    <a:lstStyle/>
                    <a:p>
                      <a:r>
                        <a:rPr lang="en-GB" sz="1050" dirty="0"/>
                        <a:t>23</a:t>
                      </a:r>
                      <a:r>
                        <a:rPr lang="en-GB" sz="1050" baseline="30000" dirty="0"/>
                        <a:t>rd</a:t>
                      </a:r>
                      <a:r>
                        <a:rPr lang="en-GB" sz="1050" dirty="0"/>
                        <a:t> September 1066</a:t>
                      </a:r>
                    </a:p>
                  </a:txBody>
                  <a:tcPr/>
                </a:tc>
                <a:tc>
                  <a:txBody>
                    <a:bodyPr/>
                    <a:lstStyle/>
                    <a:p>
                      <a:r>
                        <a:rPr lang="en-GB" sz="1050" dirty="0"/>
                        <a:t>Harold Hardrada’s force of 7000 men and 300 ships sets sail for Northern England.</a:t>
                      </a:r>
                    </a:p>
                  </a:txBody>
                  <a:tcPr/>
                </a:tc>
                <a:extLst>
                  <a:ext uri="{0D108BD9-81ED-4DB2-BD59-A6C34878D82A}">
                    <a16:rowId xmlns:a16="http://schemas.microsoft.com/office/drawing/2014/main" val="3219411877"/>
                  </a:ext>
                </a:extLst>
              </a:tr>
              <a:tr h="791096">
                <a:tc>
                  <a:txBody>
                    <a:bodyPr/>
                    <a:lstStyle/>
                    <a:p>
                      <a:r>
                        <a:rPr lang="en-GB" sz="1050" dirty="0"/>
                        <a:t>25</a:t>
                      </a:r>
                      <a:r>
                        <a:rPr lang="en-GB" sz="1050" baseline="30000" dirty="0"/>
                        <a:t>th</a:t>
                      </a:r>
                      <a:r>
                        <a:rPr lang="en-GB" sz="1050" dirty="0"/>
                        <a:t> September 1066</a:t>
                      </a:r>
                    </a:p>
                  </a:txBody>
                  <a:tcPr/>
                </a:tc>
                <a:tc>
                  <a:txBody>
                    <a:bodyPr/>
                    <a:lstStyle/>
                    <a:p>
                      <a:r>
                        <a:rPr lang="en-GB" sz="1050" dirty="0"/>
                        <a:t>Harald Hardrada’s force is defeated by Harold Godwinson at the battle of Stamford Bridge</a:t>
                      </a:r>
                    </a:p>
                  </a:txBody>
                  <a:tcPr/>
                </a:tc>
                <a:extLst>
                  <a:ext uri="{0D108BD9-81ED-4DB2-BD59-A6C34878D82A}">
                    <a16:rowId xmlns:a16="http://schemas.microsoft.com/office/drawing/2014/main" val="962205300"/>
                  </a:ext>
                </a:extLst>
              </a:tr>
              <a:tr h="791096">
                <a:tc>
                  <a:txBody>
                    <a:bodyPr/>
                    <a:lstStyle/>
                    <a:p>
                      <a:r>
                        <a:rPr lang="en-GB" sz="1050" dirty="0"/>
                        <a:t>27</a:t>
                      </a:r>
                      <a:r>
                        <a:rPr lang="en-GB" sz="1050" baseline="30000" dirty="0"/>
                        <a:t>th</a:t>
                      </a:r>
                      <a:r>
                        <a:rPr lang="en-GB" sz="1050" dirty="0"/>
                        <a:t> September 1066</a:t>
                      </a:r>
                    </a:p>
                  </a:txBody>
                  <a:tcPr/>
                </a:tc>
                <a:tc>
                  <a:txBody>
                    <a:bodyPr/>
                    <a:lstStyle/>
                    <a:p>
                      <a:r>
                        <a:rPr lang="en-GB" sz="1050" dirty="0"/>
                        <a:t>William of Normandy’s force arrives at Pevensey on the South Coast</a:t>
                      </a:r>
                    </a:p>
                  </a:txBody>
                  <a:tcPr/>
                </a:tc>
                <a:extLst>
                  <a:ext uri="{0D108BD9-81ED-4DB2-BD59-A6C34878D82A}">
                    <a16:rowId xmlns:a16="http://schemas.microsoft.com/office/drawing/2014/main" val="3720098485"/>
                  </a:ext>
                </a:extLst>
              </a:tr>
              <a:tr h="673493">
                <a:tc>
                  <a:txBody>
                    <a:bodyPr/>
                    <a:lstStyle/>
                    <a:p>
                      <a:r>
                        <a:rPr lang="en-GB" sz="1050" dirty="0"/>
                        <a:t>14</a:t>
                      </a:r>
                      <a:r>
                        <a:rPr lang="en-GB" sz="1050" baseline="30000" dirty="0"/>
                        <a:t>th</a:t>
                      </a:r>
                      <a:r>
                        <a:rPr lang="en-GB" sz="1050" dirty="0"/>
                        <a:t> October 1066</a:t>
                      </a:r>
                    </a:p>
                  </a:txBody>
                  <a:tcPr/>
                </a:tc>
                <a:tc>
                  <a:txBody>
                    <a:bodyPr/>
                    <a:lstStyle/>
                    <a:p>
                      <a:r>
                        <a:rPr lang="en-GB" sz="1050" dirty="0"/>
                        <a:t>William defeats Harold Godwinson at the battle of Hastings</a:t>
                      </a:r>
                    </a:p>
                  </a:txBody>
                  <a:tcPr/>
                </a:tc>
                <a:extLst>
                  <a:ext uri="{0D108BD9-81ED-4DB2-BD59-A6C34878D82A}">
                    <a16:rowId xmlns:a16="http://schemas.microsoft.com/office/drawing/2014/main" val="1603857715"/>
                  </a:ext>
                </a:extLst>
              </a:tr>
              <a:tr h="673493">
                <a:tc>
                  <a:txBody>
                    <a:bodyPr/>
                    <a:lstStyle/>
                    <a:p>
                      <a:r>
                        <a:rPr lang="en-GB" sz="1050" dirty="0"/>
                        <a:t>25</a:t>
                      </a:r>
                      <a:r>
                        <a:rPr lang="en-GB" sz="1050" baseline="30000" dirty="0"/>
                        <a:t>th</a:t>
                      </a:r>
                      <a:r>
                        <a:rPr lang="en-GB" sz="1050" dirty="0"/>
                        <a:t> December 1066</a:t>
                      </a:r>
                    </a:p>
                  </a:txBody>
                  <a:tcPr/>
                </a:tc>
                <a:tc>
                  <a:txBody>
                    <a:bodyPr/>
                    <a:lstStyle/>
                    <a:p>
                      <a:r>
                        <a:rPr lang="en-GB" sz="1050" dirty="0"/>
                        <a:t>William is crowned King of England</a:t>
                      </a:r>
                    </a:p>
                  </a:txBody>
                  <a:tcPr/>
                </a:tc>
                <a:extLst>
                  <a:ext uri="{0D108BD9-81ED-4DB2-BD59-A6C34878D82A}">
                    <a16:rowId xmlns:a16="http://schemas.microsoft.com/office/drawing/2014/main" val="1631997621"/>
                  </a:ext>
                </a:extLst>
              </a:tr>
            </a:tbl>
          </a:graphicData>
        </a:graphic>
      </p:graphicFrame>
      <p:graphicFrame>
        <p:nvGraphicFramePr>
          <p:cNvPr id="10" name="Table 5">
            <a:extLst>
              <a:ext uri="{FF2B5EF4-FFF2-40B4-BE49-F238E27FC236}">
                <a16:creationId xmlns:a16="http://schemas.microsoft.com/office/drawing/2014/main" id="{D72480FF-E800-ED7E-611B-34DCA907087E}"/>
              </a:ext>
            </a:extLst>
          </p:cNvPr>
          <p:cNvGraphicFramePr>
            <a:graphicFrameLocks noGrp="1"/>
          </p:cNvGraphicFramePr>
          <p:nvPr>
            <p:extLst>
              <p:ext uri="{D42A27DB-BD31-4B8C-83A1-F6EECF244321}">
                <p14:modId xmlns:p14="http://schemas.microsoft.com/office/powerpoint/2010/main" val="211043519"/>
              </p:ext>
            </p:extLst>
          </p:nvPr>
        </p:nvGraphicFramePr>
        <p:xfrm>
          <a:off x="4920972" y="3533597"/>
          <a:ext cx="4739860" cy="3138136"/>
        </p:xfrm>
        <a:graphic>
          <a:graphicData uri="http://schemas.openxmlformats.org/drawingml/2006/table">
            <a:tbl>
              <a:tblPr firstRow="1" bandRow="1">
                <a:tableStyleId>{7E9639D4-E3E2-4D34-9284-5A2195B3D0D7}</a:tableStyleId>
              </a:tblPr>
              <a:tblGrid>
                <a:gridCol w="936489">
                  <a:extLst>
                    <a:ext uri="{9D8B030D-6E8A-4147-A177-3AD203B41FA5}">
                      <a16:colId xmlns:a16="http://schemas.microsoft.com/office/drawing/2014/main" val="2987879403"/>
                    </a:ext>
                  </a:extLst>
                </a:gridCol>
                <a:gridCol w="3803371">
                  <a:extLst>
                    <a:ext uri="{9D8B030D-6E8A-4147-A177-3AD203B41FA5}">
                      <a16:colId xmlns:a16="http://schemas.microsoft.com/office/drawing/2014/main" val="3602017240"/>
                    </a:ext>
                  </a:extLst>
                </a:gridCol>
              </a:tblGrid>
              <a:tr h="378053">
                <a:tc gridSpan="2">
                  <a:txBody>
                    <a:bodyPr/>
                    <a:lstStyle/>
                    <a:p>
                      <a:r>
                        <a:rPr lang="en-GB" sz="1050" dirty="0"/>
                        <a:t>Williams Key changes</a:t>
                      </a:r>
                    </a:p>
                  </a:txBody>
                  <a:tcPr/>
                </a:tc>
                <a:tc hMerge="1">
                  <a:txBody>
                    <a:bodyPr/>
                    <a:lstStyle/>
                    <a:p>
                      <a:r>
                        <a:rPr lang="en-GB" sz="1050" dirty="0"/>
                        <a:t>Williams Key changes</a:t>
                      </a:r>
                    </a:p>
                  </a:txBody>
                  <a:tcPr/>
                </a:tc>
                <a:extLst>
                  <a:ext uri="{0D108BD9-81ED-4DB2-BD59-A6C34878D82A}">
                    <a16:rowId xmlns:a16="http://schemas.microsoft.com/office/drawing/2014/main" val="4181660785"/>
                  </a:ext>
                </a:extLst>
              </a:tr>
              <a:tr h="587488">
                <a:tc>
                  <a:txBody>
                    <a:bodyPr/>
                    <a:lstStyle/>
                    <a:p>
                      <a:endParaRPr lang="en-GB" sz="1050" dirty="0"/>
                    </a:p>
                  </a:txBody>
                  <a:tcPr/>
                </a:tc>
                <a:tc>
                  <a:txBody>
                    <a:bodyPr/>
                    <a:lstStyle/>
                    <a:p>
                      <a:r>
                        <a:rPr lang="en-GB" sz="1050" dirty="0"/>
                        <a:t>William built castles which helped him to establish control as defensive places where he could station Norman Lord and soldiers to watch over the English population.</a:t>
                      </a:r>
                    </a:p>
                  </a:txBody>
                  <a:tcPr/>
                </a:tc>
                <a:extLst>
                  <a:ext uri="{0D108BD9-81ED-4DB2-BD59-A6C34878D82A}">
                    <a16:rowId xmlns:a16="http://schemas.microsoft.com/office/drawing/2014/main" val="697952991"/>
                  </a:ext>
                </a:extLst>
              </a:tr>
              <a:tr h="916482">
                <a:tc>
                  <a:txBody>
                    <a:bodyPr/>
                    <a:lstStyle/>
                    <a:p>
                      <a:endParaRPr lang="en-GB" sz="1050" dirty="0"/>
                    </a:p>
                  </a:txBody>
                  <a:tcPr/>
                </a:tc>
                <a:tc>
                  <a:txBody>
                    <a:bodyPr/>
                    <a:lstStyle/>
                    <a:p>
                      <a:r>
                        <a:rPr lang="en-GB" sz="1050" dirty="0"/>
                        <a:t>William introduced a Feudal system where he controlled Norman Lords and Bishops, who controlled Knights, who controlled peasants. Each had to pay homage and money to those above. This helped William to establish a Norman ruling class and keep overall control.</a:t>
                      </a:r>
                    </a:p>
                  </a:txBody>
                  <a:tcPr/>
                </a:tc>
                <a:extLst>
                  <a:ext uri="{0D108BD9-81ED-4DB2-BD59-A6C34878D82A}">
                    <a16:rowId xmlns:a16="http://schemas.microsoft.com/office/drawing/2014/main" val="2421495875"/>
                  </a:ext>
                </a:extLst>
              </a:tr>
              <a:tr h="751985">
                <a:tc>
                  <a:txBody>
                    <a:bodyPr/>
                    <a:lstStyle/>
                    <a:p>
                      <a:endParaRPr lang="en-GB" sz="1050" dirty="0"/>
                    </a:p>
                  </a:txBody>
                  <a:tcPr/>
                </a:tc>
                <a:tc>
                  <a:txBody>
                    <a:bodyPr/>
                    <a:lstStyle/>
                    <a:p>
                      <a:r>
                        <a:rPr lang="en-GB" sz="1050" dirty="0"/>
                        <a:t>William introduce a Domesday book. All areas of England were surveyed to make sure that William had a record of who lived where, so they could pay him tax and service when needed.</a:t>
                      </a:r>
                    </a:p>
                  </a:txBody>
                  <a:tcPr/>
                </a:tc>
                <a:extLst>
                  <a:ext uri="{0D108BD9-81ED-4DB2-BD59-A6C34878D82A}">
                    <a16:rowId xmlns:a16="http://schemas.microsoft.com/office/drawing/2014/main" val="1971090290"/>
                  </a:ext>
                </a:extLst>
              </a:tr>
              <a:tr h="504128">
                <a:tc>
                  <a:txBody>
                    <a:bodyPr/>
                    <a:lstStyle/>
                    <a:p>
                      <a:endParaRPr lang="en-GB" sz="1050" dirty="0"/>
                    </a:p>
                  </a:txBody>
                  <a:tcPr/>
                </a:tc>
                <a:tc>
                  <a:txBody>
                    <a:bodyPr/>
                    <a:lstStyle/>
                    <a:p>
                      <a:r>
                        <a:rPr lang="en-GB" sz="1050" dirty="0"/>
                        <a:t>William harried the North in 1069 which left it destroyed and stopped people from the North rebelling.</a:t>
                      </a:r>
                    </a:p>
                  </a:txBody>
                  <a:tcPr/>
                </a:tc>
                <a:extLst>
                  <a:ext uri="{0D108BD9-81ED-4DB2-BD59-A6C34878D82A}">
                    <a16:rowId xmlns:a16="http://schemas.microsoft.com/office/drawing/2014/main" val="1202565353"/>
                  </a:ext>
                </a:extLst>
              </a:tr>
            </a:tbl>
          </a:graphicData>
        </a:graphic>
      </p:graphicFrame>
      <p:pic>
        <p:nvPicPr>
          <p:cNvPr id="12" name="Picture 11">
            <a:extLst>
              <a:ext uri="{FF2B5EF4-FFF2-40B4-BE49-F238E27FC236}">
                <a16:creationId xmlns:a16="http://schemas.microsoft.com/office/drawing/2014/main" id="{62409DBC-7074-FCF7-9FEA-8D07047AF9D7}"/>
              </a:ext>
            </a:extLst>
          </p:cNvPr>
          <p:cNvPicPr>
            <a:picLocks noChangeAspect="1"/>
          </p:cNvPicPr>
          <p:nvPr/>
        </p:nvPicPr>
        <p:blipFill>
          <a:blip r:embed="rId2"/>
          <a:stretch>
            <a:fillRect/>
          </a:stretch>
        </p:blipFill>
        <p:spPr>
          <a:xfrm>
            <a:off x="5068129" y="3872121"/>
            <a:ext cx="643558" cy="643558"/>
          </a:xfrm>
          <a:prstGeom prst="rect">
            <a:avLst/>
          </a:prstGeom>
        </p:spPr>
      </p:pic>
      <p:pic>
        <p:nvPicPr>
          <p:cNvPr id="14" name="Picture 13">
            <a:extLst>
              <a:ext uri="{FF2B5EF4-FFF2-40B4-BE49-F238E27FC236}">
                <a16:creationId xmlns:a16="http://schemas.microsoft.com/office/drawing/2014/main" id="{08552486-F973-561B-7582-2F366C6C02B0}"/>
              </a:ext>
            </a:extLst>
          </p:cNvPr>
          <p:cNvPicPr>
            <a:picLocks noChangeAspect="1"/>
          </p:cNvPicPr>
          <p:nvPr/>
        </p:nvPicPr>
        <p:blipFill>
          <a:blip r:embed="rId3"/>
          <a:stretch>
            <a:fillRect/>
          </a:stretch>
        </p:blipFill>
        <p:spPr>
          <a:xfrm>
            <a:off x="5068129" y="4585432"/>
            <a:ext cx="643558" cy="643558"/>
          </a:xfrm>
          <a:prstGeom prst="rect">
            <a:avLst/>
          </a:prstGeom>
        </p:spPr>
      </p:pic>
      <p:pic>
        <p:nvPicPr>
          <p:cNvPr id="16" name="Picture 15">
            <a:extLst>
              <a:ext uri="{FF2B5EF4-FFF2-40B4-BE49-F238E27FC236}">
                <a16:creationId xmlns:a16="http://schemas.microsoft.com/office/drawing/2014/main" id="{38BDB82F-CC61-4DF5-431F-D3475B86CD17}"/>
              </a:ext>
            </a:extLst>
          </p:cNvPr>
          <p:cNvPicPr>
            <a:picLocks noChangeAspect="1"/>
          </p:cNvPicPr>
          <p:nvPr/>
        </p:nvPicPr>
        <p:blipFill rotWithShape="1">
          <a:blip r:embed="rId4"/>
          <a:srcRect b="23003"/>
          <a:stretch/>
        </p:blipFill>
        <p:spPr>
          <a:xfrm>
            <a:off x="5011093" y="5452442"/>
            <a:ext cx="700594" cy="539433"/>
          </a:xfrm>
          <a:prstGeom prst="rect">
            <a:avLst/>
          </a:prstGeom>
        </p:spPr>
      </p:pic>
      <p:pic>
        <p:nvPicPr>
          <p:cNvPr id="18" name="Picture 17">
            <a:extLst>
              <a:ext uri="{FF2B5EF4-FFF2-40B4-BE49-F238E27FC236}">
                <a16:creationId xmlns:a16="http://schemas.microsoft.com/office/drawing/2014/main" id="{34E966CC-3189-EF30-B1B2-E2AF1E122F50}"/>
              </a:ext>
            </a:extLst>
          </p:cNvPr>
          <p:cNvPicPr>
            <a:picLocks noChangeAspect="1"/>
          </p:cNvPicPr>
          <p:nvPr/>
        </p:nvPicPr>
        <p:blipFill rotWithShape="1">
          <a:blip r:embed="rId5"/>
          <a:srcRect b="11562"/>
          <a:stretch/>
        </p:blipFill>
        <p:spPr>
          <a:xfrm>
            <a:off x="5174146" y="6272985"/>
            <a:ext cx="431524" cy="381632"/>
          </a:xfrm>
          <a:prstGeom prst="rect">
            <a:avLst/>
          </a:prstGeom>
        </p:spPr>
      </p:pic>
    </p:spTree>
    <p:extLst>
      <p:ext uri="{BB962C8B-B14F-4D97-AF65-F5344CB8AC3E}">
        <p14:creationId xmlns:p14="http://schemas.microsoft.com/office/powerpoint/2010/main" val="11782494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60E673B8EDF2E429DB0283D75AF1B7D" ma:contentTypeVersion="8" ma:contentTypeDescription="Create a new document." ma:contentTypeScope="" ma:versionID="ef829bc0505f86478d84df7b02395ed7">
  <xsd:schema xmlns:xsd="http://www.w3.org/2001/XMLSchema" xmlns:xs="http://www.w3.org/2001/XMLSchema" xmlns:p="http://schemas.microsoft.com/office/2006/metadata/properties" xmlns:ns2="7a57a4a4-d390-4011-a6a0-4490b758f597" xmlns:ns3="a053b58d-37cd-40d8-a96d-944e7137742f" targetNamespace="http://schemas.microsoft.com/office/2006/metadata/properties" ma:root="true" ma:fieldsID="7d5ffc8c4daee81d1159c4b1ee7989cb" ns2:_="" ns3:_="">
    <xsd:import namespace="7a57a4a4-d390-4011-a6a0-4490b758f597"/>
    <xsd:import namespace="a053b58d-37cd-40d8-a96d-944e7137742f"/>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AutoKeyPoints" minOccurs="0"/>
                <xsd:element ref="ns2:MediaServiceKeyPoints" minOccurs="0"/>
                <xsd:element ref="ns3:SharedWithUsers" minOccurs="0"/>
                <xsd:element ref="ns3:SharedWithDetails"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57a4a4-d390-4011-a6a0-4490b758f59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Length (seconds)" ma:internalName="MediaLengthInSeconds" ma:readOnly="true">
      <xsd:simpleType>
        <xsd:restriction base="dms:Unknown"/>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053b58d-37cd-40d8-a96d-944e7137742f"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B562CA7-7975-4A95-92A9-3AF742A85172}"/>
</file>

<file path=customXml/itemProps2.xml><?xml version="1.0" encoding="utf-8"?>
<ds:datastoreItem xmlns:ds="http://schemas.openxmlformats.org/officeDocument/2006/customXml" ds:itemID="{32C9EA1B-920F-49F0-8A54-7813FA9D578B}"/>
</file>

<file path=customXml/itemProps3.xml><?xml version="1.0" encoding="utf-8"?>
<ds:datastoreItem xmlns:ds="http://schemas.openxmlformats.org/officeDocument/2006/customXml" ds:itemID="{3FAC789D-F842-4C97-A114-0F35FBEED3D7}"/>
</file>

<file path=docProps/app.xml><?xml version="1.0" encoding="utf-8"?>
<Properties xmlns="http://schemas.openxmlformats.org/officeDocument/2006/extended-properties" xmlns:vt="http://schemas.openxmlformats.org/officeDocument/2006/docPropsVTypes">
  <TotalTime>46</TotalTime>
  <Words>598</Words>
  <Application>Microsoft Office PowerPoint</Application>
  <PresentationFormat>Widescreen</PresentationFormat>
  <Paragraphs>76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A Henderson</dc:creator>
  <cp:lastModifiedBy>Mr A Henderson</cp:lastModifiedBy>
  <cp:revision>1</cp:revision>
  <dcterms:created xsi:type="dcterms:W3CDTF">2022-06-24T10:25:46Z</dcterms:created>
  <dcterms:modified xsi:type="dcterms:W3CDTF">2022-06-24T11:12:23Z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0x010100060E673B8EDF2E429DB0283D75AF1B7D</vt:lpwstr>
  </property>
</Properties>
</file>