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DCD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95" autoAdjust="0"/>
    <p:restoredTop sz="96327"/>
  </p:normalViewPr>
  <p:slideViewPr>
    <p:cSldViewPr snapToGrid="0" snapToObjects="1">
      <p:cViewPr>
        <p:scale>
          <a:sx n="60" d="100"/>
          <a:sy n="60" d="100"/>
        </p:scale>
        <p:origin x="1264"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4B6E-09E3-7748-BA6D-A911A27618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CB3E3CD-C662-0E4D-BDB3-09C4A6C09A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D97CA15-7D24-B34B-A216-6E364A92659E}"/>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5" name="Footer Placeholder 4">
            <a:extLst>
              <a:ext uri="{FF2B5EF4-FFF2-40B4-BE49-F238E27FC236}">
                <a16:creationId xmlns:a16="http://schemas.microsoft.com/office/drawing/2014/main" id="{B964930A-7536-614C-9B1B-5FBCA3A6BB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5ABBE1-FBE7-5045-8B84-F93D5ABF90FD}"/>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223859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C2EA-C7F6-4D4A-BD26-807FBF58C62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83F2769-2733-DD4D-9DA3-E46219AD4D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CF42D4-FD62-424A-891F-010301C06158}"/>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5" name="Footer Placeholder 4">
            <a:extLst>
              <a:ext uri="{FF2B5EF4-FFF2-40B4-BE49-F238E27FC236}">
                <a16:creationId xmlns:a16="http://schemas.microsoft.com/office/drawing/2014/main" id="{9F3FB306-1451-5441-8353-E7D2FB80DD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936A8-01E0-4246-9C92-3E0F6AE73E0C}"/>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202267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D5B6C-BE29-604B-B063-94E2F95A0F6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AEEE819-D821-B441-ABEB-90198007B6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26A3D9E-2879-FE47-BB9C-74373733BB64}"/>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5" name="Footer Placeholder 4">
            <a:extLst>
              <a:ext uri="{FF2B5EF4-FFF2-40B4-BE49-F238E27FC236}">
                <a16:creationId xmlns:a16="http://schemas.microsoft.com/office/drawing/2014/main" id="{05F5CD3D-ABCF-CA44-AEDB-9FF8396FA5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EDFE34-3B70-CD46-A811-6D8F312BC4B6}"/>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296052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10451-9208-8D49-A1C0-8D44045E99D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1A4C65F-0AEB-D84A-8394-BEDBF61BBEB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A73EEA-C277-C441-BFD7-96C33288A418}"/>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5" name="Footer Placeholder 4">
            <a:extLst>
              <a:ext uri="{FF2B5EF4-FFF2-40B4-BE49-F238E27FC236}">
                <a16:creationId xmlns:a16="http://schemas.microsoft.com/office/drawing/2014/main" id="{22700337-45C9-FE42-B374-13473F241D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3AE1B-E4D2-9E42-AF5C-A51BE8097FF3}"/>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301434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A810-8A4A-9D41-B0C2-79FF4898A2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ABF2AFF-DCAD-F14A-BD52-46C162316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7E3A0B6-C7BA-3D46-BC78-E7D857E06BB8}"/>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5" name="Footer Placeholder 4">
            <a:extLst>
              <a:ext uri="{FF2B5EF4-FFF2-40B4-BE49-F238E27FC236}">
                <a16:creationId xmlns:a16="http://schemas.microsoft.com/office/drawing/2014/main" id="{CAEC83B7-B185-0F40-9ED5-724B39BD4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9A181-35D7-4840-9F04-3C8AA9CBF6DC}"/>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3914781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82CF-7CDE-7545-8178-7C5438F7E3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20A3AF5-C886-D440-8788-FA5865C75B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EF6CC0D-9F10-9C4D-BF2B-8751B2ECC8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7276AA2-D90E-D34C-97F9-9FFFB7E7F2F4}"/>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6" name="Footer Placeholder 5">
            <a:extLst>
              <a:ext uri="{FF2B5EF4-FFF2-40B4-BE49-F238E27FC236}">
                <a16:creationId xmlns:a16="http://schemas.microsoft.com/office/drawing/2014/main" id="{89177632-BED8-DC43-9633-62EFF9D53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9B768-8D99-CD40-98D8-AE425E73902D}"/>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115122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C02F-B713-C847-838F-CA620E2791B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5665B44-53E4-D94E-8A8F-8913ADBAC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9230C56-5857-8C4E-9E1E-E38E30C78AB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7C48020-0BA9-A04A-BF9E-9EF6A27361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79C32C-BE85-204A-B53B-0CAE48C3F9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AD83D89-9892-F049-97C9-65D0F8DF5D11}"/>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8" name="Footer Placeholder 7">
            <a:extLst>
              <a:ext uri="{FF2B5EF4-FFF2-40B4-BE49-F238E27FC236}">
                <a16:creationId xmlns:a16="http://schemas.microsoft.com/office/drawing/2014/main" id="{99E2D7D6-A728-6548-ABC1-19CF3196E4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2C0A85-EE7D-3E4A-8031-38FFCA64B638}"/>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47755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2A56-9CF9-044B-B18E-BC6BD7A70F6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9732553-11F4-3348-AE9B-6B77472C66AD}"/>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4" name="Footer Placeholder 3">
            <a:extLst>
              <a:ext uri="{FF2B5EF4-FFF2-40B4-BE49-F238E27FC236}">
                <a16:creationId xmlns:a16="http://schemas.microsoft.com/office/drawing/2014/main" id="{FD19DE31-259C-0C4B-A474-A1959651CA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6791B3-47AB-8B43-9BFF-314879FB0889}"/>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72888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A4CD2-38EF-4E41-86F7-6154EC9E6265}"/>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3" name="Footer Placeholder 2">
            <a:extLst>
              <a:ext uri="{FF2B5EF4-FFF2-40B4-BE49-F238E27FC236}">
                <a16:creationId xmlns:a16="http://schemas.microsoft.com/office/drawing/2014/main" id="{93A1FCF3-5E6F-FA42-BF09-A3EBE45E2B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75078F-D351-ED47-9880-CF2182220CCE}"/>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1214034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9096D-3CB8-A442-9F1C-B7E99A9C79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830F067-39C9-5A4F-A83C-CE72A7D732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939AD82-7E44-9A45-8609-B5ED00D21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B41AA4-A35B-4C40-9ABE-0B1BB7716C0F}"/>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6" name="Footer Placeholder 5">
            <a:extLst>
              <a:ext uri="{FF2B5EF4-FFF2-40B4-BE49-F238E27FC236}">
                <a16:creationId xmlns:a16="http://schemas.microsoft.com/office/drawing/2014/main" id="{163CC75B-408A-6044-9099-B041918808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4A00CB-0875-1848-BD6E-BE773A0980CC}"/>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187883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9F54-1225-E944-BC17-18A51F9CB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AF28523-1B7E-364D-89F0-2D4F55D481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FEBE97-5644-654B-B4F2-8F7783C51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972064-78A7-7742-8D44-96360314E757}"/>
              </a:ext>
            </a:extLst>
          </p:cNvPr>
          <p:cNvSpPr>
            <a:spLocks noGrp="1"/>
          </p:cNvSpPr>
          <p:nvPr>
            <p:ph type="dt" sz="half" idx="10"/>
          </p:nvPr>
        </p:nvSpPr>
        <p:spPr/>
        <p:txBody>
          <a:bodyPr/>
          <a:lstStyle/>
          <a:p>
            <a:fld id="{33D10CB4-C415-AB44-8FA6-2606C794EEEC}" type="datetimeFigureOut">
              <a:rPr lang="en-GB" smtClean="0"/>
              <a:t>21/01/2023</a:t>
            </a:fld>
            <a:endParaRPr lang="en-GB"/>
          </a:p>
        </p:txBody>
      </p:sp>
      <p:sp>
        <p:nvSpPr>
          <p:cNvPr id="6" name="Footer Placeholder 5">
            <a:extLst>
              <a:ext uri="{FF2B5EF4-FFF2-40B4-BE49-F238E27FC236}">
                <a16:creationId xmlns:a16="http://schemas.microsoft.com/office/drawing/2014/main" id="{93C1D2E2-B9BE-8942-A70A-2A8400E36C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F1F04-ED40-5A45-8774-81CE54A8991C}"/>
              </a:ext>
            </a:extLst>
          </p:cNvPr>
          <p:cNvSpPr>
            <a:spLocks noGrp="1"/>
          </p:cNvSpPr>
          <p:nvPr>
            <p:ph type="sldNum" sz="quarter" idx="12"/>
          </p:nvPr>
        </p:nvSpPr>
        <p:spPr/>
        <p:txBody>
          <a:bodyPr/>
          <a:lstStyle/>
          <a:p>
            <a:fld id="{73A98696-7D8F-1149-96CA-4AE30703B312}" type="slidenum">
              <a:rPr lang="en-GB" smtClean="0"/>
              <a:t>‹#›</a:t>
            </a:fld>
            <a:endParaRPr lang="en-GB"/>
          </a:p>
        </p:txBody>
      </p:sp>
    </p:spTree>
    <p:extLst>
      <p:ext uri="{BB962C8B-B14F-4D97-AF65-F5344CB8AC3E}">
        <p14:creationId xmlns:p14="http://schemas.microsoft.com/office/powerpoint/2010/main" val="175093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81631B-C774-7D46-881E-921FABC87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8ABBF92-FDD4-7847-8963-3529009F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B297E9-FFB8-6D47-A1FD-5AA07D6E2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10CB4-C415-AB44-8FA6-2606C794EEEC}" type="datetimeFigureOut">
              <a:rPr lang="en-GB" smtClean="0"/>
              <a:t>21/01/2023</a:t>
            </a:fld>
            <a:endParaRPr lang="en-GB"/>
          </a:p>
        </p:txBody>
      </p:sp>
      <p:sp>
        <p:nvSpPr>
          <p:cNvPr id="5" name="Footer Placeholder 4">
            <a:extLst>
              <a:ext uri="{FF2B5EF4-FFF2-40B4-BE49-F238E27FC236}">
                <a16:creationId xmlns:a16="http://schemas.microsoft.com/office/drawing/2014/main" id="{33E6EF3A-0791-1943-BA30-A232A893A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09128D-6BD1-044D-9164-570E86B5F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98696-7D8F-1149-96CA-4AE30703B312}" type="slidenum">
              <a:rPr lang="en-GB" smtClean="0"/>
              <a:t>‹#›</a:t>
            </a:fld>
            <a:endParaRPr lang="en-GB"/>
          </a:p>
        </p:txBody>
      </p:sp>
    </p:spTree>
    <p:extLst>
      <p:ext uri="{BB962C8B-B14F-4D97-AF65-F5344CB8AC3E}">
        <p14:creationId xmlns:p14="http://schemas.microsoft.com/office/powerpoint/2010/main" val="657917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5CF25-87FD-BA47-A01D-F576EB9944B4}"/>
              </a:ext>
            </a:extLst>
          </p:cNvPr>
          <p:cNvSpPr txBox="1"/>
          <p:nvPr/>
        </p:nvSpPr>
        <p:spPr>
          <a:xfrm>
            <a:off x="145772" y="33971"/>
            <a:ext cx="11834191" cy="523220"/>
          </a:xfrm>
          <a:custGeom>
            <a:avLst/>
            <a:gdLst>
              <a:gd name="connsiteX0" fmla="*/ 0 w 11834191"/>
              <a:gd name="connsiteY0" fmla="*/ 0 h 523220"/>
              <a:gd name="connsiteX1" fmla="*/ 341103 w 11834191"/>
              <a:gd name="connsiteY1" fmla="*/ 0 h 523220"/>
              <a:gd name="connsiteX2" fmla="*/ 1155574 w 11834191"/>
              <a:gd name="connsiteY2" fmla="*/ 0 h 523220"/>
              <a:gd name="connsiteX3" fmla="*/ 1496677 w 11834191"/>
              <a:gd name="connsiteY3" fmla="*/ 0 h 523220"/>
              <a:gd name="connsiteX4" fmla="*/ 1837780 w 11834191"/>
              <a:gd name="connsiteY4" fmla="*/ 0 h 523220"/>
              <a:gd name="connsiteX5" fmla="*/ 2770593 w 11834191"/>
              <a:gd name="connsiteY5" fmla="*/ 0 h 523220"/>
              <a:gd name="connsiteX6" fmla="*/ 3466722 w 11834191"/>
              <a:gd name="connsiteY6" fmla="*/ 0 h 523220"/>
              <a:gd name="connsiteX7" fmla="*/ 3807825 w 11834191"/>
              <a:gd name="connsiteY7" fmla="*/ 0 h 523220"/>
              <a:gd name="connsiteX8" fmla="*/ 4503954 w 11834191"/>
              <a:gd name="connsiteY8" fmla="*/ 0 h 523220"/>
              <a:gd name="connsiteX9" fmla="*/ 5436767 w 11834191"/>
              <a:gd name="connsiteY9" fmla="*/ 0 h 523220"/>
              <a:gd name="connsiteX10" fmla="*/ 6014554 w 11834191"/>
              <a:gd name="connsiteY10" fmla="*/ 0 h 523220"/>
              <a:gd name="connsiteX11" fmla="*/ 6592341 w 11834191"/>
              <a:gd name="connsiteY11" fmla="*/ 0 h 523220"/>
              <a:gd name="connsiteX12" fmla="*/ 7288469 w 11834191"/>
              <a:gd name="connsiteY12" fmla="*/ 0 h 523220"/>
              <a:gd name="connsiteX13" fmla="*/ 8102940 w 11834191"/>
              <a:gd name="connsiteY13" fmla="*/ 0 h 523220"/>
              <a:gd name="connsiteX14" fmla="*/ 8917411 w 11834191"/>
              <a:gd name="connsiteY14" fmla="*/ 0 h 523220"/>
              <a:gd name="connsiteX15" fmla="*/ 9731882 w 11834191"/>
              <a:gd name="connsiteY15" fmla="*/ 0 h 523220"/>
              <a:gd name="connsiteX16" fmla="*/ 10664694 w 11834191"/>
              <a:gd name="connsiteY16" fmla="*/ 0 h 523220"/>
              <a:gd name="connsiteX17" fmla="*/ 11834191 w 11834191"/>
              <a:gd name="connsiteY17" fmla="*/ 0 h 523220"/>
              <a:gd name="connsiteX18" fmla="*/ 11834191 w 11834191"/>
              <a:gd name="connsiteY18" fmla="*/ 523220 h 523220"/>
              <a:gd name="connsiteX19" fmla="*/ 11019720 w 11834191"/>
              <a:gd name="connsiteY19" fmla="*/ 523220 h 523220"/>
              <a:gd name="connsiteX20" fmla="*/ 10678617 w 11834191"/>
              <a:gd name="connsiteY20" fmla="*/ 523220 h 523220"/>
              <a:gd name="connsiteX21" fmla="*/ 9982488 w 11834191"/>
              <a:gd name="connsiteY21" fmla="*/ 523220 h 523220"/>
              <a:gd name="connsiteX22" fmla="*/ 9404701 w 11834191"/>
              <a:gd name="connsiteY22" fmla="*/ 523220 h 523220"/>
              <a:gd name="connsiteX23" fmla="*/ 8826914 w 11834191"/>
              <a:gd name="connsiteY23" fmla="*/ 523220 h 523220"/>
              <a:gd name="connsiteX24" fmla="*/ 8249127 w 11834191"/>
              <a:gd name="connsiteY24" fmla="*/ 523220 h 523220"/>
              <a:gd name="connsiteX25" fmla="*/ 7671340 w 11834191"/>
              <a:gd name="connsiteY25" fmla="*/ 523220 h 523220"/>
              <a:gd name="connsiteX26" fmla="*/ 6856869 w 11834191"/>
              <a:gd name="connsiteY26" fmla="*/ 523220 h 523220"/>
              <a:gd name="connsiteX27" fmla="*/ 6160741 w 11834191"/>
              <a:gd name="connsiteY27" fmla="*/ 523220 h 523220"/>
              <a:gd name="connsiteX28" fmla="*/ 5819637 w 11834191"/>
              <a:gd name="connsiteY28" fmla="*/ 523220 h 523220"/>
              <a:gd name="connsiteX29" fmla="*/ 5241850 w 11834191"/>
              <a:gd name="connsiteY29" fmla="*/ 523220 h 523220"/>
              <a:gd name="connsiteX30" fmla="*/ 4427380 w 11834191"/>
              <a:gd name="connsiteY30" fmla="*/ 523220 h 523220"/>
              <a:gd name="connsiteX31" fmla="*/ 3967935 w 11834191"/>
              <a:gd name="connsiteY31" fmla="*/ 523220 h 523220"/>
              <a:gd name="connsiteX32" fmla="*/ 3035122 w 11834191"/>
              <a:gd name="connsiteY32" fmla="*/ 523220 h 523220"/>
              <a:gd name="connsiteX33" fmla="*/ 2102309 w 11834191"/>
              <a:gd name="connsiteY33" fmla="*/ 523220 h 523220"/>
              <a:gd name="connsiteX34" fmla="*/ 1406180 w 11834191"/>
              <a:gd name="connsiteY34" fmla="*/ 523220 h 523220"/>
              <a:gd name="connsiteX35" fmla="*/ 0 w 11834191"/>
              <a:gd name="connsiteY35" fmla="*/ 523220 h 523220"/>
              <a:gd name="connsiteX36" fmla="*/ 0 w 11834191"/>
              <a:gd name="connsiteY3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34191" h="523220" fill="none" extrusionOk="0">
                <a:moveTo>
                  <a:pt x="0" y="0"/>
                </a:moveTo>
                <a:cubicBezTo>
                  <a:pt x="114788" y="-3901"/>
                  <a:pt x="218347" y="5546"/>
                  <a:pt x="341103" y="0"/>
                </a:cubicBezTo>
                <a:cubicBezTo>
                  <a:pt x="463859" y="-5546"/>
                  <a:pt x="846237" y="25227"/>
                  <a:pt x="1155574" y="0"/>
                </a:cubicBezTo>
                <a:cubicBezTo>
                  <a:pt x="1464911" y="-25227"/>
                  <a:pt x="1353979" y="-3918"/>
                  <a:pt x="1496677" y="0"/>
                </a:cubicBezTo>
                <a:cubicBezTo>
                  <a:pt x="1639375" y="3918"/>
                  <a:pt x="1670278" y="16219"/>
                  <a:pt x="1837780" y="0"/>
                </a:cubicBezTo>
                <a:cubicBezTo>
                  <a:pt x="2005282" y="-16219"/>
                  <a:pt x="2317674" y="5950"/>
                  <a:pt x="2770593" y="0"/>
                </a:cubicBezTo>
                <a:cubicBezTo>
                  <a:pt x="3223512" y="-5950"/>
                  <a:pt x="3179628" y="11286"/>
                  <a:pt x="3466722" y="0"/>
                </a:cubicBezTo>
                <a:cubicBezTo>
                  <a:pt x="3753816" y="-11286"/>
                  <a:pt x="3730243" y="-10790"/>
                  <a:pt x="3807825" y="0"/>
                </a:cubicBezTo>
                <a:cubicBezTo>
                  <a:pt x="3885407" y="10790"/>
                  <a:pt x="4171059" y="1287"/>
                  <a:pt x="4503954" y="0"/>
                </a:cubicBezTo>
                <a:cubicBezTo>
                  <a:pt x="4836849" y="-1287"/>
                  <a:pt x="5091373" y="-14456"/>
                  <a:pt x="5436767" y="0"/>
                </a:cubicBezTo>
                <a:cubicBezTo>
                  <a:pt x="5782161" y="14456"/>
                  <a:pt x="5881990" y="4893"/>
                  <a:pt x="6014554" y="0"/>
                </a:cubicBezTo>
                <a:cubicBezTo>
                  <a:pt x="6147118" y="-4893"/>
                  <a:pt x="6327351" y="-5321"/>
                  <a:pt x="6592341" y="0"/>
                </a:cubicBezTo>
                <a:cubicBezTo>
                  <a:pt x="6857331" y="5321"/>
                  <a:pt x="7051721" y="-18446"/>
                  <a:pt x="7288469" y="0"/>
                </a:cubicBezTo>
                <a:cubicBezTo>
                  <a:pt x="7525217" y="18446"/>
                  <a:pt x="7871546" y="-14074"/>
                  <a:pt x="8102940" y="0"/>
                </a:cubicBezTo>
                <a:cubicBezTo>
                  <a:pt x="8334334" y="14074"/>
                  <a:pt x="8533789" y="28873"/>
                  <a:pt x="8917411" y="0"/>
                </a:cubicBezTo>
                <a:cubicBezTo>
                  <a:pt x="9301033" y="-28873"/>
                  <a:pt x="9512400" y="33736"/>
                  <a:pt x="9731882" y="0"/>
                </a:cubicBezTo>
                <a:cubicBezTo>
                  <a:pt x="9951364" y="-33736"/>
                  <a:pt x="10281483" y="41785"/>
                  <a:pt x="10664694" y="0"/>
                </a:cubicBezTo>
                <a:cubicBezTo>
                  <a:pt x="11047905" y="-41785"/>
                  <a:pt x="11303599" y="23729"/>
                  <a:pt x="11834191" y="0"/>
                </a:cubicBezTo>
                <a:cubicBezTo>
                  <a:pt x="11838857" y="138985"/>
                  <a:pt x="11829519" y="283508"/>
                  <a:pt x="11834191" y="523220"/>
                </a:cubicBezTo>
                <a:cubicBezTo>
                  <a:pt x="11598788" y="549309"/>
                  <a:pt x="11294390" y="501169"/>
                  <a:pt x="11019720" y="523220"/>
                </a:cubicBezTo>
                <a:cubicBezTo>
                  <a:pt x="10745050" y="545271"/>
                  <a:pt x="10791458" y="539074"/>
                  <a:pt x="10678617" y="523220"/>
                </a:cubicBezTo>
                <a:cubicBezTo>
                  <a:pt x="10565776" y="507366"/>
                  <a:pt x="10277104" y="507602"/>
                  <a:pt x="9982488" y="523220"/>
                </a:cubicBezTo>
                <a:cubicBezTo>
                  <a:pt x="9687872" y="538838"/>
                  <a:pt x="9550799" y="544337"/>
                  <a:pt x="9404701" y="523220"/>
                </a:cubicBezTo>
                <a:cubicBezTo>
                  <a:pt x="9258603" y="502103"/>
                  <a:pt x="9049762" y="524679"/>
                  <a:pt x="8826914" y="523220"/>
                </a:cubicBezTo>
                <a:cubicBezTo>
                  <a:pt x="8604066" y="521761"/>
                  <a:pt x="8524186" y="509544"/>
                  <a:pt x="8249127" y="523220"/>
                </a:cubicBezTo>
                <a:cubicBezTo>
                  <a:pt x="7974068" y="536896"/>
                  <a:pt x="7803980" y="522361"/>
                  <a:pt x="7671340" y="523220"/>
                </a:cubicBezTo>
                <a:cubicBezTo>
                  <a:pt x="7538700" y="524079"/>
                  <a:pt x="7172226" y="511413"/>
                  <a:pt x="6856869" y="523220"/>
                </a:cubicBezTo>
                <a:cubicBezTo>
                  <a:pt x="6541512" y="535027"/>
                  <a:pt x="6336075" y="505301"/>
                  <a:pt x="6160741" y="523220"/>
                </a:cubicBezTo>
                <a:cubicBezTo>
                  <a:pt x="5985407" y="541139"/>
                  <a:pt x="5916923" y="514880"/>
                  <a:pt x="5819637" y="523220"/>
                </a:cubicBezTo>
                <a:cubicBezTo>
                  <a:pt x="5722351" y="531560"/>
                  <a:pt x="5502596" y="503628"/>
                  <a:pt x="5241850" y="523220"/>
                </a:cubicBezTo>
                <a:cubicBezTo>
                  <a:pt x="4981104" y="542812"/>
                  <a:pt x="4637006" y="505479"/>
                  <a:pt x="4427380" y="523220"/>
                </a:cubicBezTo>
                <a:cubicBezTo>
                  <a:pt x="4217754" y="540962"/>
                  <a:pt x="4175378" y="514473"/>
                  <a:pt x="3967935" y="523220"/>
                </a:cubicBezTo>
                <a:cubicBezTo>
                  <a:pt x="3760493" y="531967"/>
                  <a:pt x="3223290" y="546778"/>
                  <a:pt x="3035122" y="523220"/>
                </a:cubicBezTo>
                <a:cubicBezTo>
                  <a:pt x="2846954" y="499662"/>
                  <a:pt x="2433024" y="559274"/>
                  <a:pt x="2102309" y="523220"/>
                </a:cubicBezTo>
                <a:cubicBezTo>
                  <a:pt x="1771594" y="487166"/>
                  <a:pt x="1568276" y="519733"/>
                  <a:pt x="1406180" y="523220"/>
                </a:cubicBezTo>
                <a:cubicBezTo>
                  <a:pt x="1244084" y="526707"/>
                  <a:pt x="667463" y="467767"/>
                  <a:pt x="0" y="523220"/>
                </a:cubicBezTo>
                <a:cubicBezTo>
                  <a:pt x="19326" y="261758"/>
                  <a:pt x="-18375" y="145008"/>
                  <a:pt x="0" y="0"/>
                </a:cubicBezTo>
                <a:close/>
              </a:path>
              <a:path w="11834191" h="523220" stroke="0" extrusionOk="0">
                <a:moveTo>
                  <a:pt x="0" y="0"/>
                </a:moveTo>
                <a:cubicBezTo>
                  <a:pt x="183757" y="-5529"/>
                  <a:pt x="359740" y="10940"/>
                  <a:pt x="577787" y="0"/>
                </a:cubicBezTo>
                <a:cubicBezTo>
                  <a:pt x="795834" y="-10940"/>
                  <a:pt x="772381" y="-13125"/>
                  <a:pt x="918890" y="0"/>
                </a:cubicBezTo>
                <a:cubicBezTo>
                  <a:pt x="1065399" y="13125"/>
                  <a:pt x="1628938" y="34148"/>
                  <a:pt x="1851703" y="0"/>
                </a:cubicBezTo>
                <a:cubicBezTo>
                  <a:pt x="2074468" y="-34148"/>
                  <a:pt x="2245735" y="-28136"/>
                  <a:pt x="2429490" y="0"/>
                </a:cubicBezTo>
                <a:cubicBezTo>
                  <a:pt x="2613245" y="28136"/>
                  <a:pt x="2793710" y="-5308"/>
                  <a:pt x="3007277" y="0"/>
                </a:cubicBezTo>
                <a:cubicBezTo>
                  <a:pt x="3220844" y="5308"/>
                  <a:pt x="3752153" y="-28630"/>
                  <a:pt x="3940089" y="0"/>
                </a:cubicBezTo>
                <a:cubicBezTo>
                  <a:pt x="4128025" y="28630"/>
                  <a:pt x="4176929" y="-5839"/>
                  <a:pt x="4399535" y="0"/>
                </a:cubicBezTo>
                <a:cubicBezTo>
                  <a:pt x="4622141" y="5839"/>
                  <a:pt x="4975401" y="12392"/>
                  <a:pt x="5332347" y="0"/>
                </a:cubicBezTo>
                <a:cubicBezTo>
                  <a:pt x="5689293" y="-12392"/>
                  <a:pt x="6073268" y="-29181"/>
                  <a:pt x="6265160" y="0"/>
                </a:cubicBezTo>
                <a:cubicBezTo>
                  <a:pt x="6457052" y="29181"/>
                  <a:pt x="6787445" y="-8340"/>
                  <a:pt x="6961289" y="0"/>
                </a:cubicBezTo>
                <a:cubicBezTo>
                  <a:pt x="7135133" y="8340"/>
                  <a:pt x="7658851" y="-43993"/>
                  <a:pt x="7894102" y="0"/>
                </a:cubicBezTo>
                <a:cubicBezTo>
                  <a:pt x="8129353" y="43993"/>
                  <a:pt x="8353832" y="21822"/>
                  <a:pt x="8471888" y="0"/>
                </a:cubicBezTo>
                <a:cubicBezTo>
                  <a:pt x="8589944" y="-21822"/>
                  <a:pt x="8797836" y="-8568"/>
                  <a:pt x="9049675" y="0"/>
                </a:cubicBezTo>
                <a:cubicBezTo>
                  <a:pt x="9301514" y="8568"/>
                  <a:pt x="9615008" y="12483"/>
                  <a:pt x="9864146" y="0"/>
                </a:cubicBezTo>
                <a:cubicBezTo>
                  <a:pt x="10113284" y="-12483"/>
                  <a:pt x="10279532" y="-4301"/>
                  <a:pt x="10441933" y="0"/>
                </a:cubicBezTo>
                <a:cubicBezTo>
                  <a:pt x="10604334" y="4301"/>
                  <a:pt x="11213451" y="11648"/>
                  <a:pt x="11834191" y="0"/>
                </a:cubicBezTo>
                <a:cubicBezTo>
                  <a:pt x="11833334" y="109059"/>
                  <a:pt x="11856517" y="337275"/>
                  <a:pt x="11834191" y="523220"/>
                </a:cubicBezTo>
                <a:cubicBezTo>
                  <a:pt x="11457753" y="511127"/>
                  <a:pt x="11392664" y="483855"/>
                  <a:pt x="11019720" y="523220"/>
                </a:cubicBezTo>
                <a:cubicBezTo>
                  <a:pt x="10646776" y="562585"/>
                  <a:pt x="10819504" y="509468"/>
                  <a:pt x="10678617" y="523220"/>
                </a:cubicBezTo>
                <a:cubicBezTo>
                  <a:pt x="10537730" y="536972"/>
                  <a:pt x="10376257" y="529617"/>
                  <a:pt x="10219172" y="523220"/>
                </a:cubicBezTo>
                <a:cubicBezTo>
                  <a:pt x="10062087" y="516823"/>
                  <a:pt x="9485048" y="545181"/>
                  <a:pt x="9286359" y="523220"/>
                </a:cubicBezTo>
                <a:cubicBezTo>
                  <a:pt x="9087670" y="501259"/>
                  <a:pt x="8930604" y="524579"/>
                  <a:pt x="8590230" y="523220"/>
                </a:cubicBezTo>
                <a:cubicBezTo>
                  <a:pt x="8249856" y="521861"/>
                  <a:pt x="8225513" y="502892"/>
                  <a:pt x="8130785" y="523220"/>
                </a:cubicBezTo>
                <a:cubicBezTo>
                  <a:pt x="8036058" y="543548"/>
                  <a:pt x="7592513" y="520076"/>
                  <a:pt x="7434656" y="523220"/>
                </a:cubicBezTo>
                <a:cubicBezTo>
                  <a:pt x="7276799" y="526364"/>
                  <a:pt x="7187720" y="515206"/>
                  <a:pt x="7093553" y="523220"/>
                </a:cubicBezTo>
                <a:cubicBezTo>
                  <a:pt x="6999386" y="531234"/>
                  <a:pt x="6880229" y="515377"/>
                  <a:pt x="6752450" y="523220"/>
                </a:cubicBezTo>
                <a:cubicBezTo>
                  <a:pt x="6624671" y="531063"/>
                  <a:pt x="6267953" y="534005"/>
                  <a:pt x="6056321" y="523220"/>
                </a:cubicBezTo>
                <a:cubicBezTo>
                  <a:pt x="5844689" y="512435"/>
                  <a:pt x="5690535" y="532784"/>
                  <a:pt x="5596876" y="523220"/>
                </a:cubicBezTo>
                <a:cubicBezTo>
                  <a:pt x="5503217" y="513656"/>
                  <a:pt x="5101891" y="538955"/>
                  <a:pt x="4782405" y="523220"/>
                </a:cubicBezTo>
                <a:cubicBezTo>
                  <a:pt x="4462919" y="507485"/>
                  <a:pt x="4536900" y="524983"/>
                  <a:pt x="4322960" y="523220"/>
                </a:cubicBezTo>
                <a:cubicBezTo>
                  <a:pt x="4109020" y="521457"/>
                  <a:pt x="3815914" y="504295"/>
                  <a:pt x="3508490" y="523220"/>
                </a:cubicBezTo>
                <a:cubicBezTo>
                  <a:pt x="3201066" y="542146"/>
                  <a:pt x="3335297" y="534958"/>
                  <a:pt x="3167386" y="523220"/>
                </a:cubicBezTo>
                <a:cubicBezTo>
                  <a:pt x="2999475" y="511482"/>
                  <a:pt x="2711729" y="536994"/>
                  <a:pt x="2352916" y="523220"/>
                </a:cubicBezTo>
                <a:cubicBezTo>
                  <a:pt x="1994103" y="509447"/>
                  <a:pt x="2051742" y="541540"/>
                  <a:pt x="1893471" y="523220"/>
                </a:cubicBezTo>
                <a:cubicBezTo>
                  <a:pt x="1735200" y="504900"/>
                  <a:pt x="1671154" y="522015"/>
                  <a:pt x="1552367" y="523220"/>
                </a:cubicBezTo>
                <a:cubicBezTo>
                  <a:pt x="1433580" y="524425"/>
                  <a:pt x="1229484" y="545152"/>
                  <a:pt x="1092922" y="523220"/>
                </a:cubicBezTo>
                <a:cubicBezTo>
                  <a:pt x="956361" y="501288"/>
                  <a:pt x="503396" y="492279"/>
                  <a:pt x="0" y="523220"/>
                </a:cubicBezTo>
                <a:cubicBezTo>
                  <a:pt x="16070" y="270653"/>
                  <a:pt x="-9134" y="201856"/>
                  <a:pt x="0" y="0"/>
                </a:cubicBezTo>
                <a:close/>
              </a:path>
            </a:pathLst>
          </a:custGeom>
          <a:solidFill>
            <a:srgbClr val="DCDAED"/>
          </a:solidFill>
          <a:ln w="28575">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GB" sz="1400" b="1" dirty="0">
                <a:latin typeface="Corbel" panose="020B0503020204020204" pitchFamily="34" charset="0"/>
              </a:rPr>
              <a:t>HT3 Year 7: Romantic Poetry</a:t>
            </a:r>
            <a:endParaRPr lang="en-GB" sz="1400" b="1" i="1" dirty="0">
              <a:latin typeface="Corbel" panose="020B0503020204020204" pitchFamily="34" charset="0"/>
            </a:endParaRPr>
          </a:p>
          <a:p>
            <a:pPr algn="ctr"/>
            <a:r>
              <a:rPr lang="en-GB" sz="1400" b="1" dirty="0">
                <a:latin typeface="Corbel" panose="020B0503020204020204" pitchFamily="34" charset="0"/>
              </a:rPr>
              <a:t>Knowledge Organiser</a:t>
            </a:r>
          </a:p>
        </p:txBody>
      </p:sp>
      <p:sp>
        <p:nvSpPr>
          <p:cNvPr id="6" name="TextBox 5">
            <a:extLst>
              <a:ext uri="{FF2B5EF4-FFF2-40B4-BE49-F238E27FC236}">
                <a16:creationId xmlns:a16="http://schemas.microsoft.com/office/drawing/2014/main" id="{3759FEAD-A8D1-3249-9E0F-AFFB62A64812}"/>
              </a:ext>
            </a:extLst>
          </p:cNvPr>
          <p:cNvSpPr txBox="1"/>
          <p:nvPr/>
        </p:nvSpPr>
        <p:spPr>
          <a:xfrm>
            <a:off x="145773" y="615535"/>
            <a:ext cx="5476039" cy="630942"/>
          </a:xfrm>
          <a:custGeom>
            <a:avLst/>
            <a:gdLst>
              <a:gd name="connsiteX0" fmla="*/ 0 w 5476039"/>
              <a:gd name="connsiteY0" fmla="*/ 0 h 630942"/>
              <a:gd name="connsiteX1" fmla="*/ 629744 w 5476039"/>
              <a:gd name="connsiteY1" fmla="*/ 0 h 630942"/>
              <a:gd name="connsiteX2" fmla="*/ 1259489 w 5476039"/>
              <a:gd name="connsiteY2" fmla="*/ 0 h 630942"/>
              <a:gd name="connsiteX3" fmla="*/ 2053515 w 5476039"/>
              <a:gd name="connsiteY3" fmla="*/ 0 h 630942"/>
              <a:gd name="connsiteX4" fmla="*/ 2683259 w 5476039"/>
              <a:gd name="connsiteY4" fmla="*/ 0 h 630942"/>
              <a:gd name="connsiteX5" fmla="*/ 3313004 w 5476039"/>
              <a:gd name="connsiteY5" fmla="*/ 0 h 630942"/>
              <a:gd name="connsiteX6" fmla="*/ 4052269 w 5476039"/>
              <a:gd name="connsiteY6" fmla="*/ 0 h 630942"/>
              <a:gd name="connsiteX7" fmla="*/ 4791534 w 5476039"/>
              <a:gd name="connsiteY7" fmla="*/ 0 h 630942"/>
              <a:gd name="connsiteX8" fmla="*/ 5476039 w 5476039"/>
              <a:gd name="connsiteY8" fmla="*/ 0 h 630942"/>
              <a:gd name="connsiteX9" fmla="*/ 5476039 w 5476039"/>
              <a:gd name="connsiteY9" fmla="*/ 630942 h 630942"/>
              <a:gd name="connsiteX10" fmla="*/ 4901055 w 5476039"/>
              <a:gd name="connsiteY10" fmla="*/ 630942 h 630942"/>
              <a:gd name="connsiteX11" fmla="*/ 4326071 w 5476039"/>
              <a:gd name="connsiteY11" fmla="*/ 630942 h 630942"/>
              <a:gd name="connsiteX12" fmla="*/ 3641566 w 5476039"/>
              <a:gd name="connsiteY12" fmla="*/ 630942 h 630942"/>
              <a:gd name="connsiteX13" fmla="*/ 3066582 w 5476039"/>
              <a:gd name="connsiteY13" fmla="*/ 630942 h 630942"/>
              <a:gd name="connsiteX14" fmla="*/ 2382077 w 5476039"/>
              <a:gd name="connsiteY14" fmla="*/ 630942 h 630942"/>
              <a:gd name="connsiteX15" fmla="*/ 1642812 w 5476039"/>
              <a:gd name="connsiteY15" fmla="*/ 630942 h 630942"/>
              <a:gd name="connsiteX16" fmla="*/ 903546 w 5476039"/>
              <a:gd name="connsiteY16" fmla="*/ 630942 h 630942"/>
              <a:gd name="connsiteX17" fmla="*/ 0 w 5476039"/>
              <a:gd name="connsiteY17" fmla="*/ 630942 h 630942"/>
              <a:gd name="connsiteX18" fmla="*/ 0 w 5476039"/>
              <a:gd name="connsiteY18"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76039" h="630942" fill="none" extrusionOk="0">
                <a:moveTo>
                  <a:pt x="0" y="0"/>
                </a:moveTo>
                <a:cubicBezTo>
                  <a:pt x="265213" y="-11471"/>
                  <a:pt x="454101" y="22963"/>
                  <a:pt x="629744" y="0"/>
                </a:cubicBezTo>
                <a:cubicBezTo>
                  <a:pt x="805387" y="-22963"/>
                  <a:pt x="946475" y="6294"/>
                  <a:pt x="1259489" y="0"/>
                </a:cubicBezTo>
                <a:cubicBezTo>
                  <a:pt x="1572503" y="-6294"/>
                  <a:pt x="1776789" y="-35088"/>
                  <a:pt x="2053515" y="0"/>
                </a:cubicBezTo>
                <a:cubicBezTo>
                  <a:pt x="2330241" y="35088"/>
                  <a:pt x="2556789" y="-11176"/>
                  <a:pt x="2683259" y="0"/>
                </a:cubicBezTo>
                <a:cubicBezTo>
                  <a:pt x="2809729" y="11176"/>
                  <a:pt x="3025351" y="12090"/>
                  <a:pt x="3313004" y="0"/>
                </a:cubicBezTo>
                <a:cubicBezTo>
                  <a:pt x="3600658" y="-12090"/>
                  <a:pt x="3832624" y="17843"/>
                  <a:pt x="4052269" y="0"/>
                </a:cubicBezTo>
                <a:cubicBezTo>
                  <a:pt x="4271915" y="-17843"/>
                  <a:pt x="4624637" y="-849"/>
                  <a:pt x="4791534" y="0"/>
                </a:cubicBezTo>
                <a:cubicBezTo>
                  <a:pt x="4958432" y="849"/>
                  <a:pt x="5283494" y="13777"/>
                  <a:pt x="5476039" y="0"/>
                </a:cubicBezTo>
                <a:cubicBezTo>
                  <a:pt x="5466371" y="289361"/>
                  <a:pt x="5505711" y="471259"/>
                  <a:pt x="5476039" y="630942"/>
                </a:cubicBezTo>
                <a:cubicBezTo>
                  <a:pt x="5231812" y="627422"/>
                  <a:pt x="5120191" y="632821"/>
                  <a:pt x="4901055" y="630942"/>
                </a:cubicBezTo>
                <a:cubicBezTo>
                  <a:pt x="4681919" y="629063"/>
                  <a:pt x="4472481" y="654122"/>
                  <a:pt x="4326071" y="630942"/>
                </a:cubicBezTo>
                <a:cubicBezTo>
                  <a:pt x="4179661" y="607762"/>
                  <a:pt x="3884860" y="639209"/>
                  <a:pt x="3641566" y="630942"/>
                </a:cubicBezTo>
                <a:cubicBezTo>
                  <a:pt x="3398272" y="622675"/>
                  <a:pt x="3322531" y="647902"/>
                  <a:pt x="3066582" y="630942"/>
                </a:cubicBezTo>
                <a:cubicBezTo>
                  <a:pt x="2810633" y="613982"/>
                  <a:pt x="2653358" y="611219"/>
                  <a:pt x="2382077" y="630942"/>
                </a:cubicBezTo>
                <a:cubicBezTo>
                  <a:pt x="2110797" y="650665"/>
                  <a:pt x="1899181" y="632177"/>
                  <a:pt x="1642812" y="630942"/>
                </a:cubicBezTo>
                <a:cubicBezTo>
                  <a:pt x="1386443" y="629707"/>
                  <a:pt x="1089836" y="621299"/>
                  <a:pt x="903546" y="630942"/>
                </a:cubicBezTo>
                <a:cubicBezTo>
                  <a:pt x="717256" y="640585"/>
                  <a:pt x="228515" y="635942"/>
                  <a:pt x="0" y="630942"/>
                </a:cubicBezTo>
                <a:cubicBezTo>
                  <a:pt x="6899" y="370796"/>
                  <a:pt x="-9963" y="187394"/>
                  <a:pt x="0" y="0"/>
                </a:cubicBezTo>
                <a:close/>
              </a:path>
              <a:path w="5476039" h="630942" stroke="0" extrusionOk="0">
                <a:moveTo>
                  <a:pt x="0" y="0"/>
                </a:moveTo>
                <a:cubicBezTo>
                  <a:pt x="172717" y="-27899"/>
                  <a:pt x="536720" y="-12298"/>
                  <a:pt x="684505" y="0"/>
                </a:cubicBezTo>
                <a:cubicBezTo>
                  <a:pt x="832290" y="12298"/>
                  <a:pt x="1171796" y="29834"/>
                  <a:pt x="1423770" y="0"/>
                </a:cubicBezTo>
                <a:cubicBezTo>
                  <a:pt x="1675745" y="-29834"/>
                  <a:pt x="1807328" y="-27676"/>
                  <a:pt x="2053515" y="0"/>
                </a:cubicBezTo>
                <a:cubicBezTo>
                  <a:pt x="2299703" y="27676"/>
                  <a:pt x="2491919" y="1328"/>
                  <a:pt x="2738020" y="0"/>
                </a:cubicBezTo>
                <a:cubicBezTo>
                  <a:pt x="2984122" y="-1328"/>
                  <a:pt x="3263432" y="-32763"/>
                  <a:pt x="3422524" y="0"/>
                </a:cubicBezTo>
                <a:cubicBezTo>
                  <a:pt x="3581616" y="32763"/>
                  <a:pt x="3790772" y="7328"/>
                  <a:pt x="3942748" y="0"/>
                </a:cubicBezTo>
                <a:cubicBezTo>
                  <a:pt x="4094724" y="-7328"/>
                  <a:pt x="4315887" y="-10796"/>
                  <a:pt x="4572493" y="0"/>
                </a:cubicBezTo>
                <a:cubicBezTo>
                  <a:pt x="4829100" y="10796"/>
                  <a:pt x="5091681" y="4525"/>
                  <a:pt x="5476039" y="0"/>
                </a:cubicBezTo>
                <a:cubicBezTo>
                  <a:pt x="5487153" y="231303"/>
                  <a:pt x="5448717" y="315861"/>
                  <a:pt x="5476039" y="630942"/>
                </a:cubicBezTo>
                <a:cubicBezTo>
                  <a:pt x="5266689" y="657197"/>
                  <a:pt x="5075074" y="655093"/>
                  <a:pt x="4736774" y="630942"/>
                </a:cubicBezTo>
                <a:cubicBezTo>
                  <a:pt x="4398474" y="606791"/>
                  <a:pt x="4253048" y="661696"/>
                  <a:pt x="4052269" y="630942"/>
                </a:cubicBezTo>
                <a:cubicBezTo>
                  <a:pt x="3851491" y="600188"/>
                  <a:pt x="3651390" y="625012"/>
                  <a:pt x="3477285" y="630942"/>
                </a:cubicBezTo>
                <a:cubicBezTo>
                  <a:pt x="3303180" y="636872"/>
                  <a:pt x="3133304" y="616845"/>
                  <a:pt x="2902301" y="630942"/>
                </a:cubicBezTo>
                <a:cubicBezTo>
                  <a:pt x="2671298" y="645039"/>
                  <a:pt x="2293633" y="623291"/>
                  <a:pt x="2108275" y="630942"/>
                </a:cubicBezTo>
                <a:cubicBezTo>
                  <a:pt x="1922917" y="638593"/>
                  <a:pt x="1795201" y="619621"/>
                  <a:pt x="1533291" y="630942"/>
                </a:cubicBezTo>
                <a:cubicBezTo>
                  <a:pt x="1271381" y="642263"/>
                  <a:pt x="969654" y="616960"/>
                  <a:pt x="794026" y="630942"/>
                </a:cubicBezTo>
                <a:cubicBezTo>
                  <a:pt x="618399" y="644924"/>
                  <a:pt x="334468" y="628647"/>
                  <a:pt x="0" y="630942"/>
                </a:cubicBezTo>
                <a:cubicBezTo>
                  <a:pt x="-16326" y="452383"/>
                  <a:pt x="1043" y="136790"/>
                  <a:pt x="0" y="0"/>
                </a:cubicBezTo>
                <a:close/>
              </a:path>
            </a:pathLst>
          </a:custGeom>
          <a:solidFill>
            <a:srgbClr val="7030A0"/>
          </a:solidFill>
          <a:ln w="38100">
            <a:solidFill>
              <a:srgbClr val="CCCCFF"/>
            </a:solidFill>
            <a:extLst>
              <a:ext uri="{C807C97D-BFC1-408E-A445-0C87EB9F89A2}">
                <ask:lineSketchStyleProps xmlns:ask="http://schemas.microsoft.com/office/drawing/2018/sketchyshapes" sd="2551027330">
                  <a:prstGeom prst="rect">
                    <a:avLst/>
                  </a:prstGeom>
                  <ask:type>
                    <ask:lineSketchFreehand/>
                  </ask:type>
                </ask:lineSketchStyleProps>
              </a:ext>
            </a:extLst>
          </a:ln>
        </p:spPr>
        <p:txBody>
          <a:bodyPr wrap="square" rtlCol="0">
            <a:spAutoFit/>
          </a:bodyPr>
          <a:lstStyle/>
          <a:p>
            <a:pPr algn="ctr"/>
            <a:r>
              <a:rPr lang="en-GB" b="1" dirty="0">
                <a:solidFill>
                  <a:schemeClr val="bg1"/>
                </a:solidFill>
              </a:rPr>
              <a:t>Context</a:t>
            </a:r>
          </a:p>
          <a:p>
            <a:pPr algn="ctr"/>
            <a:r>
              <a:rPr lang="en-GB" sz="1200" b="1" dirty="0">
                <a:solidFill>
                  <a:schemeClr val="bg1"/>
                </a:solidFill>
              </a:rPr>
              <a:t>The Romantic Movement is from 1785-1832</a:t>
            </a:r>
            <a:r>
              <a:rPr lang="en-GB" sz="1050" b="1" dirty="0">
                <a:solidFill>
                  <a:schemeClr val="bg1"/>
                </a:solidFill>
              </a:rPr>
              <a:t>.</a:t>
            </a:r>
          </a:p>
          <a:p>
            <a:pPr algn="ctr"/>
            <a:endParaRPr lang="en-GB" sz="500" dirty="0">
              <a:solidFill>
                <a:schemeClr val="bg1"/>
              </a:solidFill>
            </a:endParaRPr>
          </a:p>
        </p:txBody>
      </p:sp>
      <p:sp>
        <p:nvSpPr>
          <p:cNvPr id="7" name="TextBox 6">
            <a:extLst>
              <a:ext uri="{FF2B5EF4-FFF2-40B4-BE49-F238E27FC236}">
                <a16:creationId xmlns:a16="http://schemas.microsoft.com/office/drawing/2014/main" id="{31809093-69FD-7E4C-AE05-45BFB4367D3B}"/>
              </a:ext>
            </a:extLst>
          </p:cNvPr>
          <p:cNvSpPr txBox="1"/>
          <p:nvPr/>
        </p:nvSpPr>
        <p:spPr>
          <a:xfrm>
            <a:off x="5739053" y="557191"/>
            <a:ext cx="6307174" cy="307777"/>
          </a:xfrm>
          <a:custGeom>
            <a:avLst/>
            <a:gdLst>
              <a:gd name="connsiteX0" fmla="*/ 0 w 6307174"/>
              <a:gd name="connsiteY0" fmla="*/ 0 h 307777"/>
              <a:gd name="connsiteX1" fmla="*/ 756861 w 6307174"/>
              <a:gd name="connsiteY1" fmla="*/ 0 h 307777"/>
              <a:gd name="connsiteX2" fmla="*/ 1198363 w 6307174"/>
              <a:gd name="connsiteY2" fmla="*/ 0 h 307777"/>
              <a:gd name="connsiteX3" fmla="*/ 1892152 w 6307174"/>
              <a:gd name="connsiteY3" fmla="*/ 0 h 307777"/>
              <a:gd name="connsiteX4" fmla="*/ 2333654 w 6307174"/>
              <a:gd name="connsiteY4" fmla="*/ 0 h 307777"/>
              <a:gd name="connsiteX5" fmla="*/ 2901300 w 6307174"/>
              <a:gd name="connsiteY5" fmla="*/ 0 h 307777"/>
              <a:gd name="connsiteX6" fmla="*/ 3532017 w 6307174"/>
              <a:gd name="connsiteY6" fmla="*/ 0 h 307777"/>
              <a:gd name="connsiteX7" fmla="*/ 3973520 w 6307174"/>
              <a:gd name="connsiteY7" fmla="*/ 0 h 307777"/>
              <a:gd name="connsiteX8" fmla="*/ 4667309 w 6307174"/>
              <a:gd name="connsiteY8" fmla="*/ 0 h 307777"/>
              <a:gd name="connsiteX9" fmla="*/ 5171883 w 6307174"/>
              <a:gd name="connsiteY9" fmla="*/ 0 h 307777"/>
              <a:gd name="connsiteX10" fmla="*/ 6307174 w 6307174"/>
              <a:gd name="connsiteY10" fmla="*/ 0 h 307777"/>
              <a:gd name="connsiteX11" fmla="*/ 6307174 w 6307174"/>
              <a:gd name="connsiteY11" fmla="*/ 307777 h 307777"/>
              <a:gd name="connsiteX12" fmla="*/ 5613385 w 6307174"/>
              <a:gd name="connsiteY12" fmla="*/ 307777 h 307777"/>
              <a:gd name="connsiteX13" fmla="*/ 4982667 w 6307174"/>
              <a:gd name="connsiteY13" fmla="*/ 307777 h 307777"/>
              <a:gd name="connsiteX14" fmla="*/ 4351950 w 6307174"/>
              <a:gd name="connsiteY14" fmla="*/ 307777 h 307777"/>
              <a:gd name="connsiteX15" fmla="*/ 3910448 w 6307174"/>
              <a:gd name="connsiteY15" fmla="*/ 307777 h 307777"/>
              <a:gd name="connsiteX16" fmla="*/ 3279730 w 6307174"/>
              <a:gd name="connsiteY16" fmla="*/ 307777 h 307777"/>
              <a:gd name="connsiteX17" fmla="*/ 2585941 w 6307174"/>
              <a:gd name="connsiteY17" fmla="*/ 307777 h 307777"/>
              <a:gd name="connsiteX18" fmla="*/ 2081367 w 6307174"/>
              <a:gd name="connsiteY18" fmla="*/ 307777 h 307777"/>
              <a:gd name="connsiteX19" fmla="*/ 1324507 w 6307174"/>
              <a:gd name="connsiteY19" fmla="*/ 307777 h 307777"/>
              <a:gd name="connsiteX20" fmla="*/ 630717 w 6307174"/>
              <a:gd name="connsiteY20" fmla="*/ 307777 h 307777"/>
              <a:gd name="connsiteX21" fmla="*/ 0 w 6307174"/>
              <a:gd name="connsiteY21" fmla="*/ 307777 h 307777"/>
              <a:gd name="connsiteX22" fmla="*/ 0 w 6307174"/>
              <a:gd name="connsiteY22"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07174" h="307777" fill="none" extrusionOk="0">
                <a:moveTo>
                  <a:pt x="0" y="0"/>
                </a:moveTo>
                <a:cubicBezTo>
                  <a:pt x="378133" y="3033"/>
                  <a:pt x="596451" y="-29357"/>
                  <a:pt x="756861" y="0"/>
                </a:cubicBezTo>
                <a:cubicBezTo>
                  <a:pt x="917271" y="29357"/>
                  <a:pt x="1014198" y="-7792"/>
                  <a:pt x="1198363" y="0"/>
                </a:cubicBezTo>
                <a:cubicBezTo>
                  <a:pt x="1382528" y="7792"/>
                  <a:pt x="1740632" y="31912"/>
                  <a:pt x="1892152" y="0"/>
                </a:cubicBezTo>
                <a:cubicBezTo>
                  <a:pt x="2043672" y="-31912"/>
                  <a:pt x="2148289" y="12460"/>
                  <a:pt x="2333654" y="0"/>
                </a:cubicBezTo>
                <a:cubicBezTo>
                  <a:pt x="2519019" y="-12460"/>
                  <a:pt x="2740235" y="21134"/>
                  <a:pt x="2901300" y="0"/>
                </a:cubicBezTo>
                <a:cubicBezTo>
                  <a:pt x="3062365" y="-21134"/>
                  <a:pt x="3395882" y="25623"/>
                  <a:pt x="3532017" y="0"/>
                </a:cubicBezTo>
                <a:cubicBezTo>
                  <a:pt x="3668152" y="-25623"/>
                  <a:pt x="3820526" y="10170"/>
                  <a:pt x="3973520" y="0"/>
                </a:cubicBezTo>
                <a:cubicBezTo>
                  <a:pt x="4126514" y="-10170"/>
                  <a:pt x="4335941" y="29227"/>
                  <a:pt x="4667309" y="0"/>
                </a:cubicBezTo>
                <a:cubicBezTo>
                  <a:pt x="4998677" y="-29227"/>
                  <a:pt x="5021433" y="1071"/>
                  <a:pt x="5171883" y="0"/>
                </a:cubicBezTo>
                <a:cubicBezTo>
                  <a:pt x="5322333" y="-1071"/>
                  <a:pt x="5946308" y="-44023"/>
                  <a:pt x="6307174" y="0"/>
                </a:cubicBezTo>
                <a:cubicBezTo>
                  <a:pt x="6315850" y="73019"/>
                  <a:pt x="6308655" y="219557"/>
                  <a:pt x="6307174" y="307777"/>
                </a:cubicBezTo>
                <a:cubicBezTo>
                  <a:pt x="6068318" y="338719"/>
                  <a:pt x="5912374" y="332478"/>
                  <a:pt x="5613385" y="307777"/>
                </a:cubicBezTo>
                <a:cubicBezTo>
                  <a:pt x="5314396" y="283076"/>
                  <a:pt x="5178588" y="322097"/>
                  <a:pt x="4982667" y="307777"/>
                </a:cubicBezTo>
                <a:cubicBezTo>
                  <a:pt x="4786746" y="293457"/>
                  <a:pt x="4499686" y="307256"/>
                  <a:pt x="4351950" y="307777"/>
                </a:cubicBezTo>
                <a:cubicBezTo>
                  <a:pt x="4204214" y="308298"/>
                  <a:pt x="4050599" y="293033"/>
                  <a:pt x="3910448" y="307777"/>
                </a:cubicBezTo>
                <a:cubicBezTo>
                  <a:pt x="3770297" y="322521"/>
                  <a:pt x="3407019" y="303438"/>
                  <a:pt x="3279730" y="307777"/>
                </a:cubicBezTo>
                <a:cubicBezTo>
                  <a:pt x="3152441" y="312116"/>
                  <a:pt x="2836562" y="318412"/>
                  <a:pt x="2585941" y="307777"/>
                </a:cubicBezTo>
                <a:cubicBezTo>
                  <a:pt x="2335320" y="297142"/>
                  <a:pt x="2278891" y="326473"/>
                  <a:pt x="2081367" y="307777"/>
                </a:cubicBezTo>
                <a:cubicBezTo>
                  <a:pt x="1883843" y="289081"/>
                  <a:pt x="1668082" y="333511"/>
                  <a:pt x="1324507" y="307777"/>
                </a:cubicBezTo>
                <a:cubicBezTo>
                  <a:pt x="980932" y="282043"/>
                  <a:pt x="973521" y="319014"/>
                  <a:pt x="630717" y="307777"/>
                </a:cubicBezTo>
                <a:cubicBezTo>
                  <a:pt x="287913" y="296541"/>
                  <a:pt x="294369" y="307713"/>
                  <a:pt x="0" y="307777"/>
                </a:cubicBezTo>
                <a:cubicBezTo>
                  <a:pt x="14560" y="246160"/>
                  <a:pt x="-1036" y="86884"/>
                  <a:pt x="0" y="0"/>
                </a:cubicBezTo>
                <a:close/>
              </a:path>
              <a:path w="6307174" h="307777" stroke="0" extrusionOk="0">
                <a:moveTo>
                  <a:pt x="0" y="0"/>
                </a:moveTo>
                <a:cubicBezTo>
                  <a:pt x="125019" y="-11681"/>
                  <a:pt x="295760" y="22649"/>
                  <a:pt x="567646" y="0"/>
                </a:cubicBezTo>
                <a:cubicBezTo>
                  <a:pt x="839532" y="-22649"/>
                  <a:pt x="951638" y="22264"/>
                  <a:pt x="1261435" y="0"/>
                </a:cubicBezTo>
                <a:cubicBezTo>
                  <a:pt x="1571232" y="-22264"/>
                  <a:pt x="1535145" y="20108"/>
                  <a:pt x="1702937" y="0"/>
                </a:cubicBezTo>
                <a:cubicBezTo>
                  <a:pt x="1870729" y="-20108"/>
                  <a:pt x="1988860" y="19269"/>
                  <a:pt x="2207511" y="0"/>
                </a:cubicBezTo>
                <a:cubicBezTo>
                  <a:pt x="2426162" y="-19269"/>
                  <a:pt x="2541256" y="19445"/>
                  <a:pt x="2649013" y="0"/>
                </a:cubicBezTo>
                <a:cubicBezTo>
                  <a:pt x="2756770" y="-19445"/>
                  <a:pt x="2892164" y="-18894"/>
                  <a:pt x="3090515" y="0"/>
                </a:cubicBezTo>
                <a:cubicBezTo>
                  <a:pt x="3288866" y="18894"/>
                  <a:pt x="3489533" y="17782"/>
                  <a:pt x="3595089" y="0"/>
                </a:cubicBezTo>
                <a:cubicBezTo>
                  <a:pt x="3700645" y="-17782"/>
                  <a:pt x="4104297" y="-27585"/>
                  <a:pt x="4288878" y="0"/>
                </a:cubicBezTo>
                <a:cubicBezTo>
                  <a:pt x="4473459" y="27585"/>
                  <a:pt x="4789632" y="-28217"/>
                  <a:pt x="4919596" y="0"/>
                </a:cubicBezTo>
                <a:cubicBezTo>
                  <a:pt x="5049560" y="28217"/>
                  <a:pt x="5329671" y="2184"/>
                  <a:pt x="5550313" y="0"/>
                </a:cubicBezTo>
                <a:cubicBezTo>
                  <a:pt x="5770955" y="-2184"/>
                  <a:pt x="5962956" y="14558"/>
                  <a:pt x="6307174" y="0"/>
                </a:cubicBezTo>
                <a:cubicBezTo>
                  <a:pt x="6316298" y="101861"/>
                  <a:pt x="6316043" y="166253"/>
                  <a:pt x="6307174" y="307777"/>
                </a:cubicBezTo>
                <a:cubicBezTo>
                  <a:pt x="6180106" y="318136"/>
                  <a:pt x="6047794" y="328869"/>
                  <a:pt x="5802600" y="307777"/>
                </a:cubicBezTo>
                <a:cubicBezTo>
                  <a:pt x="5557406" y="286685"/>
                  <a:pt x="5336268" y="280978"/>
                  <a:pt x="5045739" y="307777"/>
                </a:cubicBezTo>
                <a:cubicBezTo>
                  <a:pt x="4755210" y="334576"/>
                  <a:pt x="4683624" y="293652"/>
                  <a:pt x="4541165" y="307777"/>
                </a:cubicBezTo>
                <a:cubicBezTo>
                  <a:pt x="4398706" y="321902"/>
                  <a:pt x="4039121" y="316474"/>
                  <a:pt x="3784304" y="307777"/>
                </a:cubicBezTo>
                <a:cubicBezTo>
                  <a:pt x="3529487" y="299080"/>
                  <a:pt x="3455473" y="283364"/>
                  <a:pt x="3279730" y="307777"/>
                </a:cubicBezTo>
                <a:cubicBezTo>
                  <a:pt x="3103987" y="332190"/>
                  <a:pt x="2809529" y="302676"/>
                  <a:pt x="2649013" y="307777"/>
                </a:cubicBezTo>
                <a:cubicBezTo>
                  <a:pt x="2488497" y="312878"/>
                  <a:pt x="2100183" y="325293"/>
                  <a:pt x="1955224" y="307777"/>
                </a:cubicBezTo>
                <a:cubicBezTo>
                  <a:pt x="1810265" y="290261"/>
                  <a:pt x="1486551" y="295406"/>
                  <a:pt x="1324507" y="307777"/>
                </a:cubicBezTo>
                <a:cubicBezTo>
                  <a:pt x="1162463" y="320148"/>
                  <a:pt x="957435" y="333264"/>
                  <a:pt x="630717" y="307777"/>
                </a:cubicBezTo>
                <a:cubicBezTo>
                  <a:pt x="303999" y="282291"/>
                  <a:pt x="264814" y="336771"/>
                  <a:pt x="0" y="307777"/>
                </a:cubicBezTo>
                <a:cubicBezTo>
                  <a:pt x="-10831" y="236691"/>
                  <a:pt x="-2963" y="63066"/>
                  <a:pt x="0" y="0"/>
                </a:cubicBezTo>
                <a:close/>
              </a:path>
            </a:pathLst>
          </a:custGeom>
          <a:solidFill>
            <a:srgbClr val="DCDAED"/>
          </a:solidFill>
          <a:ln w="38100">
            <a:solidFill>
              <a:srgbClr val="7030A0"/>
            </a:solidFill>
            <a:extLst>
              <a:ext uri="{C807C97D-BFC1-408E-A445-0C87EB9F89A2}">
                <ask:lineSketchStyleProps xmlns:ask="http://schemas.microsoft.com/office/drawing/2018/sketchyshapes" sd="3309732625">
                  <a:prstGeom prst="rect">
                    <a:avLst/>
                  </a:prstGeom>
                  <ask:type>
                    <ask:lineSketchFreehand/>
                  </ask:type>
                </ask:lineSketchStyleProps>
              </a:ext>
            </a:extLst>
          </a:ln>
        </p:spPr>
        <p:txBody>
          <a:bodyPr wrap="square" rtlCol="0">
            <a:spAutoFit/>
          </a:bodyPr>
          <a:lstStyle/>
          <a:p>
            <a:pPr algn="ctr"/>
            <a:r>
              <a:rPr lang="en-GB" sz="1400" b="1" dirty="0"/>
              <a:t>Key Vocabulary</a:t>
            </a:r>
          </a:p>
        </p:txBody>
      </p:sp>
      <p:graphicFrame>
        <p:nvGraphicFramePr>
          <p:cNvPr id="9" name="Table 9">
            <a:extLst>
              <a:ext uri="{FF2B5EF4-FFF2-40B4-BE49-F238E27FC236}">
                <a16:creationId xmlns:a16="http://schemas.microsoft.com/office/drawing/2014/main" id="{E4396595-F808-4549-A31C-EECBFE21FBEB}"/>
              </a:ext>
            </a:extLst>
          </p:cNvPr>
          <p:cNvGraphicFramePr>
            <a:graphicFrameLocks noGrp="1"/>
          </p:cNvGraphicFramePr>
          <p:nvPr>
            <p:extLst>
              <p:ext uri="{D42A27DB-BD31-4B8C-83A1-F6EECF244321}">
                <p14:modId xmlns:p14="http://schemas.microsoft.com/office/powerpoint/2010/main" val="3072877559"/>
              </p:ext>
            </p:extLst>
          </p:nvPr>
        </p:nvGraphicFramePr>
        <p:xfrm>
          <a:off x="139548" y="1271797"/>
          <a:ext cx="5410647" cy="4160520"/>
        </p:xfrm>
        <a:graphic>
          <a:graphicData uri="http://schemas.openxmlformats.org/drawingml/2006/table">
            <a:tbl>
              <a:tblPr firstRow="1" bandRow="1">
                <a:tableStyleId>{5940675A-B579-460E-94D1-54222C63F5DA}</a:tableStyleId>
              </a:tblPr>
              <a:tblGrid>
                <a:gridCol w="2704811">
                  <a:extLst>
                    <a:ext uri="{9D8B030D-6E8A-4147-A177-3AD203B41FA5}">
                      <a16:colId xmlns:a16="http://schemas.microsoft.com/office/drawing/2014/main" val="1044319728"/>
                    </a:ext>
                  </a:extLst>
                </a:gridCol>
                <a:gridCol w="2705836">
                  <a:extLst>
                    <a:ext uri="{9D8B030D-6E8A-4147-A177-3AD203B41FA5}">
                      <a16:colId xmlns:a16="http://schemas.microsoft.com/office/drawing/2014/main" val="2193786924"/>
                    </a:ext>
                  </a:extLst>
                </a:gridCol>
              </a:tblGrid>
              <a:tr h="365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u="sng" kern="1200" dirty="0">
                          <a:solidFill>
                            <a:schemeClr val="tx1"/>
                          </a:solidFill>
                          <a:effectLst/>
                          <a:latin typeface="+mn-lt"/>
                          <a:ea typeface="+mn-ea"/>
                          <a:cs typeface="+mn-cs"/>
                        </a:rPr>
                        <a:t>The Romantic Movement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The Romantic period was an artistic and intellectual movement which: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     Isn’t all about love, like the name suggests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b="0" u="none" kern="1200" dirty="0">
                          <a:solidFill>
                            <a:schemeClr val="tx1"/>
                          </a:solidFill>
                          <a:effectLst/>
                          <a:latin typeface="+mn-lt"/>
                          <a:ea typeface="+mn-ea"/>
                          <a:cs typeface="+mn-cs"/>
                        </a:rPr>
                        <a:t>Believed in and valued nature, intuition, truth, beauty, emotions, the power of the individual, childhood innocence, experience, imagination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b="0" u="none" kern="1200" dirty="0">
                          <a:solidFill>
                            <a:schemeClr val="tx1"/>
                          </a:solidFill>
                          <a:effectLst/>
                          <a:latin typeface="+mn-lt"/>
                          <a:ea typeface="+mn-ea"/>
                          <a:cs typeface="+mn-cs"/>
                        </a:rPr>
                        <a:t>Rejected Classicalism and ideas of restraint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b="0" u="none" kern="1200" dirty="0">
                          <a:solidFill>
                            <a:schemeClr val="tx1"/>
                          </a:solidFill>
                          <a:effectLst/>
                          <a:latin typeface="+mn-lt"/>
                          <a:ea typeface="+mn-ea"/>
                          <a:cs typeface="+mn-cs"/>
                        </a:rPr>
                        <a:t>Rejected the advances of science and industry developed by the Age of Enlightenment &amp; The Industrial Revolution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b="0" u="none" kern="1200" dirty="0">
                          <a:solidFill>
                            <a:schemeClr val="tx1"/>
                          </a:solidFill>
                          <a:effectLst/>
                          <a:latin typeface="+mn-lt"/>
                          <a:ea typeface="+mn-ea"/>
                          <a:cs typeface="+mn-cs"/>
                        </a:rPr>
                        <a:t>Famous Romantic poets include: John Keats,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b="0" u="none" kern="1200" dirty="0">
                          <a:solidFill>
                            <a:schemeClr val="tx1"/>
                          </a:solidFill>
                          <a:effectLst/>
                          <a:latin typeface="+mn-lt"/>
                          <a:ea typeface="+mn-ea"/>
                          <a:cs typeface="+mn-cs"/>
                        </a:rPr>
                        <a:t>William Wordsworth, Samuel Taylor Coleridge,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b="0" u="none" kern="1200" dirty="0">
                          <a:solidFill>
                            <a:schemeClr val="tx1"/>
                          </a:solidFill>
                          <a:effectLst/>
                          <a:latin typeface="+mn-lt"/>
                          <a:ea typeface="+mn-ea"/>
                          <a:cs typeface="+mn-cs"/>
                        </a:rPr>
                        <a:t>Lord Byron, William Blake, Elizabeth Barrett Browning</a:t>
                      </a:r>
                    </a:p>
                  </a:txBody>
                  <a:tcPr/>
                </a:tc>
                <a:tc>
                  <a:txBody>
                    <a:bodyPr/>
                    <a:lstStyle/>
                    <a:p>
                      <a:pPr marL="0" indent="0">
                        <a:buFontTx/>
                        <a:buNone/>
                      </a:pPr>
                      <a:r>
                        <a:rPr lang="en-GB" sz="900" b="1" u="sng" kern="1200" dirty="0">
                          <a:solidFill>
                            <a:schemeClr val="tx1"/>
                          </a:solidFill>
                          <a:effectLst/>
                          <a:latin typeface="+mn-lt"/>
                          <a:ea typeface="+mn-ea"/>
                          <a:cs typeface="+mn-cs"/>
                        </a:rPr>
                        <a:t>The Age of Enlightenment</a:t>
                      </a:r>
                    </a:p>
                    <a:p>
                      <a:pPr marL="0" indent="0">
                        <a:buFontTx/>
                        <a:buNone/>
                      </a:pPr>
                      <a:r>
                        <a:rPr lang="en-GB" sz="900" dirty="0"/>
                        <a:t>Prior to the Romantic Movement, there were a number of scientific discoveries, such as the idea that the world circled the sun (Copernicus, 1543) and Newton’s theories around gravity (1687).  </a:t>
                      </a:r>
                    </a:p>
                    <a:p>
                      <a:pPr marL="0" indent="0">
                        <a:buFontTx/>
                        <a:buNone/>
                      </a:pPr>
                      <a:r>
                        <a:rPr lang="en-GB" sz="900" dirty="0"/>
                        <a:t>Such developments in Science encouraged some intellectual people to use reason and rational ideas to question the world around them.  They explored new ideas around justice, freedom, equality, who should be in power, philosophy and human nature.   </a:t>
                      </a:r>
                    </a:p>
                    <a:p>
                      <a:pPr marL="0" indent="0">
                        <a:buFontTx/>
                        <a:buNone/>
                      </a:pPr>
                      <a:r>
                        <a:rPr lang="en-GB" sz="900" dirty="0"/>
                        <a:t>As the verb ‘enlighten’ means to</a:t>
                      </a:r>
                      <a:r>
                        <a:rPr lang="en-GB" sz="900" dirty="0">
                          <a:solidFill>
                            <a:srgbClr val="333333"/>
                          </a:solidFill>
                        </a:rPr>
                        <a:t> </a:t>
                      </a:r>
                      <a:r>
                        <a:rPr lang="en-GB" sz="900" dirty="0"/>
                        <a:t>give someone greater knowledge and understanding</a:t>
                      </a:r>
                      <a:r>
                        <a:rPr lang="en-GB" sz="900" dirty="0">
                          <a:solidFill>
                            <a:srgbClr val="333333"/>
                          </a:solidFill>
                        </a:rPr>
                        <a:t>,</a:t>
                      </a:r>
                      <a:r>
                        <a:rPr lang="en-GB" sz="900" dirty="0"/>
                        <a:t> this intellectual period of development is known as </a:t>
                      </a:r>
                      <a:r>
                        <a:rPr lang="en-GB" sz="900" b="1" dirty="0"/>
                        <a:t>The Age of Enlightenment</a:t>
                      </a:r>
                      <a:r>
                        <a:rPr lang="en-GB" sz="900" dirty="0"/>
                        <a:t>.  It also meant that the intellects questioned those in charge – monarchs and the church which led to both The French Revolution and The American War of Independence. </a:t>
                      </a:r>
                    </a:p>
                  </a:txBody>
                  <a:tcPr/>
                </a:tc>
                <a:extLst>
                  <a:ext uri="{0D108BD9-81ED-4DB2-BD59-A6C34878D82A}">
                    <a16:rowId xmlns:a16="http://schemas.microsoft.com/office/drawing/2014/main" val="508814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u="sng" kern="1200" dirty="0">
                          <a:solidFill>
                            <a:schemeClr val="tx1"/>
                          </a:solidFill>
                          <a:effectLst/>
                          <a:latin typeface="+mn-lt"/>
                          <a:ea typeface="+mn-ea"/>
                          <a:cs typeface="+mn-cs"/>
                        </a:rPr>
                        <a:t>The Industrial 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The change from an agricultural society (farming, working the land in the country) to an industrial society (working in factories, cities, mines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Many people moved from the countryside to the cities in search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Cities expanded, built on the surrounding countryside.  Romantics rejected the destruction of the countryside by factories, cities and mines.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Smoke from the factory towers and overcrowding in the cities led to poor housing and living conditions.</a:t>
                      </a:r>
                    </a:p>
                  </a:txBody>
                  <a:tcPr/>
                </a:tc>
                <a:tc>
                  <a:txBody>
                    <a:bodyPr/>
                    <a:lstStyle/>
                    <a:p>
                      <a:pPr marL="0" indent="0">
                        <a:buFontTx/>
                        <a:buNone/>
                      </a:pPr>
                      <a:r>
                        <a:rPr lang="en-GB" sz="900" b="1" u="sng" kern="1200" dirty="0">
                          <a:solidFill>
                            <a:schemeClr val="tx1"/>
                          </a:solidFill>
                          <a:effectLst/>
                          <a:latin typeface="+mn-lt"/>
                          <a:ea typeface="+mn-ea"/>
                          <a:cs typeface="+mn-cs"/>
                        </a:rPr>
                        <a:t>Classicalism</a:t>
                      </a:r>
                    </a:p>
                    <a:p>
                      <a:pPr marL="0" indent="0">
                        <a:buFontTx/>
                        <a:buNone/>
                      </a:pPr>
                      <a:r>
                        <a:rPr lang="en-GB" sz="900" b="0" i="0" u="none" strike="noStrike" kern="1200" dirty="0">
                          <a:solidFill>
                            <a:schemeClr val="tx1"/>
                          </a:solidFill>
                          <a:effectLst/>
                          <a:latin typeface="+mn-lt"/>
                          <a:ea typeface="+mn-ea"/>
                          <a:cs typeface="+mn-cs"/>
                        </a:rPr>
                        <a:t>Classicalism was a movement in literature and art during the 17th and 18th centuries in Europe which:</a:t>
                      </a:r>
                    </a:p>
                    <a:p>
                      <a:pPr marL="0" indent="0">
                        <a:buFontTx/>
                        <a:buNone/>
                      </a:pPr>
                      <a:r>
                        <a:rPr lang="en-GB" sz="900" b="0" i="0" u="none" strike="noStrike" kern="1200" dirty="0">
                          <a:solidFill>
                            <a:schemeClr val="tx1"/>
                          </a:solidFill>
                          <a:effectLst/>
                          <a:latin typeface="+mn-lt"/>
                          <a:ea typeface="+mn-ea"/>
                          <a:cs typeface="+mn-cs"/>
                        </a:rPr>
                        <a:t>favoured traditional ideas, reason, simplicity, rationality, restraint and strict forms</a:t>
                      </a:r>
                    </a:p>
                    <a:p>
                      <a:pPr marL="0" indent="0">
                        <a:buFontTx/>
                        <a:buNone/>
                      </a:pPr>
                      <a:r>
                        <a:rPr lang="en-GB" sz="900" b="0" i="0" u="none" strike="noStrike" kern="1200" dirty="0">
                          <a:solidFill>
                            <a:schemeClr val="tx1"/>
                          </a:solidFill>
                          <a:effectLst/>
                          <a:latin typeface="+mn-lt"/>
                          <a:ea typeface="+mn-ea"/>
                          <a:cs typeface="+mn-cs"/>
                        </a:rPr>
                        <a:t>Valued politeness over honesty</a:t>
                      </a:r>
                    </a:p>
                    <a:p>
                      <a:pPr marL="0" indent="0">
                        <a:buFontTx/>
                        <a:buNone/>
                      </a:pPr>
                      <a:r>
                        <a:rPr lang="en-GB" sz="900" b="0" i="0" u="none" strike="noStrike" kern="1200" dirty="0">
                          <a:solidFill>
                            <a:schemeClr val="tx1"/>
                          </a:solidFill>
                          <a:effectLst/>
                          <a:latin typeface="+mn-lt"/>
                          <a:ea typeface="+mn-ea"/>
                          <a:cs typeface="+mn-cs"/>
                        </a:rPr>
                        <a:t>Valued close analysis and being rational</a:t>
                      </a:r>
                    </a:p>
                    <a:p>
                      <a:pPr marL="0" indent="0">
                        <a:buFontTx/>
                        <a:buNone/>
                      </a:pPr>
                      <a:endParaRPr lang="en-GB" sz="900" dirty="0"/>
                    </a:p>
                    <a:p>
                      <a:pPr marL="0" indent="0">
                        <a:buFontTx/>
                        <a:buNone/>
                      </a:pPr>
                      <a:endParaRPr lang="en-GB" sz="900" dirty="0"/>
                    </a:p>
                    <a:p>
                      <a:pPr marL="0" indent="0">
                        <a:buFontTx/>
                        <a:buNone/>
                      </a:pPr>
                      <a:endParaRPr lang="en-GB" sz="900" dirty="0"/>
                    </a:p>
                    <a:p>
                      <a:pPr marL="0" indent="0">
                        <a:buFontTx/>
                        <a:buNone/>
                      </a:pPr>
                      <a:endParaRPr lang="en-GB" sz="900" dirty="0"/>
                    </a:p>
                  </a:txBody>
                  <a:tcPr/>
                </a:tc>
                <a:extLst>
                  <a:ext uri="{0D108BD9-81ED-4DB2-BD59-A6C34878D82A}">
                    <a16:rowId xmlns:a16="http://schemas.microsoft.com/office/drawing/2014/main" val="2084502822"/>
                  </a:ext>
                </a:extLst>
              </a:tr>
            </a:tbl>
          </a:graphicData>
        </a:graphic>
      </p:graphicFrame>
      <p:sp>
        <p:nvSpPr>
          <p:cNvPr id="149" name="TextBox 148">
            <a:extLst>
              <a:ext uri="{FF2B5EF4-FFF2-40B4-BE49-F238E27FC236}">
                <a16:creationId xmlns:a16="http://schemas.microsoft.com/office/drawing/2014/main" id="{C1781E5E-3196-214B-B2EB-25C2DC3274A5}"/>
              </a:ext>
            </a:extLst>
          </p:cNvPr>
          <p:cNvSpPr txBox="1"/>
          <p:nvPr/>
        </p:nvSpPr>
        <p:spPr>
          <a:xfrm>
            <a:off x="139548" y="5586203"/>
            <a:ext cx="944474" cy="1107996"/>
          </a:xfrm>
          <a:custGeom>
            <a:avLst/>
            <a:gdLst>
              <a:gd name="connsiteX0" fmla="*/ 0 w 944474"/>
              <a:gd name="connsiteY0" fmla="*/ 0 h 1107996"/>
              <a:gd name="connsiteX1" fmla="*/ 491126 w 944474"/>
              <a:gd name="connsiteY1" fmla="*/ 0 h 1107996"/>
              <a:gd name="connsiteX2" fmla="*/ 944474 w 944474"/>
              <a:gd name="connsiteY2" fmla="*/ 0 h 1107996"/>
              <a:gd name="connsiteX3" fmla="*/ 944474 w 944474"/>
              <a:gd name="connsiteY3" fmla="*/ 553998 h 1107996"/>
              <a:gd name="connsiteX4" fmla="*/ 944474 w 944474"/>
              <a:gd name="connsiteY4" fmla="*/ 1107996 h 1107996"/>
              <a:gd name="connsiteX5" fmla="*/ 462792 w 944474"/>
              <a:gd name="connsiteY5" fmla="*/ 1107996 h 1107996"/>
              <a:gd name="connsiteX6" fmla="*/ 0 w 944474"/>
              <a:gd name="connsiteY6" fmla="*/ 1107996 h 1107996"/>
              <a:gd name="connsiteX7" fmla="*/ 0 w 944474"/>
              <a:gd name="connsiteY7" fmla="*/ 531838 h 1107996"/>
              <a:gd name="connsiteX8" fmla="*/ 0 w 944474"/>
              <a:gd name="connsiteY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474" h="1107996" fill="none" extrusionOk="0">
                <a:moveTo>
                  <a:pt x="0" y="0"/>
                </a:moveTo>
                <a:cubicBezTo>
                  <a:pt x="159328" y="5136"/>
                  <a:pt x="314547" y="-7348"/>
                  <a:pt x="491126" y="0"/>
                </a:cubicBezTo>
                <a:cubicBezTo>
                  <a:pt x="667705" y="7348"/>
                  <a:pt x="824323" y="6026"/>
                  <a:pt x="944474" y="0"/>
                </a:cubicBezTo>
                <a:cubicBezTo>
                  <a:pt x="962602" y="200290"/>
                  <a:pt x="925341" y="301020"/>
                  <a:pt x="944474" y="553998"/>
                </a:cubicBezTo>
                <a:cubicBezTo>
                  <a:pt x="963607" y="806976"/>
                  <a:pt x="954035" y="884382"/>
                  <a:pt x="944474" y="1107996"/>
                </a:cubicBezTo>
                <a:cubicBezTo>
                  <a:pt x="766429" y="1112630"/>
                  <a:pt x="603826" y="1093131"/>
                  <a:pt x="462792" y="1107996"/>
                </a:cubicBezTo>
                <a:cubicBezTo>
                  <a:pt x="321758" y="1122861"/>
                  <a:pt x="192888" y="1105343"/>
                  <a:pt x="0" y="1107996"/>
                </a:cubicBezTo>
                <a:cubicBezTo>
                  <a:pt x="1122" y="915245"/>
                  <a:pt x="10217" y="681054"/>
                  <a:pt x="0" y="531838"/>
                </a:cubicBezTo>
                <a:cubicBezTo>
                  <a:pt x="-10217" y="382622"/>
                  <a:pt x="12850" y="121177"/>
                  <a:pt x="0" y="0"/>
                </a:cubicBezTo>
                <a:close/>
              </a:path>
              <a:path w="944474" h="1107996" stroke="0" extrusionOk="0">
                <a:moveTo>
                  <a:pt x="0" y="0"/>
                </a:moveTo>
                <a:cubicBezTo>
                  <a:pt x="172265" y="14205"/>
                  <a:pt x="238848" y="21134"/>
                  <a:pt x="462792" y="0"/>
                </a:cubicBezTo>
                <a:cubicBezTo>
                  <a:pt x="686736" y="-21134"/>
                  <a:pt x="775018" y="13472"/>
                  <a:pt x="944474" y="0"/>
                </a:cubicBezTo>
                <a:cubicBezTo>
                  <a:pt x="968740" y="221916"/>
                  <a:pt x="949993" y="368265"/>
                  <a:pt x="944474" y="576158"/>
                </a:cubicBezTo>
                <a:cubicBezTo>
                  <a:pt x="938955" y="784051"/>
                  <a:pt x="940879" y="930225"/>
                  <a:pt x="944474" y="1107996"/>
                </a:cubicBezTo>
                <a:cubicBezTo>
                  <a:pt x="811610" y="1121847"/>
                  <a:pt x="586043" y="1108222"/>
                  <a:pt x="491126" y="1107996"/>
                </a:cubicBezTo>
                <a:cubicBezTo>
                  <a:pt x="396209" y="1107770"/>
                  <a:pt x="130811" y="1087630"/>
                  <a:pt x="0" y="1107996"/>
                </a:cubicBezTo>
                <a:cubicBezTo>
                  <a:pt x="7293" y="969661"/>
                  <a:pt x="-17687" y="743143"/>
                  <a:pt x="0" y="576158"/>
                </a:cubicBezTo>
                <a:cubicBezTo>
                  <a:pt x="17687" y="409173"/>
                  <a:pt x="27794" y="146147"/>
                  <a:pt x="0" y="0"/>
                </a:cubicBezTo>
                <a:close/>
              </a:path>
            </a:pathLst>
          </a:custGeom>
          <a:solidFill>
            <a:srgbClr val="DCDAED"/>
          </a:solidFill>
          <a:ln w="38100">
            <a:solidFill>
              <a:srgbClr val="7030A0"/>
            </a:solidFill>
            <a:extLst>
              <a:ext uri="{C807C97D-BFC1-408E-A445-0C87EB9F89A2}">
                <ask:lineSketchStyleProps xmlns:ask="http://schemas.microsoft.com/office/drawing/2018/sketchyshapes" sd="1388554124">
                  <a:prstGeom prst="rect">
                    <a:avLst/>
                  </a:prstGeom>
                  <ask:type>
                    <ask:lineSketchFreehand/>
                  </ask:type>
                </ask:lineSketchStyleProps>
              </a:ext>
            </a:extLst>
          </a:ln>
        </p:spPr>
        <p:txBody>
          <a:bodyPr wrap="square" rtlCol="0">
            <a:spAutoFit/>
          </a:bodyPr>
          <a:lstStyle/>
          <a:p>
            <a:pPr algn="ctr"/>
            <a:endParaRPr lang="en-GB" sz="2400" b="1" dirty="0"/>
          </a:p>
          <a:p>
            <a:pPr algn="ctr"/>
            <a:r>
              <a:rPr lang="en-GB" sz="1400" b="1" dirty="0"/>
              <a:t>Themes</a:t>
            </a:r>
          </a:p>
          <a:p>
            <a:pPr algn="ctr"/>
            <a:endParaRPr lang="en-GB" sz="1400" b="1" dirty="0"/>
          </a:p>
          <a:p>
            <a:pPr algn="ctr"/>
            <a:endParaRPr lang="en-GB" sz="1400" b="1" dirty="0"/>
          </a:p>
        </p:txBody>
      </p:sp>
      <p:graphicFrame>
        <p:nvGraphicFramePr>
          <p:cNvPr id="19" name="Table 19">
            <a:extLst>
              <a:ext uri="{FF2B5EF4-FFF2-40B4-BE49-F238E27FC236}">
                <a16:creationId xmlns:a16="http://schemas.microsoft.com/office/drawing/2014/main" id="{A1D97C0D-6BC6-E04B-9C9A-A8BDE774A1BB}"/>
              </a:ext>
            </a:extLst>
          </p:cNvPr>
          <p:cNvGraphicFramePr>
            <a:graphicFrameLocks noGrp="1"/>
          </p:cNvGraphicFramePr>
          <p:nvPr>
            <p:extLst>
              <p:ext uri="{D42A27DB-BD31-4B8C-83A1-F6EECF244321}">
                <p14:modId xmlns:p14="http://schemas.microsoft.com/office/powerpoint/2010/main" val="2671453491"/>
              </p:ext>
            </p:extLst>
          </p:nvPr>
        </p:nvGraphicFramePr>
        <p:xfrm>
          <a:off x="1102889" y="5530583"/>
          <a:ext cx="10877074" cy="1234440"/>
        </p:xfrm>
        <a:graphic>
          <a:graphicData uri="http://schemas.openxmlformats.org/drawingml/2006/table">
            <a:tbl>
              <a:tblPr firstRow="1" bandRow="1">
                <a:tableStyleId>{5940675A-B579-460E-94D1-54222C63F5DA}</a:tableStyleId>
              </a:tblPr>
              <a:tblGrid>
                <a:gridCol w="10877074">
                  <a:extLst>
                    <a:ext uri="{9D8B030D-6E8A-4147-A177-3AD203B41FA5}">
                      <a16:colId xmlns:a16="http://schemas.microsoft.com/office/drawing/2014/main" val="2401522172"/>
                    </a:ext>
                  </a:extLst>
                </a:gridCol>
              </a:tblGrid>
              <a:tr h="327938">
                <a:tc>
                  <a:txBody>
                    <a:bodyPr/>
                    <a:lstStyle/>
                    <a:p>
                      <a:r>
                        <a:rPr lang="en-GB" sz="900" b="1" dirty="0">
                          <a:effectLst/>
                          <a:latin typeface="+mn-lt"/>
                        </a:rPr>
                        <a:t>Nature and the Pastoral </a:t>
                      </a:r>
                      <a:r>
                        <a:rPr lang="en-GB" sz="900" b="0" dirty="0">
                          <a:effectLst/>
                          <a:latin typeface="+mn-lt"/>
                        </a:rPr>
                        <a:t>is often a central theme in Romantic poetry.  The Romantics celebrated nature and the spiritual effect it could have.  They were often disturbed by the destruction of nature by The Industrial Revolution and believed that people were losing touch with the land and nature.  Nature is often presented as something beautiful and truthful but also powerful and strong.  Famous Romantic poems include: ‘Daffodils’ by William Wordsworth, ‘To Autumn’ by John Keats and ‘Sonnet X’ by John Keats.  Man’s effect on nature is addressed in ‘The Raven’ by Samuel Taylor Coleridge.</a:t>
                      </a:r>
                      <a:endParaRPr lang="en-GB" sz="900" b="0" dirty="0">
                        <a:latin typeface="+mn-lt"/>
                      </a:endParaRPr>
                    </a:p>
                  </a:txBody>
                  <a:tcPr>
                    <a:solidFill>
                      <a:schemeClr val="bg1"/>
                    </a:solidFill>
                  </a:tcPr>
                </a:tc>
                <a:extLst>
                  <a:ext uri="{0D108BD9-81ED-4DB2-BD59-A6C34878D82A}">
                    <a16:rowId xmlns:a16="http://schemas.microsoft.com/office/drawing/2014/main" val="2898782347"/>
                  </a:ext>
                </a:extLst>
              </a:tr>
              <a:tr h="242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effectLst/>
                          <a:latin typeface="+mn-lt"/>
                        </a:rPr>
                        <a:t>Childhood &amp; Innocence – </a:t>
                      </a:r>
                      <a:r>
                        <a:rPr lang="en-GB" sz="900" b="0" dirty="0">
                          <a:effectLst/>
                          <a:latin typeface="+mn-lt"/>
                        </a:rPr>
                        <a:t>Romantics wrote often about children and the innocence of childhood – children were sometimes presented and celebrated as being more pure, innocent and truthful than adults, untainted by experience and the world.  Ode: Imitation of Immortality by William Wordsworth, and William Blake’s collection, ‘Songs of Innocence’ are famous poems that address this theme.</a:t>
                      </a:r>
                      <a:endParaRPr lang="en-GB" sz="900" b="0" dirty="0">
                        <a:latin typeface="+mn-lt"/>
                      </a:endParaRPr>
                    </a:p>
                  </a:txBody>
                  <a:tcPr>
                    <a:solidFill>
                      <a:schemeClr val="bg1"/>
                    </a:solidFill>
                  </a:tcPr>
                </a:tc>
                <a:extLst>
                  <a:ext uri="{0D108BD9-81ED-4DB2-BD59-A6C34878D82A}">
                    <a16:rowId xmlns:a16="http://schemas.microsoft.com/office/drawing/2014/main" val="4060575690"/>
                  </a:ext>
                </a:extLst>
              </a:tr>
              <a:tr h="327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effectLst/>
                          <a:latin typeface="+mn-lt"/>
                        </a:rPr>
                        <a:t>Love (and other strong emotions such as anger) </a:t>
                      </a:r>
                      <a:r>
                        <a:rPr lang="en-GB" sz="900" b="0" dirty="0">
                          <a:effectLst/>
                          <a:latin typeface="+mn-lt"/>
                        </a:rPr>
                        <a:t>– Romantics did write poetry about love and other strong emotions as they believed it was important to be honest about feelings.  ‘She Walks in Beauty’ by Lord Byron and ‘How Do I Love Thee?’ by Elizabeth Barrett Browning are examples of Romantic love poetry.</a:t>
                      </a:r>
                      <a:endParaRPr lang="en-GB" sz="900" b="0" dirty="0">
                        <a:latin typeface="+mn-lt"/>
                      </a:endParaRPr>
                    </a:p>
                  </a:txBody>
                  <a:tcPr>
                    <a:solidFill>
                      <a:schemeClr val="bg1"/>
                    </a:solidFill>
                  </a:tcPr>
                </a:tc>
                <a:extLst>
                  <a:ext uri="{0D108BD9-81ED-4DB2-BD59-A6C34878D82A}">
                    <a16:rowId xmlns:a16="http://schemas.microsoft.com/office/drawing/2014/main" val="1982132460"/>
                  </a:ext>
                </a:extLst>
              </a:tr>
            </a:tbl>
          </a:graphicData>
        </a:graphic>
      </p:graphicFrame>
      <p:graphicFrame>
        <p:nvGraphicFramePr>
          <p:cNvPr id="3" name="Table 2">
            <a:extLst>
              <a:ext uri="{FF2B5EF4-FFF2-40B4-BE49-F238E27FC236}">
                <a16:creationId xmlns:a16="http://schemas.microsoft.com/office/drawing/2014/main" id="{8A0A2518-7A6C-ECD5-0F9A-E776D0B4EDAC}"/>
              </a:ext>
            </a:extLst>
          </p:cNvPr>
          <p:cNvGraphicFramePr>
            <a:graphicFrameLocks noGrp="1"/>
          </p:cNvGraphicFramePr>
          <p:nvPr>
            <p:extLst>
              <p:ext uri="{D42A27DB-BD31-4B8C-83A1-F6EECF244321}">
                <p14:modId xmlns:p14="http://schemas.microsoft.com/office/powerpoint/2010/main" val="1247957394"/>
              </p:ext>
            </p:extLst>
          </p:nvPr>
        </p:nvGraphicFramePr>
        <p:xfrm>
          <a:off x="5621812" y="855574"/>
          <a:ext cx="6424415" cy="4663440"/>
        </p:xfrm>
        <a:graphic>
          <a:graphicData uri="http://schemas.openxmlformats.org/drawingml/2006/table">
            <a:tbl>
              <a:tblPr firstRow="1" firstCol="1" bandRow="1">
                <a:tableStyleId>{5940675A-B579-460E-94D1-54222C63F5DA}</a:tableStyleId>
              </a:tblPr>
              <a:tblGrid>
                <a:gridCol w="1958704">
                  <a:extLst>
                    <a:ext uri="{9D8B030D-6E8A-4147-A177-3AD203B41FA5}">
                      <a16:colId xmlns:a16="http://schemas.microsoft.com/office/drawing/2014/main" val="3049130927"/>
                    </a:ext>
                  </a:extLst>
                </a:gridCol>
                <a:gridCol w="2106445">
                  <a:extLst>
                    <a:ext uri="{9D8B030D-6E8A-4147-A177-3AD203B41FA5}">
                      <a16:colId xmlns:a16="http://schemas.microsoft.com/office/drawing/2014/main" val="3343256991"/>
                    </a:ext>
                  </a:extLst>
                </a:gridCol>
                <a:gridCol w="2359266">
                  <a:extLst>
                    <a:ext uri="{9D8B030D-6E8A-4147-A177-3AD203B41FA5}">
                      <a16:colId xmlns:a16="http://schemas.microsoft.com/office/drawing/2014/main" val="2566321073"/>
                    </a:ext>
                  </a:extLst>
                </a:gridCol>
              </a:tblGrid>
              <a:tr h="798963">
                <a:tc>
                  <a:txBody>
                    <a:bodyPr/>
                    <a:lstStyle/>
                    <a:p>
                      <a:r>
                        <a:rPr lang="en-US" sz="900" b="1" dirty="0">
                          <a:effectLst/>
                        </a:rPr>
                        <a:t>Anaphora</a:t>
                      </a:r>
                    </a:p>
                    <a:p>
                      <a:r>
                        <a:rPr lang="en-US" sz="900" b="0" dirty="0">
                          <a:effectLst/>
                        </a:rPr>
                        <a:t>A repeated words or phrase at the beginning of a number of lines or sentences: ‘I have a dream’</a:t>
                      </a:r>
                    </a:p>
                    <a:p>
                      <a:endParaRPr lang="en-US" sz="900" b="0" dirty="0">
                        <a:effectLst/>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Intellectual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i="0" dirty="0">
                          <a:effectLst/>
                        </a:rPr>
                        <a:t>To do with thinking about, and </a:t>
                      </a:r>
                      <a:r>
                        <a:rPr lang="en-GB" sz="900" dirty="0"/>
                        <a:t>understanding </a:t>
                      </a:r>
                      <a:r>
                        <a:rPr lang="en-GB" sz="900" i="0" dirty="0">
                          <a:effectLst/>
                        </a:rPr>
                        <a:t>things, especially complicated ideas</a:t>
                      </a:r>
                      <a:endParaRPr lang="en-GB" sz="900" dirty="0"/>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Romanticism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u="none" kern="1200" dirty="0">
                          <a:solidFill>
                            <a:schemeClr val="tx1"/>
                          </a:solidFill>
                          <a:effectLst/>
                          <a:latin typeface="+mn-lt"/>
                          <a:ea typeface="+mn-ea"/>
                          <a:cs typeface="+mn-cs"/>
                        </a:rPr>
                        <a:t>The Romantic period was an artistic and intellectual movement which believed in and valued nature, intuition, truth, beauty, emotions, the power of the individual, childhood innocence, experience, imagination</a:t>
                      </a:r>
                    </a:p>
                  </a:txBody>
                  <a:tcPr marL="68580" marR="68580" marT="0" marB="0"/>
                </a:tc>
                <a:extLst>
                  <a:ext uri="{0D108BD9-81ED-4DB2-BD59-A6C34878D82A}">
                    <a16:rowId xmlns:a16="http://schemas.microsoft.com/office/drawing/2014/main" val="3252931015"/>
                  </a:ext>
                </a:extLst>
              </a:tr>
              <a:tr h="399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Assonance </a:t>
                      </a:r>
                      <a:r>
                        <a:rPr lang="en-US" sz="900" b="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effectLst/>
                        </a:rPr>
                        <a:t>r</a:t>
                      </a:r>
                      <a:r>
                        <a:rPr lang="en-GB" sz="900" dirty="0"/>
                        <a:t>epetition (or very close similarity) of vowel sounds, </a:t>
                      </a:r>
                      <a:r>
                        <a:rPr lang="en-US" sz="900" b="0" dirty="0">
                          <a:effectLst/>
                        </a:rPr>
                        <a:t>e.g. “slice of ice”</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Metaphor</a:t>
                      </a:r>
                    </a:p>
                    <a:p>
                      <a:pPr marL="0" indent="0" algn="l">
                        <a:buFont typeface="Arial" panose="020B0604020202020204" pitchFamily="34" charset="0"/>
                        <a:buNone/>
                      </a:pPr>
                      <a:r>
                        <a:rPr lang="en-GB" sz="900" dirty="0"/>
                        <a:t>To say something is something else, not literally true, e.g. it’s raining cats and dogs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Simile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When you compare something to something else using ‘like’ or ‘as’</a:t>
                      </a:r>
                    </a:p>
                  </a:txBody>
                  <a:tcPr marL="68580" marR="68580" marT="0" marB="0"/>
                </a:tc>
                <a:extLst>
                  <a:ext uri="{0D108BD9-81ED-4DB2-BD59-A6C34878D82A}">
                    <a16:rowId xmlns:a16="http://schemas.microsoft.com/office/drawing/2014/main" val="110855483"/>
                  </a:ext>
                </a:extLst>
              </a:tr>
              <a:tr h="798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Classicalism</a:t>
                      </a:r>
                    </a:p>
                    <a:p>
                      <a:pPr marL="0" indent="0">
                        <a:buFontTx/>
                        <a:buNone/>
                      </a:pPr>
                      <a:r>
                        <a:rPr lang="en-GB" sz="900" b="0" i="0" u="none" strike="noStrike" kern="1200" dirty="0">
                          <a:solidFill>
                            <a:schemeClr val="tx1"/>
                          </a:solidFill>
                          <a:effectLst/>
                          <a:latin typeface="+mn-lt"/>
                          <a:ea typeface="+mn-ea"/>
                          <a:cs typeface="+mn-cs"/>
                        </a:rPr>
                        <a:t>A movement in literature &amp; art during the 17th and 18th centuries in Europe which favoured traditional ideas, reason, simplicity, rationality, restraint &amp; strict forms</a:t>
                      </a:r>
                    </a:p>
                  </a:txBody>
                  <a:tcPr marL="68580" marR="68580" marT="0" marB="0"/>
                </a:tc>
                <a:tc>
                  <a:txBody>
                    <a:bodyPr/>
                    <a:lstStyle/>
                    <a:p>
                      <a:r>
                        <a:rPr lang="en-US" sz="900" b="1" dirty="0">
                          <a:effectLst/>
                        </a:rPr>
                        <a:t>Ode</a:t>
                      </a:r>
                    </a:p>
                    <a:p>
                      <a:r>
                        <a:rPr lang="en-GB" sz="900" dirty="0"/>
                        <a:t>A type of poem often dedicated to a particular subject</a:t>
                      </a:r>
                      <a:endParaRPr lang="en-US" sz="900" b="1" dirty="0">
                        <a:effectLst/>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Sonnet </a:t>
                      </a:r>
                      <a:r>
                        <a:rPr lang="en-US" sz="900" b="0" dirty="0">
                          <a:effectLst/>
                        </a:rPr>
                        <a:t>– a 14 line poem, often about the topic of love.  It has a strict rhyme scheme and rhythm.</a:t>
                      </a:r>
                    </a:p>
                    <a:p>
                      <a:endParaRPr lang="en-US" sz="900" b="1" dirty="0">
                        <a:effectLst/>
                      </a:endParaRPr>
                    </a:p>
                  </a:txBody>
                  <a:tcPr marL="68580" marR="68580" marT="0" marB="0"/>
                </a:tc>
                <a:extLst>
                  <a:ext uri="{0D108BD9-81ED-4DB2-BD59-A6C34878D82A}">
                    <a16:rowId xmlns:a16="http://schemas.microsoft.com/office/drawing/2014/main" val="2802133457"/>
                  </a:ext>
                </a:extLst>
              </a:tr>
              <a:tr h="532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Couplet</a:t>
                      </a:r>
                    </a:p>
                    <a:p>
                      <a:r>
                        <a:rPr lang="en-US" sz="900" b="0" dirty="0">
                          <a:effectLst/>
                        </a:rPr>
                        <a:t>A pair of lines in a poem, usually next to each other.  Often they have the same number of syllables and rhyme.</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Pastoral</a:t>
                      </a:r>
                    </a:p>
                    <a:p>
                      <a:r>
                        <a:rPr lang="en-GB" sz="900" dirty="0"/>
                        <a:t>Portrays an idealised version of country life</a:t>
                      </a:r>
                      <a:endParaRPr lang="en-US" sz="900" b="1" dirty="0">
                        <a:effectLst/>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Stanza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A ‘paragraph’ or verse in a poem.  It has no set number of lines.</a:t>
                      </a:r>
                    </a:p>
                  </a:txBody>
                  <a:tcPr marL="68580" marR="68580" marT="0" marB="0"/>
                </a:tc>
                <a:extLst>
                  <a:ext uri="{0D108BD9-81ED-4DB2-BD59-A6C34878D82A}">
                    <a16:rowId xmlns:a16="http://schemas.microsoft.com/office/drawing/2014/main" val="1194120467"/>
                  </a:ext>
                </a:extLst>
              </a:tr>
              <a:tr h="532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enjambment</a:t>
                      </a:r>
                    </a:p>
                    <a:p>
                      <a:r>
                        <a:rPr lang="en-US" sz="900" b="0" dirty="0">
                          <a:effectLst/>
                        </a:rPr>
                        <a:t>A line in poetry that doesn’t have any punctuation at the end and ‘runs on’ to the next line.</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Personification</a:t>
                      </a:r>
                    </a:p>
                    <a:p>
                      <a:r>
                        <a:rPr lang="en-US" sz="900" b="0" dirty="0">
                          <a:effectLst/>
                        </a:rPr>
                        <a:t>When an object that isn’t human is given human characteristics – daffodils dance, the tree’s fingers scratch the window</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Sublime</a:t>
                      </a:r>
                    </a:p>
                    <a:p>
                      <a:r>
                        <a:rPr lang="en-GB" sz="900" b="0" i="0" kern="1200" dirty="0">
                          <a:solidFill>
                            <a:schemeClr val="tx1"/>
                          </a:solidFill>
                          <a:effectLst/>
                          <a:latin typeface="+mn-lt"/>
                          <a:ea typeface="+mn-ea"/>
                          <a:cs typeface="+mn-cs"/>
                        </a:rPr>
                        <a:t>use of language and description that excites the reader’s thoughts and emotions beyond ordinary experience</a:t>
                      </a:r>
                      <a:endParaRPr lang="en-US" sz="900" b="1" dirty="0">
                        <a:effectLst/>
                      </a:endParaRPr>
                    </a:p>
                  </a:txBody>
                  <a:tcPr marL="68580" marR="68580" marT="0" marB="0"/>
                </a:tc>
                <a:extLst>
                  <a:ext uri="{0D108BD9-81ED-4DB2-BD59-A6C34878D82A}">
                    <a16:rowId xmlns:a16="http://schemas.microsoft.com/office/drawing/2014/main" val="3712507341"/>
                  </a:ext>
                </a:extLst>
              </a:tr>
              <a:tr h="532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enlighten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srgbClr val="333333"/>
                          </a:solidFill>
                        </a:rPr>
                        <a:t>To give someone greater knowledge and understanding about a subject and situation</a:t>
                      </a:r>
                      <a:endParaRPr lang="en-GB" sz="1100" dirty="0"/>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Rational</a:t>
                      </a:r>
                    </a:p>
                    <a:p>
                      <a:pPr algn="l"/>
                      <a:r>
                        <a:rPr lang="en-GB" sz="900" b="0" i="0" dirty="0">
                          <a:solidFill>
                            <a:srgbClr val="111111"/>
                          </a:solidFill>
                          <a:effectLst/>
                        </a:rPr>
                        <a:t>based in reason, or logic.  A sensible idea</a:t>
                      </a:r>
                      <a:r>
                        <a:rPr lang="en-US" sz="900" b="1" i="0" dirty="0">
                          <a:solidFill>
                            <a:srgbClr val="111111"/>
                          </a:solidFill>
                          <a:effectLst/>
                        </a:rPr>
                        <a:t>.</a:t>
                      </a:r>
                      <a:endParaRPr lang="en-GB" sz="900" dirty="0"/>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Symbolism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kern="1200" dirty="0">
                          <a:solidFill>
                            <a:schemeClr val="tx1"/>
                          </a:solidFill>
                          <a:effectLst/>
                          <a:latin typeface="+mn-lt"/>
                          <a:ea typeface="+mn-ea"/>
                          <a:cs typeface="+mn-cs"/>
                        </a:rPr>
                        <a:t>the use of symbols to represent ideas e.g. the seasons might represent different stages of life.</a:t>
                      </a:r>
                      <a:endParaRPr lang="en-US" sz="900" b="1" dirty="0">
                        <a:effectLst/>
                      </a:endParaRPr>
                    </a:p>
                  </a:txBody>
                  <a:tcPr marL="68580" marR="68580" marT="0" marB="0"/>
                </a:tc>
                <a:extLst>
                  <a:ext uri="{0D108BD9-81ED-4DB2-BD59-A6C34878D82A}">
                    <a16:rowId xmlns:a16="http://schemas.microsoft.com/office/drawing/2014/main" val="1176286735"/>
                  </a:ext>
                </a:extLst>
              </a:tr>
              <a:tr h="399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Extended metaphor</a:t>
                      </a:r>
                    </a:p>
                    <a:p>
                      <a:r>
                        <a:rPr lang="en-US" sz="900" b="0" dirty="0">
                          <a:effectLst/>
                        </a:rPr>
                        <a:t>A metaphor that continues for a number of lines or sentences.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Restraint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i="0" dirty="0">
                          <a:effectLst/>
                        </a:rPr>
                        <a:t>To hold back or control (for this topic, feelings and honesty)</a:t>
                      </a:r>
                      <a:endParaRPr lang="en-GB" sz="900" dirty="0"/>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Syllable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effectLst/>
                        </a:rPr>
                        <a:t>A part of a word.  Romantic has 3 syllables: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effectLst/>
                        </a:rPr>
                        <a:t> Ro-man-tic</a:t>
                      </a:r>
                    </a:p>
                  </a:txBody>
                  <a:tcPr marL="68580" marR="68580" marT="0" marB="0"/>
                </a:tc>
                <a:extLst>
                  <a:ext uri="{0D108BD9-81ED-4DB2-BD59-A6C34878D82A}">
                    <a16:rowId xmlns:a16="http://schemas.microsoft.com/office/drawing/2014/main" val="4119483373"/>
                  </a:ext>
                </a:extLst>
              </a:tr>
              <a:tr h="53264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900" b="1" dirty="0">
                          <a:effectLst/>
                        </a:rPr>
                        <a:t>Infancy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900" dirty="0"/>
                        <a:t>Early childhood</a:t>
                      </a:r>
                    </a:p>
                    <a:p>
                      <a:pPr rtl="0" fontAlgn="base"/>
                      <a:endParaRPr lang="fr-FR" sz="900" b="0" i="0" kern="1200" dirty="0">
                        <a:solidFill>
                          <a:schemeClr val="tx1"/>
                        </a:solidFill>
                        <a:effectLst/>
                        <a:latin typeface="+mn-lt"/>
                        <a:ea typeface="+mn-ea"/>
                        <a:cs typeface="+mn-cs"/>
                      </a:endParaRPr>
                    </a:p>
                    <a:p>
                      <a:endParaRPr lang="en-US" sz="900" b="1" dirty="0">
                        <a:effectLst/>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A change or overthrow of a government or social order, in favour of a new system</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rPr>
                        <a:t>Theme </a:t>
                      </a:r>
                      <a:r>
                        <a:rPr lang="en-US" sz="900" b="0" dirty="0">
                          <a:effectLst/>
                        </a:rPr>
                        <a:t>A big idea in a text, e.g. love, nature, childhood, death, violence, justice</a:t>
                      </a:r>
                    </a:p>
                  </a:txBody>
                  <a:tcPr marL="68580" marR="68580" marT="0" marB="0"/>
                </a:tc>
                <a:extLst>
                  <a:ext uri="{0D108BD9-81ED-4DB2-BD59-A6C34878D82A}">
                    <a16:rowId xmlns:a16="http://schemas.microsoft.com/office/drawing/2014/main" val="3251845700"/>
                  </a:ext>
                </a:extLst>
              </a:tr>
            </a:tbl>
          </a:graphicData>
        </a:graphic>
      </p:graphicFrame>
      <p:grpSp>
        <p:nvGrpSpPr>
          <p:cNvPr id="18" name="Group 17">
            <a:extLst>
              <a:ext uri="{FF2B5EF4-FFF2-40B4-BE49-F238E27FC236}">
                <a16:creationId xmlns:a16="http://schemas.microsoft.com/office/drawing/2014/main" id="{24C4966D-1335-F80D-F25E-7BD942B3C7E6}"/>
              </a:ext>
            </a:extLst>
          </p:cNvPr>
          <p:cNvGrpSpPr/>
          <p:nvPr/>
        </p:nvGrpSpPr>
        <p:grpSpPr>
          <a:xfrm>
            <a:off x="2161761" y="3174886"/>
            <a:ext cx="760092" cy="597568"/>
            <a:chOff x="2260975" y="966704"/>
            <a:chExt cx="4251294" cy="3235827"/>
          </a:xfrm>
        </p:grpSpPr>
        <p:pic>
          <p:nvPicPr>
            <p:cNvPr id="20" name="Picture 4" descr="romantic book Icon 4138726">
              <a:extLst>
                <a:ext uri="{FF2B5EF4-FFF2-40B4-BE49-F238E27FC236}">
                  <a16:creationId xmlns:a16="http://schemas.microsoft.com/office/drawing/2014/main" id="{2AA1346C-5D1E-7E07-CBCE-0A4AE6C41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975" y="966704"/>
              <a:ext cx="3235827" cy="32358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care Icon 1463713">
              <a:extLst>
                <a:ext uri="{FF2B5EF4-FFF2-40B4-BE49-F238E27FC236}">
                  <a16:creationId xmlns:a16="http://schemas.microsoft.com/office/drawing/2014/main" id="{1925B3F5-DB4B-E811-83E4-DDCDCC756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35643">
              <a:off x="4318511" y="1528809"/>
              <a:ext cx="2193758" cy="219375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lassical building Icon 1586933">
            <a:extLst>
              <a:ext uri="{FF2B5EF4-FFF2-40B4-BE49-F238E27FC236}">
                <a16:creationId xmlns:a16="http://schemas.microsoft.com/office/drawing/2014/main" id="{B994473D-7926-16CE-2F57-A5EC0A812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405" y="4778014"/>
            <a:ext cx="978865" cy="9788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Factory Icon 1038076">
            <a:extLst>
              <a:ext uri="{FF2B5EF4-FFF2-40B4-BE49-F238E27FC236}">
                <a16:creationId xmlns:a16="http://schemas.microsoft.com/office/drawing/2014/main" id="{10376E10-A794-BA07-761B-64461EE3D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10967" y="4981310"/>
            <a:ext cx="534072" cy="5817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Microscope Icon 2062328">
            <a:extLst>
              <a:ext uri="{FF2B5EF4-FFF2-40B4-BE49-F238E27FC236}">
                <a16:creationId xmlns:a16="http://schemas.microsoft.com/office/drawing/2014/main" id="{0EB4E3B7-DE67-8452-95B3-BC1F3D151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318" y="3266858"/>
            <a:ext cx="581735" cy="58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90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3">
            <a:extLst>
              <a:ext uri="{FF2B5EF4-FFF2-40B4-BE49-F238E27FC236}">
                <a16:creationId xmlns:a16="http://schemas.microsoft.com/office/drawing/2014/main" id="{2F5D13A5-DC43-CC49-83F6-BA7114D82DCE}"/>
              </a:ext>
            </a:extLst>
          </p:cNvPr>
          <p:cNvGraphicFramePr>
            <a:graphicFrameLocks noGrp="1"/>
          </p:cNvGraphicFramePr>
          <p:nvPr>
            <p:extLst>
              <p:ext uri="{D42A27DB-BD31-4B8C-83A1-F6EECF244321}">
                <p14:modId xmlns:p14="http://schemas.microsoft.com/office/powerpoint/2010/main" val="2259824155"/>
              </p:ext>
            </p:extLst>
          </p:nvPr>
        </p:nvGraphicFramePr>
        <p:xfrm>
          <a:off x="135622" y="557191"/>
          <a:ext cx="5930936" cy="292810"/>
        </p:xfrm>
        <a:graphic>
          <a:graphicData uri="http://schemas.openxmlformats.org/drawingml/2006/table">
            <a:tbl>
              <a:tblPr firstRow="1" bandRow="1">
                <a:tableStyleId>{5940675A-B579-460E-94D1-54222C63F5DA}</a:tableStyleId>
              </a:tblPr>
              <a:tblGrid>
                <a:gridCol w="5930936">
                  <a:extLst>
                    <a:ext uri="{9D8B030D-6E8A-4147-A177-3AD203B41FA5}">
                      <a16:colId xmlns:a16="http://schemas.microsoft.com/office/drawing/2014/main" val="3282202848"/>
                    </a:ext>
                  </a:extLst>
                </a:gridCol>
              </a:tblGrid>
              <a:tr h="292810">
                <a:tc>
                  <a:txBody>
                    <a:bodyPr/>
                    <a:lstStyle/>
                    <a:p>
                      <a:pPr algn="ctr"/>
                      <a:r>
                        <a:rPr lang="en-GB" sz="1100" b="1" dirty="0">
                          <a:solidFill>
                            <a:schemeClr val="bg1"/>
                          </a:solidFill>
                          <a:latin typeface="+mn-lt"/>
                        </a:rPr>
                        <a:t>Poem Summary &amp; Key Quotations</a:t>
                      </a:r>
                    </a:p>
                  </a:txBody>
                  <a:tcPr>
                    <a:solidFill>
                      <a:srgbClr val="7030A0"/>
                    </a:solidFill>
                  </a:tcPr>
                </a:tc>
                <a:extLst>
                  <a:ext uri="{0D108BD9-81ED-4DB2-BD59-A6C34878D82A}">
                    <a16:rowId xmlns:a16="http://schemas.microsoft.com/office/drawing/2014/main" val="1031144274"/>
                  </a:ext>
                </a:extLst>
              </a:tr>
            </a:tbl>
          </a:graphicData>
        </a:graphic>
      </p:graphicFrame>
      <p:graphicFrame>
        <p:nvGraphicFramePr>
          <p:cNvPr id="21" name="Table 20">
            <a:extLst>
              <a:ext uri="{FF2B5EF4-FFF2-40B4-BE49-F238E27FC236}">
                <a16:creationId xmlns:a16="http://schemas.microsoft.com/office/drawing/2014/main" id="{7F7BAD17-3C90-4D49-B89E-1D9621454F0D}"/>
              </a:ext>
            </a:extLst>
          </p:cNvPr>
          <p:cNvGraphicFramePr>
            <a:graphicFrameLocks noGrp="1"/>
          </p:cNvGraphicFramePr>
          <p:nvPr>
            <p:extLst>
              <p:ext uri="{D42A27DB-BD31-4B8C-83A1-F6EECF244321}">
                <p14:modId xmlns:p14="http://schemas.microsoft.com/office/powerpoint/2010/main" val="2054768531"/>
              </p:ext>
            </p:extLst>
          </p:nvPr>
        </p:nvGraphicFramePr>
        <p:xfrm>
          <a:off x="126478" y="877824"/>
          <a:ext cx="5930936" cy="2233104"/>
        </p:xfrm>
        <a:graphic>
          <a:graphicData uri="http://schemas.openxmlformats.org/drawingml/2006/table">
            <a:tbl>
              <a:tblPr firstRow="1" bandRow="1">
                <a:tableStyleId>{5940675A-B579-460E-94D1-54222C63F5DA}</a:tableStyleId>
              </a:tblPr>
              <a:tblGrid>
                <a:gridCol w="803351">
                  <a:extLst>
                    <a:ext uri="{9D8B030D-6E8A-4147-A177-3AD203B41FA5}">
                      <a16:colId xmlns:a16="http://schemas.microsoft.com/office/drawing/2014/main" val="3653885649"/>
                    </a:ext>
                  </a:extLst>
                </a:gridCol>
                <a:gridCol w="1629073">
                  <a:extLst>
                    <a:ext uri="{9D8B030D-6E8A-4147-A177-3AD203B41FA5}">
                      <a16:colId xmlns:a16="http://schemas.microsoft.com/office/drawing/2014/main" val="2806490800"/>
                    </a:ext>
                  </a:extLst>
                </a:gridCol>
                <a:gridCol w="3498512">
                  <a:extLst>
                    <a:ext uri="{9D8B030D-6E8A-4147-A177-3AD203B41FA5}">
                      <a16:colId xmlns:a16="http://schemas.microsoft.com/office/drawing/2014/main" val="2811629066"/>
                    </a:ext>
                  </a:extLst>
                </a:gridCol>
              </a:tblGrid>
              <a:tr h="292608">
                <a:tc gridSpan="3">
                  <a:txBody>
                    <a:bodyPr/>
                    <a:lstStyle/>
                    <a:p>
                      <a:pPr algn="ctr">
                        <a:lnSpc>
                          <a:spcPct val="100000"/>
                        </a:lnSpc>
                      </a:pPr>
                      <a:r>
                        <a:rPr lang="en-GB" sz="800" b="1" u="sng" dirty="0">
                          <a:solidFill>
                            <a:srgbClr val="7030A0"/>
                          </a:solidFill>
                          <a:latin typeface="+mn-lt"/>
                        </a:rPr>
                        <a:t>Extract from ‘Ode: Imitation of Immortality’ by William Wordsworth, 1802</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1" dirty="0"/>
                    </a:p>
                  </a:txBody>
                  <a:tcPr/>
                </a:tc>
                <a:extLst>
                  <a:ext uri="{0D108BD9-81ED-4DB2-BD59-A6C34878D82A}">
                    <a16:rowId xmlns:a16="http://schemas.microsoft.com/office/drawing/2014/main" val="765792566"/>
                  </a:ext>
                </a:extLst>
              </a:tr>
              <a:tr h="3456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latin typeface="+mn-lt"/>
                        </a:rPr>
                        <a:t>William Wordsworth</a:t>
                      </a:r>
                    </a:p>
                    <a:p>
                      <a:pPr algn="ctr">
                        <a:lnSpc>
                          <a:spcPct val="100000"/>
                        </a:lnSpc>
                      </a:pPr>
                      <a:r>
                        <a:rPr lang="en-GB" sz="800" b="1" dirty="0">
                          <a:latin typeface="+mn-lt"/>
                        </a:rPr>
                        <a:t>1770-1850</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t>1770 – 1850.  Lived in The Lake District.  Famous works include: ‘Daffodils’ &amp; </a:t>
                      </a:r>
                      <a:r>
                        <a:rPr lang="en-GB" sz="800" b="0" u="none" dirty="0"/>
                        <a:t>an epic autobiographical poem called ‘The Prelude’.  This extract from ‘Ode: Imitation of Immortality’ is about the innocence of childhood and how it is lost when they grow up.</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1" dirty="0"/>
                    </a:p>
                  </a:txBody>
                  <a:tcPr/>
                </a:tc>
                <a:extLst>
                  <a:ext uri="{0D108BD9-81ED-4DB2-BD59-A6C34878D82A}">
                    <a16:rowId xmlns:a16="http://schemas.microsoft.com/office/drawing/2014/main" val="1078346275"/>
                  </a:ext>
                </a:extLst>
              </a:tr>
              <a:tr h="350594">
                <a:tc gridSpan="2">
                  <a:txBody>
                    <a:bodyPr/>
                    <a:lstStyle/>
                    <a:p>
                      <a:pPr>
                        <a:lnSpc>
                          <a:spcPct val="100000"/>
                        </a:lnSpc>
                      </a:pPr>
                      <a:r>
                        <a:rPr lang="en-GB" sz="800" b="1" i="1" dirty="0"/>
                        <a:t>“Heaven lies around us in our infancy!”</a:t>
                      </a:r>
                    </a:p>
                  </a:txBody>
                  <a:tcPr/>
                </a:tc>
                <a:tc hMerge="1">
                  <a:txBody>
                    <a:bodyPr/>
                    <a:lstStyle/>
                    <a:p>
                      <a:pPr>
                        <a:lnSpc>
                          <a:spcPct val="150000"/>
                        </a:lnSpc>
                      </a:pPr>
                      <a:r>
                        <a:rPr lang="en-GB" sz="800" dirty="0"/>
                        <a:t>“Heaven lies around us in our infancy!”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Wordsworth’s view on childhood is that it is almost heavenly in a way that adulthood is not.  The metaphor of ‘Heaven’ connotes God, goodness and purity.</a:t>
                      </a:r>
                    </a:p>
                  </a:txBody>
                  <a:tcPr/>
                </a:tc>
                <a:extLst>
                  <a:ext uri="{0D108BD9-81ED-4DB2-BD59-A6C34878D82A}">
                    <a16:rowId xmlns:a16="http://schemas.microsoft.com/office/drawing/2014/main" val="2194607444"/>
                  </a:ext>
                </a:extLst>
              </a:tr>
              <a:tr h="355536">
                <a:tc gridSpan="2">
                  <a:txBody>
                    <a:bodyPr/>
                    <a:lstStyle/>
                    <a:p>
                      <a:pPr>
                        <a:lnSpc>
                          <a:spcPct val="100000"/>
                        </a:lnSpc>
                      </a:pPr>
                      <a:r>
                        <a:rPr lang="en-GB" sz="800" b="1" i="1" dirty="0"/>
                        <a:t>“Shadows of the prison-house begin to close</a:t>
                      </a:r>
                    </a:p>
                    <a:p>
                      <a:pPr>
                        <a:lnSpc>
                          <a:spcPct val="100000"/>
                        </a:lnSpc>
                      </a:pPr>
                      <a:r>
                        <a:rPr lang="en-GB" sz="800" b="1" i="1" dirty="0"/>
                        <a:t>Upon the growing Boy,”</a:t>
                      </a:r>
                    </a:p>
                  </a:txBody>
                  <a:tcPr/>
                </a:tc>
                <a:tc hMerge="1">
                  <a:txBody>
                    <a:bodyPr/>
                    <a:lstStyle/>
                    <a:p>
                      <a:pPr>
                        <a:lnSpc>
                          <a:spcPct val="150000"/>
                        </a:lnSpc>
                      </a:pPr>
                      <a:r>
                        <a:rPr lang="en-GB" sz="700" dirty="0"/>
                        <a:t>“Shadows of the prison-house begin to close</a:t>
                      </a:r>
                    </a:p>
                    <a:p>
                      <a:pPr>
                        <a:lnSpc>
                          <a:spcPct val="150000"/>
                        </a:lnSpc>
                      </a:pPr>
                      <a:r>
                        <a:rPr lang="en-GB" sz="700" dirty="0"/>
                        <a:t>Upon the growing Boy,”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This metaphor is about how growing up restricts the freedom and innocence of children – it is like a “prison-house”, a shadow looming over them.</a:t>
                      </a:r>
                    </a:p>
                  </a:txBody>
                  <a:tcPr/>
                </a:tc>
                <a:extLst>
                  <a:ext uri="{0D108BD9-81ED-4DB2-BD59-A6C34878D82A}">
                    <a16:rowId xmlns:a16="http://schemas.microsoft.com/office/drawing/2014/main" val="2252298058"/>
                  </a:ext>
                </a:extLst>
              </a:tr>
              <a:tr h="0">
                <a:tc gridSpan="2">
                  <a:txBody>
                    <a:bodyPr/>
                    <a:lstStyle/>
                    <a:p>
                      <a:pPr>
                        <a:lnSpc>
                          <a:spcPct val="100000"/>
                        </a:lnSpc>
                      </a:pPr>
                      <a:r>
                        <a:rPr lang="en-GB" sz="800" b="1" i="1" dirty="0"/>
                        <a:t>“But He beholds the light, and whence it flows,</a:t>
                      </a:r>
                    </a:p>
                    <a:p>
                      <a:pPr>
                        <a:lnSpc>
                          <a:spcPct val="100000"/>
                        </a:lnSpc>
                      </a:pPr>
                      <a:r>
                        <a:rPr lang="en-GB" sz="800" b="1" i="1" dirty="0"/>
                        <a:t>He sees it in his joy;”</a:t>
                      </a:r>
                    </a:p>
                  </a:txBody>
                  <a:tcPr/>
                </a:tc>
                <a:tc hMerge="1">
                  <a:txBody>
                    <a:bodyPr/>
                    <a:lstStyle/>
                    <a:p>
                      <a:pPr>
                        <a:lnSpc>
                          <a:spcPct val="150000"/>
                        </a:lnSpc>
                      </a:pPr>
                      <a:r>
                        <a:rPr lang="en-GB" sz="700" dirty="0"/>
                        <a:t>“But He beholds the light, and whence it flows,</a:t>
                      </a:r>
                    </a:p>
                    <a:p>
                      <a:pPr>
                        <a:lnSpc>
                          <a:spcPct val="150000"/>
                        </a:lnSpc>
                      </a:pPr>
                      <a:r>
                        <a:rPr lang="en-GB" sz="700" dirty="0"/>
                        <a:t>He sees it in his joy;”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This quotation suggests that children are able to see the “light” in life and enjoy it (in a way that adults cannot</a:t>
                      </a:r>
                      <a:r>
                        <a:rPr lang="en-GB" sz="800" i="1" dirty="0"/>
                        <a:t>)</a:t>
                      </a:r>
                    </a:p>
                  </a:txBody>
                  <a:tcPr/>
                </a:tc>
                <a:extLst>
                  <a:ext uri="{0D108BD9-81ED-4DB2-BD59-A6C34878D82A}">
                    <a16:rowId xmlns:a16="http://schemas.microsoft.com/office/drawing/2014/main" val="3543394415"/>
                  </a:ext>
                </a:extLst>
              </a:tr>
              <a:tr h="0">
                <a:tc gridSpan="2">
                  <a:txBody>
                    <a:bodyPr/>
                    <a:lstStyle/>
                    <a:p>
                      <a:pPr>
                        <a:lnSpc>
                          <a:spcPct val="100000"/>
                        </a:lnSpc>
                      </a:pPr>
                      <a:r>
                        <a:rPr lang="en-GB" sz="800" b="1" i="1" dirty="0"/>
                        <a:t>“The Youth, who daily farther from the east</a:t>
                      </a:r>
                    </a:p>
                    <a:p>
                      <a:pPr>
                        <a:lnSpc>
                          <a:spcPct val="100000"/>
                        </a:lnSpc>
                      </a:pPr>
                      <a:r>
                        <a:rPr lang="en-GB" sz="800" b="1" i="1" dirty="0"/>
                        <a:t>Must travel, “</a:t>
                      </a:r>
                    </a:p>
                  </a:txBody>
                  <a:tcPr/>
                </a:tc>
                <a:tc hMerge="1">
                  <a:txBody>
                    <a:bodyPr/>
                    <a:lstStyle/>
                    <a:p>
                      <a:pPr>
                        <a:lnSpc>
                          <a:spcPct val="150000"/>
                        </a:lnSpc>
                      </a:pPr>
                      <a:r>
                        <a:rPr lang="en-GB" sz="700" dirty="0"/>
                        <a:t>The Youth, who daily farther from the east</a:t>
                      </a:r>
                    </a:p>
                    <a:p>
                      <a:pPr>
                        <a:lnSpc>
                          <a:spcPct val="150000"/>
                        </a:lnSpc>
                      </a:pPr>
                      <a:r>
                        <a:rPr lang="en-GB" sz="700" dirty="0"/>
                        <a:t>Must travel,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This quotation is about how people, “Youths” growing older – it uses the metaphor of a day rising in the East to show that they can’t get younger again.</a:t>
                      </a:r>
                    </a:p>
                  </a:txBody>
                  <a:tcPr/>
                </a:tc>
                <a:extLst>
                  <a:ext uri="{0D108BD9-81ED-4DB2-BD59-A6C34878D82A}">
                    <a16:rowId xmlns:a16="http://schemas.microsoft.com/office/drawing/2014/main" val="1568838461"/>
                  </a:ext>
                </a:extLst>
              </a:tr>
            </a:tbl>
          </a:graphicData>
        </a:graphic>
      </p:graphicFrame>
      <p:graphicFrame>
        <p:nvGraphicFramePr>
          <p:cNvPr id="22" name="Table 3">
            <a:extLst>
              <a:ext uri="{FF2B5EF4-FFF2-40B4-BE49-F238E27FC236}">
                <a16:creationId xmlns:a16="http://schemas.microsoft.com/office/drawing/2014/main" id="{327CEC2F-ABCB-4C44-B2E7-E4F124B94BC0}"/>
              </a:ext>
            </a:extLst>
          </p:cNvPr>
          <p:cNvGraphicFramePr>
            <a:graphicFrameLocks noGrp="1"/>
          </p:cNvGraphicFramePr>
          <p:nvPr>
            <p:extLst>
              <p:ext uri="{D42A27DB-BD31-4B8C-83A1-F6EECF244321}">
                <p14:modId xmlns:p14="http://schemas.microsoft.com/office/powerpoint/2010/main" val="4178343891"/>
              </p:ext>
            </p:extLst>
          </p:nvPr>
        </p:nvGraphicFramePr>
        <p:xfrm>
          <a:off x="6095998" y="557191"/>
          <a:ext cx="5930936" cy="2643889"/>
        </p:xfrm>
        <a:graphic>
          <a:graphicData uri="http://schemas.openxmlformats.org/drawingml/2006/table">
            <a:tbl>
              <a:tblPr firstRow="1" bandRow="1">
                <a:tableStyleId>{5940675A-B579-460E-94D1-54222C63F5DA}</a:tableStyleId>
              </a:tblPr>
              <a:tblGrid>
                <a:gridCol w="791776">
                  <a:extLst>
                    <a:ext uri="{9D8B030D-6E8A-4147-A177-3AD203B41FA5}">
                      <a16:colId xmlns:a16="http://schemas.microsoft.com/office/drawing/2014/main" val="3282202848"/>
                    </a:ext>
                  </a:extLst>
                </a:gridCol>
                <a:gridCol w="2142812">
                  <a:extLst>
                    <a:ext uri="{9D8B030D-6E8A-4147-A177-3AD203B41FA5}">
                      <a16:colId xmlns:a16="http://schemas.microsoft.com/office/drawing/2014/main" val="2025822322"/>
                    </a:ext>
                  </a:extLst>
                </a:gridCol>
                <a:gridCol w="2996348">
                  <a:extLst>
                    <a:ext uri="{9D8B030D-6E8A-4147-A177-3AD203B41FA5}">
                      <a16:colId xmlns:a16="http://schemas.microsoft.com/office/drawing/2014/main" val="4127362339"/>
                    </a:ext>
                  </a:extLst>
                </a:gridCol>
              </a:tblGrid>
              <a:tr h="292810">
                <a:tc gridSpan="3">
                  <a:txBody>
                    <a:bodyPr/>
                    <a:lstStyle/>
                    <a:p>
                      <a:pPr algn="ctr"/>
                      <a:r>
                        <a:rPr lang="en-GB" sz="1100" b="1" dirty="0">
                          <a:solidFill>
                            <a:schemeClr val="bg1"/>
                          </a:solidFill>
                          <a:latin typeface="+mn-lt"/>
                        </a:rPr>
                        <a:t>Poem Summary &amp; Key Quotations</a:t>
                      </a:r>
                    </a:p>
                  </a:txBody>
                  <a:tcPr>
                    <a:solidFill>
                      <a:srgbClr val="7030A0"/>
                    </a:solidFill>
                  </a:tcPr>
                </a:tc>
                <a:tc hMerge="1">
                  <a:txBody>
                    <a:bodyPr/>
                    <a:lstStyle/>
                    <a:p>
                      <a:pPr algn="ctr"/>
                      <a:endParaRPr lang="en-GB" sz="1100" b="1" dirty="0">
                        <a:solidFill>
                          <a:schemeClr val="bg1"/>
                        </a:solidFill>
                        <a:latin typeface="+mn-lt"/>
                      </a:endParaRPr>
                    </a:p>
                  </a:txBody>
                  <a:tcPr>
                    <a:solidFill>
                      <a:srgbClr val="7030A0"/>
                    </a:solidFill>
                  </a:tcPr>
                </a:tc>
                <a:tc hMerge="1">
                  <a:txBody>
                    <a:bodyPr/>
                    <a:lstStyle/>
                    <a:p>
                      <a:pPr algn="ctr"/>
                      <a:endParaRPr lang="en-GB" sz="1100" b="1" dirty="0">
                        <a:solidFill>
                          <a:schemeClr val="bg1"/>
                        </a:solidFill>
                        <a:latin typeface="+mn-lt"/>
                      </a:endParaRPr>
                    </a:p>
                  </a:txBody>
                  <a:tcPr>
                    <a:solidFill>
                      <a:srgbClr val="7030A0"/>
                    </a:solidFill>
                  </a:tcPr>
                </a:tc>
                <a:extLst>
                  <a:ext uri="{0D108BD9-81ED-4DB2-BD59-A6C34878D82A}">
                    <a16:rowId xmlns:a16="http://schemas.microsoft.com/office/drawing/2014/main" val="1031144274"/>
                  </a:ext>
                </a:extLst>
              </a:tr>
              <a:tr h="21325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u="sng" dirty="0">
                          <a:solidFill>
                            <a:srgbClr val="7030A0"/>
                          </a:solidFill>
                        </a:rPr>
                        <a:t>‘Sonnet X’ by John Keats</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1" u="sng" dirty="0"/>
                        <a:t>‘Sonnet X’ by John Keats, </a:t>
                      </a:r>
                      <a:endParaRPr lang="en-GB" sz="800" b="1" u="sng" dirty="0"/>
                    </a:p>
                    <a:p>
                      <a:pPr algn="ctr"/>
                      <a:endParaRPr lang="en-GB" sz="7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0" dirty="0"/>
                    </a:p>
                  </a:txBody>
                  <a:tcPr/>
                </a:tc>
                <a:extLst>
                  <a:ext uri="{0D108BD9-81ED-4DB2-BD59-A6C34878D82A}">
                    <a16:rowId xmlns:a16="http://schemas.microsoft.com/office/drawing/2014/main" val="2541844160"/>
                  </a:ext>
                </a:extLst>
              </a:tr>
              <a:tr h="395416">
                <a:tc>
                  <a:txBody>
                    <a:bodyPr/>
                    <a:lstStyle/>
                    <a:p>
                      <a:pPr algn="ctr"/>
                      <a:r>
                        <a:rPr lang="en-GB" sz="800" b="1" dirty="0">
                          <a:latin typeface="+mn-lt"/>
                        </a:rPr>
                        <a:t>John Keats</a:t>
                      </a:r>
                    </a:p>
                    <a:p>
                      <a:pPr algn="ctr"/>
                      <a:r>
                        <a:rPr lang="en-GB" sz="800" b="1" dirty="0">
                          <a:latin typeface="+mn-lt"/>
                        </a:rPr>
                        <a:t>1795 - 1821</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t>Keats’ poem celebrates the pastoral and nature – especially when someone has been in the city for a long time.  The experience is almost spiritual.  As sonnets are often associated with love, it can be seen as a love poem about nature.</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0" dirty="0"/>
                    </a:p>
                  </a:txBody>
                  <a:tcPr/>
                </a:tc>
                <a:extLst>
                  <a:ext uri="{0D108BD9-81ED-4DB2-BD59-A6C34878D82A}">
                    <a16:rowId xmlns:a16="http://schemas.microsoft.com/office/drawing/2014/main" val="2835839656"/>
                  </a:ext>
                </a:extLst>
              </a:tr>
              <a:tr h="420129">
                <a:tc gridSpan="2">
                  <a:txBody>
                    <a:bodyPr/>
                    <a:lstStyle/>
                    <a:p>
                      <a:pPr algn="l"/>
                      <a:r>
                        <a:rPr lang="en-GB" sz="800" b="1" i="1" dirty="0">
                          <a:latin typeface="+mn-lt"/>
                        </a:rPr>
                        <a:t>“To one who has been long in city pent”</a:t>
                      </a:r>
                    </a:p>
                  </a:txBody>
                  <a:tcPr/>
                </a:tc>
                <a:tc hMerge="1">
                  <a:txBody>
                    <a:bodyPr/>
                    <a:lstStyle/>
                    <a:p>
                      <a:pPr algn="ct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This poem opens with someone who has spent a long time in the city – the following lines suggest the emotional and spiritual benefits of the countryside. </a:t>
                      </a:r>
                    </a:p>
                  </a:txBody>
                  <a:tcPr/>
                </a:tc>
                <a:extLst>
                  <a:ext uri="{0D108BD9-81ED-4DB2-BD59-A6C34878D82A}">
                    <a16:rowId xmlns:a16="http://schemas.microsoft.com/office/drawing/2014/main" val="1699835062"/>
                  </a:ext>
                </a:extLst>
              </a:tr>
              <a:tr h="420130">
                <a:tc gridSpan="2">
                  <a:txBody>
                    <a:bodyPr/>
                    <a:lstStyle/>
                    <a:p>
                      <a:pPr algn="l"/>
                      <a:r>
                        <a:rPr lang="en-GB" sz="800" b="1" i="1" dirty="0">
                          <a:latin typeface="+mn-lt"/>
                        </a:rPr>
                        <a:t>“’Tis very sweet to look into the fair</a:t>
                      </a:r>
                    </a:p>
                    <a:p>
                      <a:pPr algn="l"/>
                      <a:r>
                        <a:rPr lang="en-GB" sz="800" b="1" i="1" dirty="0">
                          <a:latin typeface="+mn-lt"/>
                        </a:rPr>
                        <a:t>And open face of heaven”</a:t>
                      </a:r>
                    </a:p>
                  </a:txBody>
                  <a:tcPr/>
                </a:tc>
                <a:tc hMerge="1">
                  <a:txBody>
                    <a:bodyPr/>
                    <a:lstStyle/>
                    <a:p>
                      <a:pPr algn="ct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This metaphor suggests that the open sky (rather than the grey, </a:t>
                      </a:r>
                      <a:r>
                        <a:rPr lang="en-GB" sz="800" i="0" dirty="0" err="1"/>
                        <a:t>smokey</a:t>
                      </a:r>
                      <a:r>
                        <a:rPr lang="en-GB" sz="800" i="0" dirty="0"/>
                        <a:t> city sky) is beautiful (“fair”) and brings you close to heaven and God.</a:t>
                      </a:r>
                    </a:p>
                  </a:txBody>
                  <a:tcPr/>
                </a:tc>
                <a:extLst>
                  <a:ext uri="{0D108BD9-81ED-4DB2-BD59-A6C34878D82A}">
                    <a16:rowId xmlns:a16="http://schemas.microsoft.com/office/drawing/2014/main" val="4285816570"/>
                  </a:ext>
                </a:extLst>
              </a:tr>
              <a:tr h="420130">
                <a:tc gridSpan="2">
                  <a:txBody>
                    <a:bodyPr/>
                    <a:lstStyle/>
                    <a:p>
                      <a:pPr algn="l"/>
                      <a:r>
                        <a:rPr lang="en-GB" sz="800" b="1" i="1" dirty="0">
                          <a:latin typeface="+mn-lt"/>
                        </a:rPr>
                        <a:t>“Who is more happy, when, with hearts content,</a:t>
                      </a:r>
                    </a:p>
                    <a:p>
                      <a:pPr algn="l"/>
                      <a:r>
                        <a:rPr lang="en-GB" sz="800" b="1" i="1" dirty="0">
                          <a:latin typeface="+mn-lt"/>
                        </a:rPr>
                        <a:t>Fatigued he sinks into some pleasant lair</a:t>
                      </a:r>
                    </a:p>
                    <a:p>
                      <a:pPr algn="l"/>
                      <a:r>
                        <a:rPr lang="en-GB" sz="800" b="1" i="1" dirty="0">
                          <a:latin typeface="+mn-lt"/>
                        </a:rPr>
                        <a:t>Of wavy grass”</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These lines suggest that lying, tired, in grass makes the person “happy” and “content”</a:t>
                      </a:r>
                    </a:p>
                  </a:txBody>
                  <a:tcPr/>
                </a:tc>
                <a:extLst>
                  <a:ext uri="{0D108BD9-81ED-4DB2-BD59-A6C34878D82A}">
                    <a16:rowId xmlns:a16="http://schemas.microsoft.com/office/drawing/2014/main" val="273545678"/>
                  </a:ext>
                </a:extLst>
              </a:tr>
              <a:tr h="370703">
                <a:tc gridSpan="2">
                  <a:txBody>
                    <a:bodyPr/>
                    <a:lstStyle/>
                    <a:p>
                      <a:pPr algn="l"/>
                      <a:r>
                        <a:rPr lang="en-GB" sz="800" b="1" i="1" dirty="0">
                          <a:latin typeface="+mn-lt"/>
                        </a:rPr>
                        <a:t>“He mourns that day so soon has glided by”</a:t>
                      </a:r>
                    </a:p>
                  </a:txBody>
                  <a:tcPr/>
                </a:tc>
                <a:tc hMerge="1">
                  <a:txBody>
                    <a:bodyPr/>
                    <a:lstStyle/>
                    <a:p>
                      <a:pPr algn="ct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 person is sad and grieves for the day that has “glided by” too soon.  “mourns” suggests is it like a great loss.</a:t>
                      </a:r>
                    </a:p>
                  </a:txBody>
                  <a:tcPr/>
                </a:tc>
                <a:extLst>
                  <a:ext uri="{0D108BD9-81ED-4DB2-BD59-A6C34878D82A}">
                    <a16:rowId xmlns:a16="http://schemas.microsoft.com/office/drawing/2014/main" val="4095564999"/>
                  </a:ext>
                </a:extLst>
              </a:tr>
            </a:tbl>
          </a:graphicData>
        </a:graphic>
      </p:graphicFrame>
      <p:graphicFrame>
        <p:nvGraphicFramePr>
          <p:cNvPr id="23" name="Table 22">
            <a:extLst>
              <a:ext uri="{FF2B5EF4-FFF2-40B4-BE49-F238E27FC236}">
                <a16:creationId xmlns:a16="http://schemas.microsoft.com/office/drawing/2014/main" id="{5B603E96-E7F5-C447-800A-464E6A2DF83E}"/>
              </a:ext>
            </a:extLst>
          </p:cNvPr>
          <p:cNvGraphicFramePr>
            <a:graphicFrameLocks noGrp="1"/>
          </p:cNvGraphicFramePr>
          <p:nvPr>
            <p:extLst>
              <p:ext uri="{D42A27DB-BD31-4B8C-83A1-F6EECF244321}">
                <p14:modId xmlns:p14="http://schemas.microsoft.com/office/powerpoint/2010/main" val="2121525288"/>
              </p:ext>
            </p:extLst>
          </p:nvPr>
        </p:nvGraphicFramePr>
        <p:xfrm>
          <a:off x="6095996" y="3309540"/>
          <a:ext cx="5930936" cy="2187857"/>
        </p:xfrm>
        <a:graphic>
          <a:graphicData uri="http://schemas.openxmlformats.org/drawingml/2006/table">
            <a:tbl>
              <a:tblPr firstRow="1" bandRow="1">
                <a:tableStyleId>{5940675A-B579-460E-94D1-54222C63F5DA}</a:tableStyleId>
              </a:tblPr>
              <a:tblGrid>
                <a:gridCol w="836432">
                  <a:extLst>
                    <a:ext uri="{9D8B030D-6E8A-4147-A177-3AD203B41FA5}">
                      <a16:colId xmlns:a16="http://schemas.microsoft.com/office/drawing/2014/main" val="3653885649"/>
                    </a:ext>
                  </a:extLst>
                </a:gridCol>
                <a:gridCol w="1410586">
                  <a:extLst>
                    <a:ext uri="{9D8B030D-6E8A-4147-A177-3AD203B41FA5}">
                      <a16:colId xmlns:a16="http://schemas.microsoft.com/office/drawing/2014/main" val="64757654"/>
                    </a:ext>
                  </a:extLst>
                </a:gridCol>
                <a:gridCol w="3683918">
                  <a:extLst>
                    <a:ext uri="{9D8B030D-6E8A-4147-A177-3AD203B41FA5}">
                      <a16:colId xmlns:a16="http://schemas.microsoft.com/office/drawing/2014/main" val="2811629066"/>
                    </a:ext>
                  </a:extLst>
                </a:gridCol>
              </a:tblGrid>
              <a:tr h="216734">
                <a:tc gridSpan="3">
                  <a:txBody>
                    <a:bodyPr/>
                    <a:lstStyle/>
                    <a:p>
                      <a:pPr algn="ctr"/>
                      <a:r>
                        <a:rPr lang="en-GB" sz="800" b="1" u="sng" dirty="0">
                          <a:solidFill>
                            <a:srgbClr val="7030A0"/>
                          </a:solidFill>
                          <a:latin typeface="+mn-lt"/>
                        </a:rPr>
                        <a:t>‘The Raven’ by Samuel Taylor Coleridge</a:t>
                      </a:r>
                    </a:p>
                  </a:txBody>
                  <a:tcPr/>
                </a:tc>
                <a:tc hMerge="1">
                  <a:txBody>
                    <a:bodyPr/>
                    <a:lstStyle/>
                    <a:p>
                      <a:endParaRPr lang="en-GB"/>
                    </a:p>
                  </a:txBody>
                  <a:tcPr/>
                </a:tc>
                <a:tc hMerge="1">
                  <a:txBody>
                    <a:bodyPr/>
                    <a:lstStyle/>
                    <a:p>
                      <a:endParaRPr lang="en-GB" sz="700" i="1" dirty="0"/>
                    </a:p>
                  </a:txBody>
                  <a:tcPr/>
                </a:tc>
                <a:extLst>
                  <a:ext uri="{0D108BD9-81ED-4DB2-BD59-A6C34878D82A}">
                    <a16:rowId xmlns:a16="http://schemas.microsoft.com/office/drawing/2014/main" val="765792566"/>
                  </a:ext>
                </a:extLst>
              </a:tr>
              <a:tr h="345651">
                <a:tc>
                  <a:txBody>
                    <a:bodyPr/>
                    <a:lstStyle/>
                    <a:p>
                      <a:pPr algn="ctr"/>
                      <a:r>
                        <a:rPr lang="en-GB" sz="700" b="1" dirty="0">
                          <a:latin typeface="+mn-lt"/>
                        </a:rPr>
                        <a:t>Samuel Taylor Coleridge</a:t>
                      </a:r>
                    </a:p>
                    <a:p>
                      <a:pPr algn="ctr"/>
                      <a:r>
                        <a:rPr lang="en-GB" sz="700" b="1" dirty="0">
                          <a:latin typeface="+mn-lt"/>
                        </a:rPr>
                        <a:t>1772 - 1834</a:t>
                      </a:r>
                    </a:p>
                  </a:txBody>
                  <a:tcPr/>
                </a:tc>
                <a:tc gridSpan="2">
                  <a:txBody>
                    <a:bodyPr/>
                    <a:lstStyle/>
                    <a:p>
                      <a:pPr algn="ctr"/>
                      <a:r>
                        <a:rPr lang="en-GB" sz="800" b="1" dirty="0">
                          <a:latin typeface="+mn-lt"/>
                        </a:rPr>
                        <a:t>‘The Raven’ is a narrative poem (it tells a story) about man’s effect on nature:  a raven builds his nest in an oak tree and when the tree is cut down to make a boat, the Raven’s “young ones were killed”. The Raven gets his revenge when the boat sinks and all aboard drown.</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1" dirty="0"/>
                    </a:p>
                  </a:txBody>
                  <a:tcPr/>
                </a:tc>
                <a:extLst>
                  <a:ext uri="{0D108BD9-81ED-4DB2-BD59-A6C34878D82A}">
                    <a16:rowId xmlns:a16="http://schemas.microsoft.com/office/drawing/2014/main" val="1078346275"/>
                  </a:ext>
                </a:extLst>
              </a:tr>
              <a:tr h="345651">
                <a:tc gridSpan="2">
                  <a:txBody>
                    <a:bodyPr/>
                    <a:lstStyle/>
                    <a:p>
                      <a:pPr algn="l"/>
                      <a:r>
                        <a:rPr lang="en-GB" sz="800" b="1" i="1" dirty="0">
                          <a:latin typeface="+mn-lt"/>
                        </a:rPr>
                        <a:t>“He picked up the acorn and buried it straight”</a:t>
                      </a:r>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 Raven plants the acorn – connecting him to the tree that grows as if it is his tree.</a:t>
                      </a:r>
                    </a:p>
                  </a:txBody>
                  <a:tcPr/>
                </a:tc>
                <a:extLst>
                  <a:ext uri="{0D108BD9-81ED-4DB2-BD59-A6C34878D82A}">
                    <a16:rowId xmlns:a16="http://schemas.microsoft.com/office/drawing/2014/main" val="2471159393"/>
                  </a:ext>
                </a:extLst>
              </a:tr>
              <a:tr h="350594">
                <a:tc gridSpan="2">
                  <a:txBody>
                    <a:bodyPr/>
                    <a:lstStyle/>
                    <a:p>
                      <a:pPr algn="l"/>
                      <a:r>
                        <a:rPr lang="en-GB" sz="800" b="1" i="1" dirty="0">
                          <a:latin typeface="+mn-lt"/>
                        </a:rPr>
                        <a:t>“They built them a nest in the topmost bough.</a:t>
                      </a:r>
                    </a:p>
                    <a:p>
                      <a:pPr algn="l"/>
                      <a:r>
                        <a:rPr lang="en-GB" sz="800" b="1" i="1" dirty="0">
                          <a:latin typeface="+mn-lt"/>
                        </a:rPr>
                        <a:t>And young ones they had, and were happy enow”</a:t>
                      </a:r>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 Raven and his mate make their home in the tree and are content.</a:t>
                      </a:r>
                    </a:p>
                  </a:txBody>
                  <a:tcPr/>
                </a:tc>
                <a:extLst>
                  <a:ext uri="{0D108BD9-81ED-4DB2-BD59-A6C34878D82A}">
                    <a16:rowId xmlns:a16="http://schemas.microsoft.com/office/drawing/2014/main" val="2194607444"/>
                  </a:ext>
                </a:extLst>
              </a:tr>
              <a:tr h="355536">
                <a:tc gridSpan="2">
                  <a:txBody>
                    <a:bodyPr/>
                    <a:lstStyle/>
                    <a:p>
                      <a:pPr algn="l"/>
                      <a:r>
                        <a:rPr lang="en-GB" sz="800" b="1" i="1" dirty="0">
                          <a:latin typeface="+mn-lt"/>
                        </a:rPr>
                        <a:t>“And their mother did die of a broken heart”</a:t>
                      </a:r>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 Raven’s mate dies because the babies are killed – because her heart is broken by the loss.</a:t>
                      </a:r>
                    </a:p>
                  </a:txBody>
                  <a:tcPr/>
                </a:tc>
                <a:extLst>
                  <a:ext uri="{0D108BD9-81ED-4DB2-BD59-A6C34878D82A}">
                    <a16:rowId xmlns:a16="http://schemas.microsoft.com/office/drawing/2014/main" val="2252298058"/>
                  </a:ext>
                </a:extLst>
              </a:tr>
              <a:tr h="355536">
                <a:tc gridSpan="2">
                  <a:txBody>
                    <a:bodyPr/>
                    <a:lstStyle/>
                    <a:p>
                      <a:pPr algn="l"/>
                      <a:r>
                        <a:rPr lang="en-GB" sz="800" b="1" i="1" dirty="0">
                          <a:latin typeface="+mn-lt"/>
                        </a:rPr>
                        <a:t>“They had taken his all; and REVENGE WAS SWEET!”</a:t>
                      </a:r>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“his all” means his family – who have all died.  The capitals and exclamation suggest the Raven’s glee at the men’s deaths.</a:t>
                      </a:r>
                    </a:p>
                  </a:txBody>
                  <a:tcPr/>
                </a:tc>
                <a:extLst>
                  <a:ext uri="{0D108BD9-81ED-4DB2-BD59-A6C34878D82A}">
                    <a16:rowId xmlns:a16="http://schemas.microsoft.com/office/drawing/2014/main" val="635942167"/>
                  </a:ext>
                </a:extLst>
              </a:tr>
            </a:tbl>
          </a:graphicData>
        </a:graphic>
      </p:graphicFrame>
      <p:sp>
        <p:nvSpPr>
          <p:cNvPr id="24" name="TextBox 23">
            <a:extLst>
              <a:ext uri="{FF2B5EF4-FFF2-40B4-BE49-F238E27FC236}">
                <a16:creationId xmlns:a16="http://schemas.microsoft.com/office/drawing/2014/main" id="{F1221E8F-CBF6-A24F-AC3C-26141D3A4FBE}"/>
              </a:ext>
            </a:extLst>
          </p:cNvPr>
          <p:cNvSpPr txBox="1"/>
          <p:nvPr/>
        </p:nvSpPr>
        <p:spPr>
          <a:xfrm>
            <a:off x="145772" y="33971"/>
            <a:ext cx="11834191" cy="523220"/>
          </a:xfrm>
          <a:custGeom>
            <a:avLst/>
            <a:gdLst>
              <a:gd name="connsiteX0" fmla="*/ 0 w 11834191"/>
              <a:gd name="connsiteY0" fmla="*/ 0 h 523220"/>
              <a:gd name="connsiteX1" fmla="*/ 341103 w 11834191"/>
              <a:gd name="connsiteY1" fmla="*/ 0 h 523220"/>
              <a:gd name="connsiteX2" fmla="*/ 1155574 w 11834191"/>
              <a:gd name="connsiteY2" fmla="*/ 0 h 523220"/>
              <a:gd name="connsiteX3" fmla="*/ 1496677 w 11834191"/>
              <a:gd name="connsiteY3" fmla="*/ 0 h 523220"/>
              <a:gd name="connsiteX4" fmla="*/ 1837780 w 11834191"/>
              <a:gd name="connsiteY4" fmla="*/ 0 h 523220"/>
              <a:gd name="connsiteX5" fmla="*/ 2770593 w 11834191"/>
              <a:gd name="connsiteY5" fmla="*/ 0 h 523220"/>
              <a:gd name="connsiteX6" fmla="*/ 3466722 w 11834191"/>
              <a:gd name="connsiteY6" fmla="*/ 0 h 523220"/>
              <a:gd name="connsiteX7" fmla="*/ 3807825 w 11834191"/>
              <a:gd name="connsiteY7" fmla="*/ 0 h 523220"/>
              <a:gd name="connsiteX8" fmla="*/ 4503954 w 11834191"/>
              <a:gd name="connsiteY8" fmla="*/ 0 h 523220"/>
              <a:gd name="connsiteX9" fmla="*/ 5436767 w 11834191"/>
              <a:gd name="connsiteY9" fmla="*/ 0 h 523220"/>
              <a:gd name="connsiteX10" fmla="*/ 6014554 w 11834191"/>
              <a:gd name="connsiteY10" fmla="*/ 0 h 523220"/>
              <a:gd name="connsiteX11" fmla="*/ 6592341 w 11834191"/>
              <a:gd name="connsiteY11" fmla="*/ 0 h 523220"/>
              <a:gd name="connsiteX12" fmla="*/ 7288469 w 11834191"/>
              <a:gd name="connsiteY12" fmla="*/ 0 h 523220"/>
              <a:gd name="connsiteX13" fmla="*/ 8102940 w 11834191"/>
              <a:gd name="connsiteY13" fmla="*/ 0 h 523220"/>
              <a:gd name="connsiteX14" fmla="*/ 8917411 w 11834191"/>
              <a:gd name="connsiteY14" fmla="*/ 0 h 523220"/>
              <a:gd name="connsiteX15" fmla="*/ 9731882 w 11834191"/>
              <a:gd name="connsiteY15" fmla="*/ 0 h 523220"/>
              <a:gd name="connsiteX16" fmla="*/ 10664694 w 11834191"/>
              <a:gd name="connsiteY16" fmla="*/ 0 h 523220"/>
              <a:gd name="connsiteX17" fmla="*/ 11834191 w 11834191"/>
              <a:gd name="connsiteY17" fmla="*/ 0 h 523220"/>
              <a:gd name="connsiteX18" fmla="*/ 11834191 w 11834191"/>
              <a:gd name="connsiteY18" fmla="*/ 523220 h 523220"/>
              <a:gd name="connsiteX19" fmla="*/ 11019720 w 11834191"/>
              <a:gd name="connsiteY19" fmla="*/ 523220 h 523220"/>
              <a:gd name="connsiteX20" fmla="*/ 10678617 w 11834191"/>
              <a:gd name="connsiteY20" fmla="*/ 523220 h 523220"/>
              <a:gd name="connsiteX21" fmla="*/ 9982488 w 11834191"/>
              <a:gd name="connsiteY21" fmla="*/ 523220 h 523220"/>
              <a:gd name="connsiteX22" fmla="*/ 9404701 w 11834191"/>
              <a:gd name="connsiteY22" fmla="*/ 523220 h 523220"/>
              <a:gd name="connsiteX23" fmla="*/ 8826914 w 11834191"/>
              <a:gd name="connsiteY23" fmla="*/ 523220 h 523220"/>
              <a:gd name="connsiteX24" fmla="*/ 8249127 w 11834191"/>
              <a:gd name="connsiteY24" fmla="*/ 523220 h 523220"/>
              <a:gd name="connsiteX25" fmla="*/ 7671340 w 11834191"/>
              <a:gd name="connsiteY25" fmla="*/ 523220 h 523220"/>
              <a:gd name="connsiteX26" fmla="*/ 6856869 w 11834191"/>
              <a:gd name="connsiteY26" fmla="*/ 523220 h 523220"/>
              <a:gd name="connsiteX27" fmla="*/ 6160741 w 11834191"/>
              <a:gd name="connsiteY27" fmla="*/ 523220 h 523220"/>
              <a:gd name="connsiteX28" fmla="*/ 5819637 w 11834191"/>
              <a:gd name="connsiteY28" fmla="*/ 523220 h 523220"/>
              <a:gd name="connsiteX29" fmla="*/ 5241850 w 11834191"/>
              <a:gd name="connsiteY29" fmla="*/ 523220 h 523220"/>
              <a:gd name="connsiteX30" fmla="*/ 4427380 w 11834191"/>
              <a:gd name="connsiteY30" fmla="*/ 523220 h 523220"/>
              <a:gd name="connsiteX31" fmla="*/ 3967935 w 11834191"/>
              <a:gd name="connsiteY31" fmla="*/ 523220 h 523220"/>
              <a:gd name="connsiteX32" fmla="*/ 3035122 w 11834191"/>
              <a:gd name="connsiteY32" fmla="*/ 523220 h 523220"/>
              <a:gd name="connsiteX33" fmla="*/ 2102309 w 11834191"/>
              <a:gd name="connsiteY33" fmla="*/ 523220 h 523220"/>
              <a:gd name="connsiteX34" fmla="*/ 1406180 w 11834191"/>
              <a:gd name="connsiteY34" fmla="*/ 523220 h 523220"/>
              <a:gd name="connsiteX35" fmla="*/ 0 w 11834191"/>
              <a:gd name="connsiteY35" fmla="*/ 523220 h 523220"/>
              <a:gd name="connsiteX36" fmla="*/ 0 w 11834191"/>
              <a:gd name="connsiteY3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34191" h="523220" fill="none" extrusionOk="0">
                <a:moveTo>
                  <a:pt x="0" y="0"/>
                </a:moveTo>
                <a:cubicBezTo>
                  <a:pt x="114788" y="-3901"/>
                  <a:pt x="218347" y="5546"/>
                  <a:pt x="341103" y="0"/>
                </a:cubicBezTo>
                <a:cubicBezTo>
                  <a:pt x="463859" y="-5546"/>
                  <a:pt x="846237" y="25227"/>
                  <a:pt x="1155574" y="0"/>
                </a:cubicBezTo>
                <a:cubicBezTo>
                  <a:pt x="1464911" y="-25227"/>
                  <a:pt x="1353979" y="-3918"/>
                  <a:pt x="1496677" y="0"/>
                </a:cubicBezTo>
                <a:cubicBezTo>
                  <a:pt x="1639375" y="3918"/>
                  <a:pt x="1670278" y="16219"/>
                  <a:pt x="1837780" y="0"/>
                </a:cubicBezTo>
                <a:cubicBezTo>
                  <a:pt x="2005282" y="-16219"/>
                  <a:pt x="2317674" y="5950"/>
                  <a:pt x="2770593" y="0"/>
                </a:cubicBezTo>
                <a:cubicBezTo>
                  <a:pt x="3223512" y="-5950"/>
                  <a:pt x="3179628" y="11286"/>
                  <a:pt x="3466722" y="0"/>
                </a:cubicBezTo>
                <a:cubicBezTo>
                  <a:pt x="3753816" y="-11286"/>
                  <a:pt x="3730243" y="-10790"/>
                  <a:pt x="3807825" y="0"/>
                </a:cubicBezTo>
                <a:cubicBezTo>
                  <a:pt x="3885407" y="10790"/>
                  <a:pt x="4171059" y="1287"/>
                  <a:pt x="4503954" y="0"/>
                </a:cubicBezTo>
                <a:cubicBezTo>
                  <a:pt x="4836849" y="-1287"/>
                  <a:pt x="5091373" y="-14456"/>
                  <a:pt x="5436767" y="0"/>
                </a:cubicBezTo>
                <a:cubicBezTo>
                  <a:pt x="5782161" y="14456"/>
                  <a:pt x="5881990" y="4893"/>
                  <a:pt x="6014554" y="0"/>
                </a:cubicBezTo>
                <a:cubicBezTo>
                  <a:pt x="6147118" y="-4893"/>
                  <a:pt x="6327351" y="-5321"/>
                  <a:pt x="6592341" y="0"/>
                </a:cubicBezTo>
                <a:cubicBezTo>
                  <a:pt x="6857331" y="5321"/>
                  <a:pt x="7051721" y="-18446"/>
                  <a:pt x="7288469" y="0"/>
                </a:cubicBezTo>
                <a:cubicBezTo>
                  <a:pt x="7525217" y="18446"/>
                  <a:pt x="7871546" y="-14074"/>
                  <a:pt x="8102940" y="0"/>
                </a:cubicBezTo>
                <a:cubicBezTo>
                  <a:pt x="8334334" y="14074"/>
                  <a:pt x="8533789" y="28873"/>
                  <a:pt x="8917411" y="0"/>
                </a:cubicBezTo>
                <a:cubicBezTo>
                  <a:pt x="9301033" y="-28873"/>
                  <a:pt x="9512400" y="33736"/>
                  <a:pt x="9731882" y="0"/>
                </a:cubicBezTo>
                <a:cubicBezTo>
                  <a:pt x="9951364" y="-33736"/>
                  <a:pt x="10281483" y="41785"/>
                  <a:pt x="10664694" y="0"/>
                </a:cubicBezTo>
                <a:cubicBezTo>
                  <a:pt x="11047905" y="-41785"/>
                  <a:pt x="11303599" y="23729"/>
                  <a:pt x="11834191" y="0"/>
                </a:cubicBezTo>
                <a:cubicBezTo>
                  <a:pt x="11838857" y="138985"/>
                  <a:pt x="11829519" y="283508"/>
                  <a:pt x="11834191" y="523220"/>
                </a:cubicBezTo>
                <a:cubicBezTo>
                  <a:pt x="11598788" y="549309"/>
                  <a:pt x="11294390" y="501169"/>
                  <a:pt x="11019720" y="523220"/>
                </a:cubicBezTo>
                <a:cubicBezTo>
                  <a:pt x="10745050" y="545271"/>
                  <a:pt x="10791458" y="539074"/>
                  <a:pt x="10678617" y="523220"/>
                </a:cubicBezTo>
                <a:cubicBezTo>
                  <a:pt x="10565776" y="507366"/>
                  <a:pt x="10277104" y="507602"/>
                  <a:pt x="9982488" y="523220"/>
                </a:cubicBezTo>
                <a:cubicBezTo>
                  <a:pt x="9687872" y="538838"/>
                  <a:pt x="9550799" y="544337"/>
                  <a:pt x="9404701" y="523220"/>
                </a:cubicBezTo>
                <a:cubicBezTo>
                  <a:pt x="9258603" y="502103"/>
                  <a:pt x="9049762" y="524679"/>
                  <a:pt x="8826914" y="523220"/>
                </a:cubicBezTo>
                <a:cubicBezTo>
                  <a:pt x="8604066" y="521761"/>
                  <a:pt x="8524186" y="509544"/>
                  <a:pt x="8249127" y="523220"/>
                </a:cubicBezTo>
                <a:cubicBezTo>
                  <a:pt x="7974068" y="536896"/>
                  <a:pt x="7803980" y="522361"/>
                  <a:pt x="7671340" y="523220"/>
                </a:cubicBezTo>
                <a:cubicBezTo>
                  <a:pt x="7538700" y="524079"/>
                  <a:pt x="7172226" y="511413"/>
                  <a:pt x="6856869" y="523220"/>
                </a:cubicBezTo>
                <a:cubicBezTo>
                  <a:pt x="6541512" y="535027"/>
                  <a:pt x="6336075" y="505301"/>
                  <a:pt x="6160741" y="523220"/>
                </a:cubicBezTo>
                <a:cubicBezTo>
                  <a:pt x="5985407" y="541139"/>
                  <a:pt x="5916923" y="514880"/>
                  <a:pt x="5819637" y="523220"/>
                </a:cubicBezTo>
                <a:cubicBezTo>
                  <a:pt x="5722351" y="531560"/>
                  <a:pt x="5502596" y="503628"/>
                  <a:pt x="5241850" y="523220"/>
                </a:cubicBezTo>
                <a:cubicBezTo>
                  <a:pt x="4981104" y="542812"/>
                  <a:pt x="4637006" y="505479"/>
                  <a:pt x="4427380" y="523220"/>
                </a:cubicBezTo>
                <a:cubicBezTo>
                  <a:pt x="4217754" y="540962"/>
                  <a:pt x="4175378" y="514473"/>
                  <a:pt x="3967935" y="523220"/>
                </a:cubicBezTo>
                <a:cubicBezTo>
                  <a:pt x="3760493" y="531967"/>
                  <a:pt x="3223290" y="546778"/>
                  <a:pt x="3035122" y="523220"/>
                </a:cubicBezTo>
                <a:cubicBezTo>
                  <a:pt x="2846954" y="499662"/>
                  <a:pt x="2433024" y="559274"/>
                  <a:pt x="2102309" y="523220"/>
                </a:cubicBezTo>
                <a:cubicBezTo>
                  <a:pt x="1771594" y="487166"/>
                  <a:pt x="1568276" y="519733"/>
                  <a:pt x="1406180" y="523220"/>
                </a:cubicBezTo>
                <a:cubicBezTo>
                  <a:pt x="1244084" y="526707"/>
                  <a:pt x="667463" y="467767"/>
                  <a:pt x="0" y="523220"/>
                </a:cubicBezTo>
                <a:cubicBezTo>
                  <a:pt x="19326" y="261758"/>
                  <a:pt x="-18375" y="145008"/>
                  <a:pt x="0" y="0"/>
                </a:cubicBezTo>
                <a:close/>
              </a:path>
              <a:path w="11834191" h="523220" stroke="0" extrusionOk="0">
                <a:moveTo>
                  <a:pt x="0" y="0"/>
                </a:moveTo>
                <a:cubicBezTo>
                  <a:pt x="183757" y="-5529"/>
                  <a:pt x="359740" y="10940"/>
                  <a:pt x="577787" y="0"/>
                </a:cubicBezTo>
                <a:cubicBezTo>
                  <a:pt x="795834" y="-10940"/>
                  <a:pt x="772381" y="-13125"/>
                  <a:pt x="918890" y="0"/>
                </a:cubicBezTo>
                <a:cubicBezTo>
                  <a:pt x="1065399" y="13125"/>
                  <a:pt x="1628938" y="34148"/>
                  <a:pt x="1851703" y="0"/>
                </a:cubicBezTo>
                <a:cubicBezTo>
                  <a:pt x="2074468" y="-34148"/>
                  <a:pt x="2245735" y="-28136"/>
                  <a:pt x="2429490" y="0"/>
                </a:cubicBezTo>
                <a:cubicBezTo>
                  <a:pt x="2613245" y="28136"/>
                  <a:pt x="2793710" y="-5308"/>
                  <a:pt x="3007277" y="0"/>
                </a:cubicBezTo>
                <a:cubicBezTo>
                  <a:pt x="3220844" y="5308"/>
                  <a:pt x="3752153" y="-28630"/>
                  <a:pt x="3940089" y="0"/>
                </a:cubicBezTo>
                <a:cubicBezTo>
                  <a:pt x="4128025" y="28630"/>
                  <a:pt x="4176929" y="-5839"/>
                  <a:pt x="4399535" y="0"/>
                </a:cubicBezTo>
                <a:cubicBezTo>
                  <a:pt x="4622141" y="5839"/>
                  <a:pt x="4975401" y="12392"/>
                  <a:pt x="5332347" y="0"/>
                </a:cubicBezTo>
                <a:cubicBezTo>
                  <a:pt x="5689293" y="-12392"/>
                  <a:pt x="6073268" y="-29181"/>
                  <a:pt x="6265160" y="0"/>
                </a:cubicBezTo>
                <a:cubicBezTo>
                  <a:pt x="6457052" y="29181"/>
                  <a:pt x="6787445" y="-8340"/>
                  <a:pt x="6961289" y="0"/>
                </a:cubicBezTo>
                <a:cubicBezTo>
                  <a:pt x="7135133" y="8340"/>
                  <a:pt x="7658851" y="-43993"/>
                  <a:pt x="7894102" y="0"/>
                </a:cubicBezTo>
                <a:cubicBezTo>
                  <a:pt x="8129353" y="43993"/>
                  <a:pt x="8353832" y="21822"/>
                  <a:pt x="8471888" y="0"/>
                </a:cubicBezTo>
                <a:cubicBezTo>
                  <a:pt x="8589944" y="-21822"/>
                  <a:pt x="8797836" y="-8568"/>
                  <a:pt x="9049675" y="0"/>
                </a:cubicBezTo>
                <a:cubicBezTo>
                  <a:pt x="9301514" y="8568"/>
                  <a:pt x="9615008" y="12483"/>
                  <a:pt x="9864146" y="0"/>
                </a:cubicBezTo>
                <a:cubicBezTo>
                  <a:pt x="10113284" y="-12483"/>
                  <a:pt x="10279532" y="-4301"/>
                  <a:pt x="10441933" y="0"/>
                </a:cubicBezTo>
                <a:cubicBezTo>
                  <a:pt x="10604334" y="4301"/>
                  <a:pt x="11213451" y="11648"/>
                  <a:pt x="11834191" y="0"/>
                </a:cubicBezTo>
                <a:cubicBezTo>
                  <a:pt x="11833334" y="109059"/>
                  <a:pt x="11856517" y="337275"/>
                  <a:pt x="11834191" y="523220"/>
                </a:cubicBezTo>
                <a:cubicBezTo>
                  <a:pt x="11457753" y="511127"/>
                  <a:pt x="11392664" y="483855"/>
                  <a:pt x="11019720" y="523220"/>
                </a:cubicBezTo>
                <a:cubicBezTo>
                  <a:pt x="10646776" y="562585"/>
                  <a:pt x="10819504" y="509468"/>
                  <a:pt x="10678617" y="523220"/>
                </a:cubicBezTo>
                <a:cubicBezTo>
                  <a:pt x="10537730" y="536972"/>
                  <a:pt x="10376257" y="529617"/>
                  <a:pt x="10219172" y="523220"/>
                </a:cubicBezTo>
                <a:cubicBezTo>
                  <a:pt x="10062087" y="516823"/>
                  <a:pt x="9485048" y="545181"/>
                  <a:pt x="9286359" y="523220"/>
                </a:cubicBezTo>
                <a:cubicBezTo>
                  <a:pt x="9087670" y="501259"/>
                  <a:pt x="8930604" y="524579"/>
                  <a:pt x="8590230" y="523220"/>
                </a:cubicBezTo>
                <a:cubicBezTo>
                  <a:pt x="8249856" y="521861"/>
                  <a:pt x="8225513" y="502892"/>
                  <a:pt x="8130785" y="523220"/>
                </a:cubicBezTo>
                <a:cubicBezTo>
                  <a:pt x="8036058" y="543548"/>
                  <a:pt x="7592513" y="520076"/>
                  <a:pt x="7434656" y="523220"/>
                </a:cubicBezTo>
                <a:cubicBezTo>
                  <a:pt x="7276799" y="526364"/>
                  <a:pt x="7187720" y="515206"/>
                  <a:pt x="7093553" y="523220"/>
                </a:cubicBezTo>
                <a:cubicBezTo>
                  <a:pt x="6999386" y="531234"/>
                  <a:pt x="6880229" y="515377"/>
                  <a:pt x="6752450" y="523220"/>
                </a:cubicBezTo>
                <a:cubicBezTo>
                  <a:pt x="6624671" y="531063"/>
                  <a:pt x="6267953" y="534005"/>
                  <a:pt x="6056321" y="523220"/>
                </a:cubicBezTo>
                <a:cubicBezTo>
                  <a:pt x="5844689" y="512435"/>
                  <a:pt x="5690535" y="532784"/>
                  <a:pt x="5596876" y="523220"/>
                </a:cubicBezTo>
                <a:cubicBezTo>
                  <a:pt x="5503217" y="513656"/>
                  <a:pt x="5101891" y="538955"/>
                  <a:pt x="4782405" y="523220"/>
                </a:cubicBezTo>
                <a:cubicBezTo>
                  <a:pt x="4462919" y="507485"/>
                  <a:pt x="4536900" y="524983"/>
                  <a:pt x="4322960" y="523220"/>
                </a:cubicBezTo>
                <a:cubicBezTo>
                  <a:pt x="4109020" y="521457"/>
                  <a:pt x="3815914" y="504295"/>
                  <a:pt x="3508490" y="523220"/>
                </a:cubicBezTo>
                <a:cubicBezTo>
                  <a:pt x="3201066" y="542146"/>
                  <a:pt x="3335297" y="534958"/>
                  <a:pt x="3167386" y="523220"/>
                </a:cubicBezTo>
                <a:cubicBezTo>
                  <a:pt x="2999475" y="511482"/>
                  <a:pt x="2711729" y="536994"/>
                  <a:pt x="2352916" y="523220"/>
                </a:cubicBezTo>
                <a:cubicBezTo>
                  <a:pt x="1994103" y="509447"/>
                  <a:pt x="2051742" y="541540"/>
                  <a:pt x="1893471" y="523220"/>
                </a:cubicBezTo>
                <a:cubicBezTo>
                  <a:pt x="1735200" y="504900"/>
                  <a:pt x="1671154" y="522015"/>
                  <a:pt x="1552367" y="523220"/>
                </a:cubicBezTo>
                <a:cubicBezTo>
                  <a:pt x="1433580" y="524425"/>
                  <a:pt x="1229484" y="545152"/>
                  <a:pt x="1092922" y="523220"/>
                </a:cubicBezTo>
                <a:cubicBezTo>
                  <a:pt x="956361" y="501288"/>
                  <a:pt x="503396" y="492279"/>
                  <a:pt x="0" y="523220"/>
                </a:cubicBezTo>
                <a:cubicBezTo>
                  <a:pt x="16070" y="270653"/>
                  <a:pt x="-9134" y="201856"/>
                  <a:pt x="0" y="0"/>
                </a:cubicBezTo>
                <a:close/>
              </a:path>
            </a:pathLst>
          </a:custGeom>
          <a:solidFill>
            <a:srgbClr val="DCDAED"/>
          </a:solidFill>
          <a:ln w="28575">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GB" sz="1400" b="1" dirty="0">
                <a:latin typeface="Corbel" panose="020B0503020204020204" pitchFamily="34" charset="0"/>
              </a:rPr>
              <a:t>HT3 Year 7: Romantic Poetry</a:t>
            </a:r>
            <a:endParaRPr lang="en-GB" sz="1400" b="1" i="1" dirty="0">
              <a:latin typeface="Corbel" panose="020B0503020204020204" pitchFamily="34" charset="0"/>
            </a:endParaRPr>
          </a:p>
          <a:p>
            <a:pPr algn="ctr"/>
            <a:r>
              <a:rPr lang="en-GB" sz="1400" b="1" dirty="0">
                <a:latin typeface="Corbel" panose="020B0503020204020204" pitchFamily="34" charset="0"/>
              </a:rPr>
              <a:t>Knowledge Organiser</a:t>
            </a:r>
          </a:p>
        </p:txBody>
      </p:sp>
      <p:pic>
        <p:nvPicPr>
          <p:cNvPr id="2" name="Picture 2" descr="See the source image">
            <a:extLst>
              <a:ext uri="{FF2B5EF4-FFF2-40B4-BE49-F238E27FC236}">
                <a16:creationId xmlns:a16="http://schemas.microsoft.com/office/drawing/2014/main" id="{C90EFD42-0E8F-2B86-3370-C3869C1A7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35" y="66316"/>
            <a:ext cx="580158" cy="5801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7BE67F52-32C2-65F0-4013-4428FB74B36E}"/>
              </a:ext>
            </a:extLst>
          </p:cNvPr>
          <p:cNvGraphicFramePr>
            <a:graphicFrameLocks noGrp="1"/>
          </p:cNvGraphicFramePr>
          <p:nvPr>
            <p:extLst>
              <p:ext uri="{D42A27DB-BD31-4B8C-83A1-F6EECF244321}">
                <p14:modId xmlns:p14="http://schemas.microsoft.com/office/powerpoint/2010/main" val="979886455"/>
              </p:ext>
            </p:extLst>
          </p:nvPr>
        </p:nvGraphicFramePr>
        <p:xfrm>
          <a:off x="126478" y="3229070"/>
          <a:ext cx="5930936" cy="2242192"/>
        </p:xfrm>
        <a:graphic>
          <a:graphicData uri="http://schemas.openxmlformats.org/drawingml/2006/table">
            <a:tbl>
              <a:tblPr firstRow="1" bandRow="1">
                <a:tableStyleId>{5940675A-B579-460E-94D1-54222C63F5DA}</a:tableStyleId>
              </a:tblPr>
              <a:tblGrid>
                <a:gridCol w="803351">
                  <a:extLst>
                    <a:ext uri="{9D8B030D-6E8A-4147-A177-3AD203B41FA5}">
                      <a16:colId xmlns:a16="http://schemas.microsoft.com/office/drawing/2014/main" val="3653885649"/>
                    </a:ext>
                  </a:extLst>
                </a:gridCol>
                <a:gridCol w="1418393">
                  <a:extLst>
                    <a:ext uri="{9D8B030D-6E8A-4147-A177-3AD203B41FA5}">
                      <a16:colId xmlns:a16="http://schemas.microsoft.com/office/drawing/2014/main" val="2806490800"/>
                    </a:ext>
                  </a:extLst>
                </a:gridCol>
                <a:gridCol w="3709192">
                  <a:extLst>
                    <a:ext uri="{9D8B030D-6E8A-4147-A177-3AD203B41FA5}">
                      <a16:colId xmlns:a16="http://schemas.microsoft.com/office/drawing/2014/main" val="2811629066"/>
                    </a:ext>
                  </a:extLst>
                </a:gridCol>
              </a:tblGrid>
              <a:tr h="235793">
                <a:tc gridSpan="3">
                  <a:txBody>
                    <a:bodyPr/>
                    <a:lstStyle/>
                    <a:p>
                      <a:pPr algn="ctr"/>
                      <a:r>
                        <a:rPr lang="en-GB" sz="800" b="1" u="sng" dirty="0">
                          <a:latin typeface="+mn-lt"/>
                        </a:rPr>
                        <a:t>‘</a:t>
                      </a:r>
                      <a:r>
                        <a:rPr lang="en-GB" sz="800" b="1" u="sng" dirty="0">
                          <a:solidFill>
                            <a:srgbClr val="7030A0"/>
                          </a:solidFill>
                          <a:latin typeface="+mn-lt"/>
                        </a:rPr>
                        <a:t>Daffodils’ by William Wordsworth, 1804</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1" dirty="0"/>
                    </a:p>
                  </a:txBody>
                  <a:tcPr/>
                </a:tc>
                <a:extLst>
                  <a:ext uri="{0D108BD9-81ED-4DB2-BD59-A6C34878D82A}">
                    <a16:rowId xmlns:a16="http://schemas.microsoft.com/office/drawing/2014/main" val="765792566"/>
                  </a:ext>
                </a:extLst>
              </a:tr>
              <a:tr h="3456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latin typeface="+mn-lt"/>
                        </a:rPr>
                        <a:t>William Wordsworth</a:t>
                      </a:r>
                    </a:p>
                    <a:p>
                      <a:pPr algn="ctr"/>
                      <a:r>
                        <a:rPr lang="en-GB" sz="800" b="1" dirty="0">
                          <a:latin typeface="+mn-lt"/>
                        </a:rPr>
                        <a:t>1770-1850</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t>‘Daffodils’ is about the beauty of nature, of the pastoral.  It was written after Wordsworth and his sister Dorothy saw a ‘long belt’ of daffodils by a lake whilst on a walk in the Lake District.  He recalls seeing them &amp; how the memory of them makes him happy.</a:t>
                      </a:r>
                      <a:endParaRPr lang="en-GB" sz="800" b="0" u="none"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1" dirty="0"/>
                    </a:p>
                  </a:txBody>
                  <a:tcPr/>
                </a:tc>
                <a:extLst>
                  <a:ext uri="{0D108BD9-81ED-4DB2-BD59-A6C34878D82A}">
                    <a16:rowId xmlns:a16="http://schemas.microsoft.com/office/drawing/2014/main" val="1078346275"/>
                  </a:ext>
                </a:extLst>
              </a:tr>
              <a:tr h="350594">
                <a:tc gridSpan="2">
                  <a:txBody>
                    <a:bodyPr/>
                    <a:lstStyle/>
                    <a:p>
                      <a:pPr algn="l">
                        <a:lnSpc>
                          <a:spcPct val="150000"/>
                        </a:lnSpc>
                      </a:pPr>
                      <a:r>
                        <a:rPr lang="en-GB" sz="800" b="1" i="1" dirty="0"/>
                        <a:t>“I wandered lonely as a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i="1" dirty="0"/>
                    </a:p>
                  </a:txBody>
                  <a:tcPr/>
                </a:tc>
                <a:tc hMerge="1">
                  <a:txBody>
                    <a:bodyPr/>
                    <a:lstStyle/>
                    <a:p>
                      <a:pPr>
                        <a:lnSpc>
                          <a:spcPct val="150000"/>
                        </a:lnSpc>
                      </a:pPr>
                      <a:r>
                        <a:rPr lang="en-GB" sz="800" dirty="0"/>
                        <a:t>“Heaven lies around us in our infancy!”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This simile suggests that Wordsworth was alone, and feeling free and light, like a cloud.</a:t>
                      </a:r>
                    </a:p>
                  </a:txBody>
                  <a:tcPr/>
                </a:tc>
                <a:extLst>
                  <a:ext uri="{0D108BD9-81ED-4DB2-BD59-A6C34878D82A}">
                    <a16:rowId xmlns:a16="http://schemas.microsoft.com/office/drawing/2014/main" val="2194607444"/>
                  </a:ext>
                </a:extLst>
              </a:tr>
              <a:tr h="355536">
                <a:tc gridSpan="2">
                  <a:txBody>
                    <a:bodyPr/>
                    <a:lstStyle/>
                    <a:p>
                      <a:pPr algn="l">
                        <a:lnSpc>
                          <a:spcPct val="150000"/>
                        </a:lnSpc>
                      </a:pPr>
                      <a:r>
                        <a:rPr lang="en-GB" sz="800" b="1" i="1" dirty="0"/>
                        <a:t>“a host, of golden daffodils”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i="1" dirty="0"/>
                    </a:p>
                  </a:txBody>
                  <a:tcPr/>
                </a:tc>
                <a:tc hMerge="1">
                  <a:txBody>
                    <a:bodyPr/>
                    <a:lstStyle/>
                    <a:p>
                      <a:pPr>
                        <a:lnSpc>
                          <a:spcPct val="150000"/>
                        </a:lnSpc>
                      </a:pPr>
                      <a:r>
                        <a:rPr lang="en-GB" sz="700" dirty="0"/>
                        <a:t>“Shadows of the prison-house begin to close</a:t>
                      </a:r>
                    </a:p>
                    <a:p>
                      <a:pPr>
                        <a:lnSpc>
                          <a:spcPct val="150000"/>
                        </a:lnSpc>
                      </a:pPr>
                      <a:r>
                        <a:rPr lang="en-GB" sz="700" dirty="0"/>
                        <a:t>Upon the growing Boy,”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This quotation suggests there are many daffodils, “a host”, and that they are valuable.  The adjective ‘golden’ refers to both the colour of the flowers and the fact that they are valuable and precious – like gold.</a:t>
                      </a:r>
                    </a:p>
                  </a:txBody>
                  <a:tcPr/>
                </a:tc>
                <a:extLst>
                  <a:ext uri="{0D108BD9-81ED-4DB2-BD59-A6C34878D82A}">
                    <a16:rowId xmlns:a16="http://schemas.microsoft.com/office/drawing/2014/main" val="2252298058"/>
                  </a:ext>
                </a:extLst>
              </a:tr>
              <a:tr h="36047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dirty="0"/>
                        <a:t>“I gazed – and gazed”</a:t>
                      </a:r>
                    </a:p>
                  </a:txBody>
                  <a:tcPr/>
                </a:tc>
                <a:tc hMerge="1">
                  <a:txBody>
                    <a:bodyPr/>
                    <a:lstStyle/>
                    <a:p>
                      <a:pPr>
                        <a:lnSpc>
                          <a:spcPct val="150000"/>
                        </a:lnSpc>
                      </a:pPr>
                      <a:r>
                        <a:rPr lang="en-GB" sz="700" dirty="0"/>
                        <a:t>“But He beholds the light, and whence it flows,</a:t>
                      </a:r>
                    </a:p>
                    <a:p>
                      <a:pPr>
                        <a:lnSpc>
                          <a:spcPct val="150000"/>
                        </a:lnSpc>
                      </a:pPr>
                      <a:r>
                        <a:rPr lang="en-GB" sz="700" dirty="0"/>
                        <a:t>He sees it in his joy;”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Wordsworth takes time to look and take in the view of the daffodils.  The repetition and dash emphasises this slower pace and contemplation</a:t>
                      </a:r>
                      <a:r>
                        <a:rPr lang="en-GB" sz="800" i="1" dirty="0"/>
                        <a:t>.</a:t>
                      </a:r>
                    </a:p>
                  </a:txBody>
                  <a:tcPr/>
                </a:tc>
                <a:extLst>
                  <a:ext uri="{0D108BD9-81ED-4DB2-BD59-A6C34878D82A}">
                    <a16:rowId xmlns:a16="http://schemas.microsoft.com/office/drawing/2014/main" val="3543394415"/>
                  </a:ext>
                </a:extLst>
              </a:tr>
              <a:tr h="0">
                <a:tc gridSpan="2">
                  <a:txBody>
                    <a:bodyPr/>
                    <a:lstStyle/>
                    <a:p>
                      <a:pPr algn="l">
                        <a:lnSpc>
                          <a:spcPct val="100000"/>
                        </a:lnSpc>
                      </a:pPr>
                      <a:r>
                        <a:rPr lang="en-GB" sz="800" b="1" i="1" dirty="0"/>
                        <a:t>“And then my heart with pleasure fills</a:t>
                      </a:r>
                    </a:p>
                    <a:p>
                      <a:pPr algn="l">
                        <a:lnSpc>
                          <a:spcPct val="100000"/>
                        </a:lnSpc>
                      </a:pPr>
                      <a:r>
                        <a:rPr lang="en-GB" sz="800" b="1" i="1" dirty="0"/>
                        <a:t>And dances with he daffodils.”</a:t>
                      </a:r>
                    </a:p>
                  </a:txBody>
                  <a:tcPr/>
                </a:tc>
                <a:tc hMerge="1">
                  <a:txBody>
                    <a:bodyPr/>
                    <a:lstStyle/>
                    <a:p>
                      <a:pPr>
                        <a:lnSpc>
                          <a:spcPct val="150000"/>
                        </a:lnSpc>
                      </a:pPr>
                      <a:r>
                        <a:rPr lang="en-GB" sz="700" dirty="0"/>
                        <a:t>The Youth, who daily farther from the east</a:t>
                      </a:r>
                    </a:p>
                    <a:p>
                      <a:pPr>
                        <a:lnSpc>
                          <a:spcPct val="150000"/>
                        </a:lnSpc>
                      </a:pPr>
                      <a:r>
                        <a:rPr lang="en-GB" sz="700" dirty="0"/>
                        <a:t>Must travel,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 memory of the daffodils brings him joy and happiness: “pleasure” and “dances”.   “Fills” suggests that his feelings are almost overwhelming.</a:t>
                      </a:r>
                    </a:p>
                  </a:txBody>
                  <a:tcPr/>
                </a:tc>
                <a:extLst>
                  <a:ext uri="{0D108BD9-81ED-4DB2-BD59-A6C34878D82A}">
                    <a16:rowId xmlns:a16="http://schemas.microsoft.com/office/drawing/2014/main" val="1568838461"/>
                  </a:ext>
                </a:extLst>
              </a:tr>
            </a:tbl>
          </a:graphicData>
        </a:graphic>
      </p:graphicFrame>
      <p:graphicFrame>
        <p:nvGraphicFramePr>
          <p:cNvPr id="6" name="Table 5">
            <a:extLst>
              <a:ext uri="{FF2B5EF4-FFF2-40B4-BE49-F238E27FC236}">
                <a16:creationId xmlns:a16="http://schemas.microsoft.com/office/drawing/2014/main" id="{5535830C-537B-A47A-964A-D9CD30AEFA84}"/>
              </a:ext>
            </a:extLst>
          </p:cNvPr>
          <p:cNvGraphicFramePr>
            <a:graphicFrameLocks noGrp="1"/>
          </p:cNvGraphicFramePr>
          <p:nvPr>
            <p:extLst>
              <p:ext uri="{D42A27DB-BD31-4B8C-83A1-F6EECF244321}">
                <p14:modId xmlns:p14="http://schemas.microsoft.com/office/powerpoint/2010/main" val="1802517471"/>
              </p:ext>
            </p:extLst>
          </p:nvPr>
        </p:nvGraphicFramePr>
        <p:xfrm>
          <a:off x="97040" y="5646314"/>
          <a:ext cx="11939038" cy="1122801"/>
        </p:xfrm>
        <a:graphic>
          <a:graphicData uri="http://schemas.openxmlformats.org/drawingml/2006/table">
            <a:tbl>
              <a:tblPr firstRow="1" bandRow="1">
                <a:tableStyleId>{5940675A-B579-460E-94D1-54222C63F5DA}</a:tableStyleId>
              </a:tblPr>
              <a:tblGrid>
                <a:gridCol w="1683746">
                  <a:extLst>
                    <a:ext uri="{9D8B030D-6E8A-4147-A177-3AD203B41FA5}">
                      <a16:colId xmlns:a16="http://schemas.microsoft.com/office/drawing/2014/main" val="3653885649"/>
                    </a:ext>
                  </a:extLst>
                </a:gridCol>
                <a:gridCol w="1118358">
                  <a:extLst>
                    <a:ext uri="{9D8B030D-6E8A-4147-A177-3AD203B41FA5}">
                      <a16:colId xmlns:a16="http://schemas.microsoft.com/office/drawing/2014/main" val="64757654"/>
                    </a:ext>
                  </a:extLst>
                </a:gridCol>
                <a:gridCol w="3175591">
                  <a:extLst>
                    <a:ext uri="{9D8B030D-6E8A-4147-A177-3AD203B41FA5}">
                      <a16:colId xmlns:a16="http://schemas.microsoft.com/office/drawing/2014/main" val="780400223"/>
                    </a:ext>
                  </a:extLst>
                </a:gridCol>
                <a:gridCol w="2799907">
                  <a:extLst>
                    <a:ext uri="{9D8B030D-6E8A-4147-A177-3AD203B41FA5}">
                      <a16:colId xmlns:a16="http://schemas.microsoft.com/office/drawing/2014/main" val="2811629066"/>
                    </a:ext>
                  </a:extLst>
                </a:gridCol>
                <a:gridCol w="3161436">
                  <a:extLst>
                    <a:ext uri="{9D8B030D-6E8A-4147-A177-3AD203B41FA5}">
                      <a16:colId xmlns:a16="http://schemas.microsoft.com/office/drawing/2014/main" val="4244072290"/>
                    </a:ext>
                  </a:extLst>
                </a:gridCol>
              </a:tblGrid>
              <a:tr h="223567">
                <a:tc gridSpan="5">
                  <a:txBody>
                    <a:bodyPr/>
                    <a:lstStyle/>
                    <a:p>
                      <a:pPr algn="ctr"/>
                      <a:r>
                        <a:rPr lang="en-GB" sz="800" b="1" u="sng" dirty="0">
                          <a:solidFill>
                            <a:srgbClr val="7030A0"/>
                          </a:solidFill>
                          <a:latin typeface="+mn-lt"/>
                        </a:rPr>
                        <a:t>‘She Walks in Beauty’ by Lord Byron</a:t>
                      </a:r>
                    </a:p>
                  </a:txBody>
                  <a:tcPr/>
                </a:tc>
                <a:tc hMerge="1">
                  <a:txBody>
                    <a:bodyPr/>
                    <a:lstStyle/>
                    <a:p>
                      <a:endParaRPr lang="en-GB"/>
                    </a:p>
                  </a:txBody>
                  <a:tcPr/>
                </a:tc>
                <a:tc hMerge="1">
                  <a:txBody>
                    <a:bodyPr/>
                    <a:lstStyle/>
                    <a:p>
                      <a:endParaRPr lang="en-GB"/>
                    </a:p>
                  </a:txBody>
                  <a:tcPr/>
                </a:tc>
                <a:tc hMerge="1">
                  <a:txBody>
                    <a:bodyPr/>
                    <a:lstStyle/>
                    <a:p>
                      <a:endParaRPr lang="en-GB" sz="700" i="1" dirty="0"/>
                    </a:p>
                  </a:txBody>
                  <a:tcPr/>
                </a:tc>
                <a:tc hMerge="1">
                  <a:txBody>
                    <a:bodyPr/>
                    <a:lstStyle/>
                    <a:p>
                      <a:endParaRPr lang="en-GB"/>
                    </a:p>
                  </a:txBody>
                  <a:tcPr/>
                </a:tc>
                <a:extLst>
                  <a:ext uri="{0D108BD9-81ED-4DB2-BD59-A6C34878D82A}">
                    <a16:rowId xmlns:a16="http://schemas.microsoft.com/office/drawing/2014/main" val="765792566"/>
                  </a:ext>
                </a:extLst>
              </a:tr>
              <a:tr h="205562">
                <a:tc>
                  <a:txBody>
                    <a:bodyPr/>
                    <a:lstStyle/>
                    <a:p>
                      <a:pPr algn="ctr"/>
                      <a:r>
                        <a:rPr lang="en-GB" sz="800" b="1" dirty="0">
                          <a:latin typeface="+mn-lt"/>
                        </a:rPr>
                        <a:t>Lord Byron   1788 - 1824</a:t>
                      </a:r>
                    </a:p>
                  </a:txBody>
                  <a:tcPr/>
                </a:tc>
                <a:tc gridSpan="4">
                  <a:txBody>
                    <a:bodyPr/>
                    <a:lstStyle/>
                    <a:p>
                      <a:pPr algn="ctr"/>
                      <a:r>
                        <a:rPr lang="en-GB" sz="800" b="1" dirty="0">
                          <a:latin typeface="+mn-lt"/>
                        </a:rPr>
                        <a:t>This love poem by Lord Byron, compares a beautiful woman, who is walking, to a clear night full of bright stars.  He compliments her hair and her pure, precious nature.  This woman has a peaceful mind and an innocent, loving heart</a:t>
                      </a:r>
                    </a:p>
                  </a:txBody>
                  <a:tcPr/>
                </a:tc>
                <a:tc hMerge="1">
                  <a:txBody>
                    <a:bodyPr/>
                    <a:lstStyle/>
                    <a:p>
                      <a:endParaRPr lang="en-GB"/>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i="1" dirty="0"/>
                    </a:p>
                  </a:txBody>
                  <a:tcPr/>
                </a:tc>
                <a:tc hMerge="1">
                  <a:txBody>
                    <a:bodyPr/>
                    <a:lstStyle/>
                    <a:p>
                      <a:endParaRPr lang="en-GB"/>
                    </a:p>
                  </a:txBody>
                  <a:tcPr/>
                </a:tc>
                <a:extLst>
                  <a:ext uri="{0D108BD9-81ED-4DB2-BD59-A6C34878D82A}">
                    <a16:rowId xmlns:a16="http://schemas.microsoft.com/office/drawing/2014/main" val="1078346275"/>
                  </a:ext>
                </a:extLst>
              </a:tr>
              <a:tr h="0">
                <a:tc gridSpan="2">
                  <a:txBody>
                    <a:bodyPr/>
                    <a:lstStyle/>
                    <a:p>
                      <a:pPr algn="l"/>
                      <a:r>
                        <a:rPr lang="en-GB" sz="700" b="1" i="1" dirty="0">
                          <a:latin typeface="+mn-lt"/>
                        </a:rPr>
                        <a:t>“like the night</a:t>
                      </a:r>
                    </a:p>
                    <a:p>
                      <a:pPr algn="l"/>
                      <a:r>
                        <a:rPr lang="en-GB" sz="700" b="1" i="1" dirty="0">
                          <a:latin typeface="+mn-lt"/>
                        </a:rPr>
                        <a:t>Of cloudless climes and starry skies”</a:t>
                      </a:r>
                    </a:p>
                  </a:txBody>
                  <a:tcPr/>
                </a:tc>
                <a:tc hMerge="1">
                  <a:txBody>
                    <a:bodyPr/>
                    <a:lstStyle/>
                    <a:p>
                      <a:endParaRPr lang="en-GB"/>
                    </a:p>
                  </a:txBody>
                  <a:tcPr/>
                </a:tc>
                <a:tc>
                  <a:txBody>
                    <a:bodyPr/>
                    <a:lstStyle/>
                    <a:p>
                      <a:pPr algn="l"/>
                      <a:r>
                        <a:rPr lang="en-GB" sz="700" b="0" dirty="0">
                          <a:latin typeface="+mn-lt"/>
                        </a:rPr>
                        <a:t>The simile compares the woman to the clear, starry sky; it suggests heaven.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dirty="0"/>
                        <a:t>“So soft, so calm”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The anaphora of “so” emphasises how soft and calm her forehead and cheek are, suggesting her relaxed, good nature.</a:t>
                      </a:r>
                    </a:p>
                  </a:txBody>
                  <a:tcPr/>
                </a:tc>
                <a:extLst>
                  <a:ext uri="{0D108BD9-81ED-4DB2-BD59-A6C34878D82A}">
                    <a16:rowId xmlns:a16="http://schemas.microsoft.com/office/drawing/2014/main" val="2471159393"/>
                  </a:ext>
                </a:extLst>
              </a:tr>
              <a:tr h="350594">
                <a:tc gridSpan="2">
                  <a:txBody>
                    <a:bodyPr/>
                    <a:lstStyle/>
                    <a:p>
                      <a:pPr algn="l"/>
                      <a:r>
                        <a:rPr lang="en-GB" sz="700" b="1" i="1" dirty="0">
                          <a:latin typeface="+mn-lt"/>
                        </a:rPr>
                        <a:t>“Where thoughts serenely sweet express</a:t>
                      </a:r>
                    </a:p>
                    <a:p>
                      <a:pPr algn="l"/>
                      <a:r>
                        <a:rPr lang="en-GB" sz="700" b="1" i="1" dirty="0">
                          <a:latin typeface="+mn-lt"/>
                        </a:rPr>
                        <a:t>How pure, how dear their dwelling place”</a:t>
                      </a:r>
                    </a:p>
                  </a:txBody>
                  <a:tcPr/>
                </a:tc>
                <a:tc hMerge="1">
                  <a:txBody>
                    <a:bodyPr/>
                    <a:lstStyle/>
                    <a:p>
                      <a:endParaRPr lang="en-GB"/>
                    </a:p>
                  </a:txBody>
                  <a:tcPr/>
                </a:tc>
                <a:tc>
                  <a:txBody>
                    <a:bodyPr/>
                    <a:lstStyle/>
                    <a:p>
                      <a:pPr algn="l"/>
                      <a:r>
                        <a:rPr lang="en-GB" sz="700" b="0" dirty="0">
                          <a:latin typeface="+mn-lt"/>
                        </a:rPr>
                        <a:t>Her thoughts and emotions are so pure and show on her face.  It is precious, “dear”, and “pure” – good &amp; innocent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dirty="0"/>
                        <a:t>“A mind at peace with all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dirty="0"/>
                        <a:t>A heart whose love is innocent!!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0" dirty="0"/>
                        <a:t>Her mind is “peaceful” – calm, idyllic and she has a loving, innocent heart.  Byron’s praise is very high.</a:t>
                      </a:r>
                    </a:p>
                  </a:txBody>
                  <a:tcPr/>
                </a:tc>
                <a:extLst>
                  <a:ext uri="{0D108BD9-81ED-4DB2-BD59-A6C34878D82A}">
                    <a16:rowId xmlns:a16="http://schemas.microsoft.com/office/drawing/2014/main" val="2194607444"/>
                  </a:ext>
                </a:extLst>
              </a:tr>
            </a:tbl>
          </a:graphicData>
        </a:graphic>
      </p:graphicFrame>
      <p:pic>
        <p:nvPicPr>
          <p:cNvPr id="7" name="Picture 6">
            <a:extLst>
              <a:ext uri="{FF2B5EF4-FFF2-40B4-BE49-F238E27FC236}">
                <a16:creationId xmlns:a16="http://schemas.microsoft.com/office/drawing/2014/main" id="{6B1CD170-B516-A995-216D-100F89CD429E}"/>
              </a:ext>
            </a:extLst>
          </p:cNvPr>
          <p:cNvPicPr>
            <a:picLocks noChangeAspect="1"/>
          </p:cNvPicPr>
          <p:nvPr/>
        </p:nvPicPr>
        <p:blipFill rotWithShape="1">
          <a:blip r:embed="rId3"/>
          <a:srcRect l="9402" r="36915"/>
          <a:stretch/>
        </p:blipFill>
        <p:spPr>
          <a:xfrm>
            <a:off x="1187549" y="80286"/>
            <a:ext cx="554236" cy="580158"/>
          </a:xfrm>
          <a:prstGeom prst="rect">
            <a:avLst/>
          </a:prstGeom>
        </p:spPr>
      </p:pic>
      <p:sp>
        <p:nvSpPr>
          <p:cNvPr id="8" name="TextBox 7">
            <a:extLst>
              <a:ext uri="{FF2B5EF4-FFF2-40B4-BE49-F238E27FC236}">
                <a16:creationId xmlns:a16="http://schemas.microsoft.com/office/drawing/2014/main" id="{12193A3C-62F5-DF42-2E0E-CFADC4F838E0}"/>
              </a:ext>
            </a:extLst>
          </p:cNvPr>
          <p:cNvSpPr txBox="1"/>
          <p:nvPr/>
        </p:nvSpPr>
        <p:spPr>
          <a:xfrm>
            <a:off x="299685" y="609288"/>
            <a:ext cx="868572" cy="230832"/>
          </a:xfrm>
          <a:prstGeom prst="rect">
            <a:avLst/>
          </a:prstGeom>
          <a:noFill/>
        </p:spPr>
        <p:txBody>
          <a:bodyPr wrap="square" rtlCol="0">
            <a:spAutoFit/>
          </a:bodyPr>
          <a:lstStyle/>
          <a:p>
            <a:r>
              <a:rPr lang="en-GB" sz="900" b="1" dirty="0">
                <a:solidFill>
                  <a:schemeClr val="bg1"/>
                </a:solidFill>
              </a:rPr>
              <a:t>Wordsworth</a:t>
            </a:r>
          </a:p>
        </p:txBody>
      </p:sp>
      <p:sp>
        <p:nvSpPr>
          <p:cNvPr id="9" name="TextBox 8">
            <a:extLst>
              <a:ext uri="{FF2B5EF4-FFF2-40B4-BE49-F238E27FC236}">
                <a16:creationId xmlns:a16="http://schemas.microsoft.com/office/drawing/2014/main" id="{52B7AC6C-735E-06AF-76C8-48A8E8B077F2}"/>
              </a:ext>
            </a:extLst>
          </p:cNvPr>
          <p:cNvSpPr txBox="1"/>
          <p:nvPr/>
        </p:nvSpPr>
        <p:spPr>
          <a:xfrm>
            <a:off x="1131529" y="601261"/>
            <a:ext cx="868572" cy="230832"/>
          </a:xfrm>
          <a:prstGeom prst="rect">
            <a:avLst/>
          </a:prstGeom>
          <a:noFill/>
        </p:spPr>
        <p:txBody>
          <a:bodyPr wrap="square" rtlCol="0">
            <a:spAutoFit/>
          </a:bodyPr>
          <a:lstStyle/>
          <a:p>
            <a:r>
              <a:rPr lang="en-GB" sz="900" b="1" dirty="0">
                <a:solidFill>
                  <a:schemeClr val="bg1"/>
                </a:solidFill>
              </a:rPr>
              <a:t>Lord Byron</a:t>
            </a:r>
          </a:p>
        </p:txBody>
      </p:sp>
      <p:sp>
        <p:nvSpPr>
          <p:cNvPr id="10" name="TextBox 9">
            <a:extLst>
              <a:ext uri="{FF2B5EF4-FFF2-40B4-BE49-F238E27FC236}">
                <a16:creationId xmlns:a16="http://schemas.microsoft.com/office/drawing/2014/main" id="{21498E64-E22E-F33A-3B3C-D3271CF8A2BE}"/>
              </a:ext>
            </a:extLst>
          </p:cNvPr>
          <p:cNvSpPr txBox="1"/>
          <p:nvPr/>
        </p:nvSpPr>
        <p:spPr>
          <a:xfrm>
            <a:off x="10370444" y="589424"/>
            <a:ext cx="868572" cy="230832"/>
          </a:xfrm>
          <a:prstGeom prst="rect">
            <a:avLst/>
          </a:prstGeom>
          <a:noFill/>
        </p:spPr>
        <p:txBody>
          <a:bodyPr wrap="square" rtlCol="0">
            <a:spAutoFit/>
          </a:bodyPr>
          <a:lstStyle/>
          <a:p>
            <a:r>
              <a:rPr lang="en-GB" sz="900" b="1" dirty="0">
                <a:solidFill>
                  <a:schemeClr val="bg1"/>
                </a:solidFill>
              </a:rPr>
              <a:t>Keats</a:t>
            </a:r>
          </a:p>
        </p:txBody>
      </p:sp>
      <p:sp>
        <p:nvSpPr>
          <p:cNvPr id="11" name="TextBox 10">
            <a:extLst>
              <a:ext uri="{FF2B5EF4-FFF2-40B4-BE49-F238E27FC236}">
                <a16:creationId xmlns:a16="http://schemas.microsoft.com/office/drawing/2014/main" id="{002CB64D-77D5-C673-37E0-C8281FF81F86}"/>
              </a:ext>
            </a:extLst>
          </p:cNvPr>
          <p:cNvSpPr txBox="1"/>
          <p:nvPr/>
        </p:nvSpPr>
        <p:spPr>
          <a:xfrm>
            <a:off x="11093496" y="559578"/>
            <a:ext cx="868572" cy="230832"/>
          </a:xfrm>
          <a:prstGeom prst="rect">
            <a:avLst/>
          </a:prstGeom>
          <a:noFill/>
        </p:spPr>
        <p:txBody>
          <a:bodyPr wrap="square" rtlCol="0">
            <a:spAutoFit/>
          </a:bodyPr>
          <a:lstStyle/>
          <a:p>
            <a:r>
              <a:rPr lang="en-GB" sz="900" b="1" dirty="0">
                <a:solidFill>
                  <a:schemeClr val="bg1"/>
                </a:solidFill>
              </a:rPr>
              <a:t>Coleridge</a:t>
            </a:r>
          </a:p>
        </p:txBody>
      </p:sp>
      <p:pic>
        <p:nvPicPr>
          <p:cNvPr id="13" name="Picture 12" descr="A person with the hand on the face&#10;&#10;Description automatically generated with low confidence">
            <a:extLst>
              <a:ext uri="{FF2B5EF4-FFF2-40B4-BE49-F238E27FC236}">
                <a16:creationId xmlns:a16="http://schemas.microsoft.com/office/drawing/2014/main" id="{96E92069-649A-88ED-C6C1-DF2D87705BE3}"/>
              </a:ext>
            </a:extLst>
          </p:cNvPr>
          <p:cNvPicPr>
            <a:picLocks noChangeAspect="1"/>
          </p:cNvPicPr>
          <p:nvPr/>
        </p:nvPicPr>
        <p:blipFill rotWithShape="1">
          <a:blip r:embed="rId4"/>
          <a:srcRect l="13420" t="1520" r="17264" b="-1"/>
          <a:stretch/>
        </p:blipFill>
        <p:spPr>
          <a:xfrm>
            <a:off x="10285504" y="31263"/>
            <a:ext cx="627326" cy="580158"/>
          </a:xfrm>
          <a:prstGeom prst="rect">
            <a:avLst/>
          </a:prstGeom>
        </p:spPr>
      </p:pic>
      <p:pic>
        <p:nvPicPr>
          <p:cNvPr id="14" name="Picture 13">
            <a:extLst>
              <a:ext uri="{FF2B5EF4-FFF2-40B4-BE49-F238E27FC236}">
                <a16:creationId xmlns:a16="http://schemas.microsoft.com/office/drawing/2014/main" id="{A6390806-55C0-66D2-91EE-6828A0165FBD}"/>
              </a:ext>
            </a:extLst>
          </p:cNvPr>
          <p:cNvPicPr>
            <a:picLocks noChangeAspect="1"/>
          </p:cNvPicPr>
          <p:nvPr/>
        </p:nvPicPr>
        <p:blipFill rotWithShape="1">
          <a:blip r:embed="rId5"/>
          <a:srcRect l="15034" r="19353"/>
          <a:stretch/>
        </p:blipFill>
        <p:spPr>
          <a:xfrm>
            <a:off x="11114653" y="28657"/>
            <a:ext cx="581197" cy="572603"/>
          </a:xfrm>
          <a:prstGeom prst="rect">
            <a:avLst/>
          </a:prstGeom>
        </p:spPr>
      </p:pic>
    </p:spTree>
    <p:extLst>
      <p:ext uri="{BB962C8B-B14F-4D97-AF65-F5344CB8AC3E}">
        <p14:creationId xmlns:p14="http://schemas.microsoft.com/office/powerpoint/2010/main" val="3972060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2198</Words>
  <Application>Microsoft Office PowerPoint</Application>
  <PresentationFormat>Widescreen</PresentationFormat>
  <Paragraphs>160</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Corbel</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Moreton</dc:creator>
  <cp:lastModifiedBy>Helen Green</cp:lastModifiedBy>
  <cp:revision>36</cp:revision>
  <dcterms:created xsi:type="dcterms:W3CDTF">2021-02-19T12:06:52Z</dcterms:created>
  <dcterms:modified xsi:type="dcterms:W3CDTF">2023-01-21T12:20:18Z</dcterms:modified>
</cp:coreProperties>
</file>