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9"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DA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19CC8C-35E4-4695-BFE2-C2C166BC910B}" v="29" dt="2022-08-29T11:42:19.538"/>
    <p1510:client id="{628CF987-0B29-1FF3-91B8-32FFE99A3030}" v="178" dt="2022-11-01T21:23:57.0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11"/>
    <p:restoredTop sz="96327"/>
  </p:normalViewPr>
  <p:slideViewPr>
    <p:cSldViewPr snapToGrid="0" snapToObjects="1">
      <p:cViewPr varScale="1">
        <p:scale>
          <a:sx n="72" d="100"/>
          <a:sy n="72" d="100"/>
        </p:scale>
        <p:origin x="60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phie Moreton" userId="S::smo@campsmount.com::71f0bf5c-9322-4fab-9d0c-75ac06cebb89" providerId="AD" clId="Web-{628CF987-0B29-1FF3-91B8-32FFE99A3030}"/>
    <pc:docChg chg="modSld">
      <pc:chgData name="Sophie Moreton" userId="S::smo@campsmount.com::71f0bf5c-9322-4fab-9d0c-75ac06cebb89" providerId="AD" clId="Web-{628CF987-0B29-1FF3-91B8-32FFE99A3030}" dt="2022-11-01T21:23:57.064" v="177"/>
      <pc:docMkLst>
        <pc:docMk/>
      </pc:docMkLst>
      <pc:sldChg chg="addSp delSp modSp mod setBg">
        <pc:chgData name="Sophie Moreton" userId="S::smo@campsmount.com::71f0bf5c-9322-4fab-9d0c-75ac06cebb89" providerId="AD" clId="Web-{628CF987-0B29-1FF3-91B8-32FFE99A3030}" dt="2022-11-01T21:23:57.064" v="177"/>
        <pc:sldMkLst>
          <pc:docMk/>
          <pc:sldMk cId="1517490421" sldId="256"/>
        </pc:sldMkLst>
        <pc:graphicFrameChg chg="add mod modGraphic">
          <ac:chgData name="Sophie Moreton" userId="S::smo@campsmount.com::71f0bf5c-9322-4fab-9d0c-75ac06cebb89" providerId="AD" clId="Web-{628CF987-0B29-1FF3-91B8-32FFE99A3030}" dt="2022-11-01T21:23:57.064" v="177"/>
          <ac:graphicFrameMkLst>
            <pc:docMk/>
            <pc:sldMk cId="1517490421" sldId="256"/>
            <ac:graphicFrameMk id="3" creationId="{8A0A2518-7A6C-ECD5-0F9A-E776D0B4EDAC}"/>
          </ac:graphicFrameMkLst>
        </pc:graphicFrameChg>
        <pc:graphicFrameChg chg="modGraphic">
          <ac:chgData name="Sophie Moreton" userId="S::smo@campsmount.com::71f0bf5c-9322-4fab-9d0c-75ac06cebb89" providerId="AD" clId="Web-{628CF987-0B29-1FF3-91B8-32FFE99A3030}" dt="2022-11-01T21:21:23.560" v="10"/>
          <ac:graphicFrameMkLst>
            <pc:docMk/>
            <pc:sldMk cId="1517490421" sldId="256"/>
            <ac:graphicFrameMk id="9" creationId="{E4396595-F808-4549-A31C-EECBFE21FBEB}"/>
          </ac:graphicFrameMkLst>
        </pc:graphicFrameChg>
        <pc:graphicFrameChg chg="del">
          <ac:chgData name="Sophie Moreton" userId="S::smo@campsmount.com::71f0bf5c-9322-4fab-9d0c-75ac06cebb89" providerId="AD" clId="Web-{628CF987-0B29-1FF3-91B8-32FFE99A3030}" dt="2022-11-01T21:20:55.341" v="0"/>
          <ac:graphicFrameMkLst>
            <pc:docMk/>
            <pc:sldMk cId="1517490421" sldId="256"/>
            <ac:graphicFrameMk id="16" creationId="{76065742-A076-264E-B731-59865A9EEB42}"/>
          </ac:graphicFrameMkLst>
        </pc:graphicFrameChg>
        <pc:picChg chg="mod">
          <ac:chgData name="Sophie Moreton" userId="S::smo@campsmount.com::71f0bf5c-9322-4fab-9d0c-75ac06cebb89" providerId="AD" clId="Web-{628CF987-0B29-1FF3-91B8-32FFE99A3030}" dt="2022-11-01T21:21:33.295" v="14" actId="1076"/>
          <ac:picMkLst>
            <pc:docMk/>
            <pc:sldMk cId="1517490421" sldId="256"/>
            <ac:picMk id="10" creationId="{E3EC074B-626D-5C42-BC57-030F571A9186}"/>
          </ac:picMkLst>
        </pc:picChg>
        <pc:picChg chg="mod">
          <ac:chgData name="Sophie Moreton" userId="S::smo@campsmount.com::71f0bf5c-9322-4fab-9d0c-75ac06cebb89" providerId="AD" clId="Web-{628CF987-0B29-1FF3-91B8-32FFE99A3030}" dt="2022-11-01T21:21:26.951" v="11" actId="1076"/>
          <ac:picMkLst>
            <pc:docMk/>
            <pc:sldMk cId="1517490421" sldId="256"/>
            <ac:picMk id="11" creationId="{D647FD31-77AF-244C-B536-9E22D3BAE1AA}"/>
          </ac:picMkLst>
        </pc:picChg>
        <pc:picChg chg="mod">
          <ac:chgData name="Sophie Moreton" userId="S::smo@campsmount.com::71f0bf5c-9322-4fab-9d0c-75ac06cebb89" providerId="AD" clId="Web-{628CF987-0B29-1FF3-91B8-32FFE99A3030}" dt="2022-11-01T21:21:28.966" v="12" actId="1076"/>
          <ac:picMkLst>
            <pc:docMk/>
            <pc:sldMk cId="1517490421" sldId="256"/>
            <ac:picMk id="13" creationId="{4F9A4FFA-0E10-D04E-A959-D68CF1CA80C6}"/>
          </ac:picMkLst>
        </pc:picChg>
        <pc:picChg chg="mod">
          <ac:chgData name="Sophie Moreton" userId="S::smo@campsmount.com::71f0bf5c-9322-4fab-9d0c-75ac06cebb89" providerId="AD" clId="Web-{628CF987-0B29-1FF3-91B8-32FFE99A3030}" dt="2022-11-01T21:21:30.904" v="13" actId="1076"/>
          <ac:picMkLst>
            <pc:docMk/>
            <pc:sldMk cId="1517490421" sldId="256"/>
            <ac:picMk id="15" creationId="{A34AF069-8317-B147-B9D9-408542E7CB62}"/>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94B6E-09E3-7748-BA6D-A911A27618C3}"/>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7CB3E3CD-C662-0E4D-BDB3-09C4A6C09A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0D97CA15-7D24-B34B-A216-6E364A92659E}"/>
              </a:ext>
            </a:extLst>
          </p:cNvPr>
          <p:cNvSpPr>
            <a:spLocks noGrp="1"/>
          </p:cNvSpPr>
          <p:nvPr>
            <p:ph type="dt" sz="half" idx="10"/>
          </p:nvPr>
        </p:nvSpPr>
        <p:spPr/>
        <p:txBody>
          <a:bodyPr/>
          <a:lstStyle/>
          <a:p>
            <a:fld id="{33D10CB4-C415-AB44-8FA6-2606C794EEEC}" type="datetimeFigureOut">
              <a:rPr lang="en-GB" smtClean="0"/>
              <a:t>01/11/2022</a:t>
            </a:fld>
            <a:endParaRPr lang="en-GB"/>
          </a:p>
        </p:txBody>
      </p:sp>
      <p:sp>
        <p:nvSpPr>
          <p:cNvPr id="5" name="Footer Placeholder 4">
            <a:extLst>
              <a:ext uri="{FF2B5EF4-FFF2-40B4-BE49-F238E27FC236}">
                <a16:creationId xmlns:a16="http://schemas.microsoft.com/office/drawing/2014/main" id="{B964930A-7536-614C-9B1B-5FBCA3A6BB9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A5ABBE1-FBE7-5045-8B84-F93D5ABF90FD}"/>
              </a:ext>
            </a:extLst>
          </p:cNvPr>
          <p:cNvSpPr>
            <a:spLocks noGrp="1"/>
          </p:cNvSpPr>
          <p:nvPr>
            <p:ph type="sldNum" sz="quarter" idx="12"/>
          </p:nvPr>
        </p:nvSpPr>
        <p:spPr/>
        <p:txBody>
          <a:bodyPr/>
          <a:lstStyle/>
          <a:p>
            <a:fld id="{73A98696-7D8F-1149-96CA-4AE30703B312}" type="slidenum">
              <a:rPr lang="en-GB" smtClean="0"/>
              <a:t>‹#›</a:t>
            </a:fld>
            <a:endParaRPr lang="en-GB"/>
          </a:p>
        </p:txBody>
      </p:sp>
    </p:spTree>
    <p:extLst>
      <p:ext uri="{BB962C8B-B14F-4D97-AF65-F5344CB8AC3E}">
        <p14:creationId xmlns:p14="http://schemas.microsoft.com/office/powerpoint/2010/main" val="2238597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1C2EA-C7F6-4D4A-BD26-807FBF58C62C}"/>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383F2769-2733-DD4D-9DA3-E46219AD4DCF}"/>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DCF42D4-FD62-424A-891F-010301C06158}"/>
              </a:ext>
            </a:extLst>
          </p:cNvPr>
          <p:cNvSpPr>
            <a:spLocks noGrp="1"/>
          </p:cNvSpPr>
          <p:nvPr>
            <p:ph type="dt" sz="half" idx="10"/>
          </p:nvPr>
        </p:nvSpPr>
        <p:spPr/>
        <p:txBody>
          <a:bodyPr/>
          <a:lstStyle/>
          <a:p>
            <a:fld id="{33D10CB4-C415-AB44-8FA6-2606C794EEEC}" type="datetimeFigureOut">
              <a:rPr lang="en-GB" smtClean="0"/>
              <a:t>01/11/2022</a:t>
            </a:fld>
            <a:endParaRPr lang="en-GB"/>
          </a:p>
        </p:txBody>
      </p:sp>
      <p:sp>
        <p:nvSpPr>
          <p:cNvPr id="5" name="Footer Placeholder 4">
            <a:extLst>
              <a:ext uri="{FF2B5EF4-FFF2-40B4-BE49-F238E27FC236}">
                <a16:creationId xmlns:a16="http://schemas.microsoft.com/office/drawing/2014/main" id="{9F3FB306-1451-5441-8353-E7D2FB80DDD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85936A8-01E0-4246-9C92-3E0F6AE73E0C}"/>
              </a:ext>
            </a:extLst>
          </p:cNvPr>
          <p:cNvSpPr>
            <a:spLocks noGrp="1"/>
          </p:cNvSpPr>
          <p:nvPr>
            <p:ph type="sldNum" sz="quarter" idx="12"/>
          </p:nvPr>
        </p:nvSpPr>
        <p:spPr/>
        <p:txBody>
          <a:bodyPr/>
          <a:lstStyle/>
          <a:p>
            <a:fld id="{73A98696-7D8F-1149-96CA-4AE30703B312}" type="slidenum">
              <a:rPr lang="en-GB" smtClean="0"/>
              <a:t>‹#›</a:t>
            </a:fld>
            <a:endParaRPr lang="en-GB"/>
          </a:p>
        </p:txBody>
      </p:sp>
    </p:spTree>
    <p:extLst>
      <p:ext uri="{BB962C8B-B14F-4D97-AF65-F5344CB8AC3E}">
        <p14:creationId xmlns:p14="http://schemas.microsoft.com/office/powerpoint/2010/main" val="2022670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BD5B6C-BE29-604B-B063-94E2F95A0F6D}"/>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1AEEE819-D821-B441-ABEB-90198007B66C}"/>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26A3D9E-2879-FE47-BB9C-74373733BB64}"/>
              </a:ext>
            </a:extLst>
          </p:cNvPr>
          <p:cNvSpPr>
            <a:spLocks noGrp="1"/>
          </p:cNvSpPr>
          <p:nvPr>
            <p:ph type="dt" sz="half" idx="10"/>
          </p:nvPr>
        </p:nvSpPr>
        <p:spPr/>
        <p:txBody>
          <a:bodyPr/>
          <a:lstStyle/>
          <a:p>
            <a:fld id="{33D10CB4-C415-AB44-8FA6-2606C794EEEC}" type="datetimeFigureOut">
              <a:rPr lang="en-GB" smtClean="0"/>
              <a:t>01/11/2022</a:t>
            </a:fld>
            <a:endParaRPr lang="en-GB"/>
          </a:p>
        </p:txBody>
      </p:sp>
      <p:sp>
        <p:nvSpPr>
          <p:cNvPr id="5" name="Footer Placeholder 4">
            <a:extLst>
              <a:ext uri="{FF2B5EF4-FFF2-40B4-BE49-F238E27FC236}">
                <a16:creationId xmlns:a16="http://schemas.microsoft.com/office/drawing/2014/main" id="{05F5CD3D-ABCF-CA44-AEDB-9FF8396FA5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AEDFE34-3B70-CD46-A811-6D8F312BC4B6}"/>
              </a:ext>
            </a:extLst>
          </p:cNvPr>
          <p:cNvSpPr>
            <a:spLocks noGrp="1"/>
          </p:cNvSpPr>
          <p:nvPr>
            <p:ph type="sldNum" sz="quarter" idx="12"/>
          </p:nvPr>
        </p:nvSpPr>
        <p:spPr/>
        <p:txBody>
          <a:bodyPr/>
          <a:lstStyle/>
          <a:p>
            <a:fld id="{73A98696-7D8F-1149-96CA-4AE30703B312}" type="slidenum">
              <a:rPr lang="en-GB" smtClean="0"/>
              <a:t>‹#›</a:t>
            </a:fld>
            <a:endParaRPr lang="en-GB"/>
          </a:p>
        </p:txBody>
      </p:sp>
    </p:spTree>
    <p:extLst>
      <p:ext uri="{BB962C8B-B14F-4D97-AF65-F5344CB8AC3E}">
        <p14:creationId xmlns:p14="http://schemas.microsoft.com/office/powerpoint/2010/main" val="2960526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10451-9208-8D49-A1C0-8D44045E99D4}"/>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51A4C65F-0AEB-D84A-8394-BEDBF61BBEB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9AA73EEA-C277-C441-BFD7-96C33288A418}"/>
              </a:ext>
            </a:extLst>
          </p:cNvPr>
          <p:cNvSpPr>
            <a:spLocks noGrp="1"/>
          </p:cNvSpPr>
          <p:nvPr>
            <p:ph type="dt" sz="half" idx="10"/>
          </p:nvPr>
        </p:nvSpPr>
        <p:spPr/>
        <p:txBody>
          <a:bodyPr/>
          <a:lstStyle/>
          <a:p>
            <a:fld id="{33D10CB4-C415-AB44-8FA6-2606C794EEEC}" type="datetimeFigureOut">
              <a:rPr lang="en-GB" smtClean="0"/>
              <a:t>01/11/2022</a:t>
            </a:fld>
            <a:endParaRPr lang="en-GB"/>
          </a:p>
        </p:txBody>
      </p:sp>
      <p:sp>
        <p:nvSpPr>
          <p:cNvPr id="5" name="Footer Placeholder 4">
            <a:extLst>
              <a:ext uri="{FF2B5EF4-FFF2-40B4-BE49-F238E27FC236}">
                <a16:creationId xmlns:a16="http://schemas.microsoft.com/office/drawing/2014/main" id="{22700337-45C9-FE42-B374-13473F241D0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BF3AE1B-E4D2-9E42-AF5C-A51BE8097FF3}"/>
              </a:ext>
            </a:extLst>
          </p:cNvPr>
          <p:cNvSpPr>
            <a:spLocks noGrp="1"/>
          </p:cNvSpPr>
          <p:nvPr>
            <p:ph type="sldNum" sz="quarter" idx="12"/>
          </p:nvPr>
        </p:nvSpPr>
        <p:spPr/>
        <p:txBody>
          <a:bodyPr/>
          <a:lstStyle/>
          <a:p>
            <a:fld id="{73A98696-7D8F-1149-96CA-4AE30703B312}" type="slidenum">
              <a:rPr lang="en-GB" smtClean="0"/>
              <a:t>‹#›</a:t>
            </a:fld>
            <a:endParaRPr lang="en-GB"/>
          </a:p>
        </p:txBody>
      </p:sp>
    </p:spTree>
    <p:extLst>
      <p:ext uri="{BB962C8B-B14F-4D97-AF65-F5344CB8AC3E}">
        <p14:creationId xmlns:p14="http://schemas.microsoft.com/office/powerpoint/2010/main" val="3014347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BA810-8A4A-9D41-B0C2-79FF4898A201}"/>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6ABF2AFF-DCAD-F14A-BD52-46C162316E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7E3A0B6-C7BA-3D46-BC78-E7D857E06BB8}"/>
              </a:ext>
            </a:extLst>
          </p:cNvPr>
          <p:cNvSpPr>
            <a:spLocks noGrp="1"/>
          </p:cNvSpPr>
          <p:nvPr>
            <p:ph type="dt" sz="half" idx="10"/>
          </p:nvPr>
        </p:nvSpPr>
        <p:spPr/>
        <p:txBody>
          <a:bodyPr/>
          <a:lstStyle/>
          <a:p>
            <a:fld id="{33D10CB4-C415-AB44-8FA6-2606C794EEEC}" type="datetimeFigureOut">
              <a:rPr lang="en-GB" smtClean="0"/>
              <a:t>01/11/2022</a:t>
            </a:fld>
            <a:endParaRPr lang="en-GB"/>
          </a:p>
        </p:txBody>
      </p:sp>
      <p:sp>
        <p:nvSpPr>
          <p:cNvPr id="5" name="Footer Placeholder 4">
            <a:extLst>
              <a:ext uri="{FF2B5EF4-FFF2-40B4-BE49-F238E27FC236}">
                <a16:creationId xmlns:a16="http://schemas.microsoft.com/office/drawing/2014/main" id="{CAEC83B7-B185-0F40-9ED5-724B39BD47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C79A181-35D7-4840-9F04-3C8AA9CBF6DC}"/>
              </a:ext>
            </a:extLst>
          </p:cNvPr>
          <p:cNvSpPr>
            <a:spLocks noGrp="1"/>
          </p:cNvSpPr>
          <p:nvPr>
            <p:ph type="sldNum" sz="quarter" idx="12"/>
          </p:nvPr>
        </p:nvSpPr>
        <p:spPr/>
        <p:txBody>
          <a:bodyPr/>
          <a:lstStyle/>
          <a:p>
            <a:fld id="{73A98696-7D8F-1149-96CA-4AE30703B312}" type="slidenum">
              <a:rPr lang="en-GB" smtClean="0"/>
              <a:t>‹#›</a:t>
            </a:fld>
            <a:endParaRPr lang="en-GB"/>
          </a:p>
        </p:txBody>
      </p:sp>
    </p:spTree>
    <p:extLst>
      <p:ext uri="{BB962C8B-B14F-4D97-AF65-F5344CB8AC3E}">
        <p14:creationId xmlns:p14="http://schemas.microsoft.com/office/powerpoint/2010/main" val="3914781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C82CF-7CDE-7545-8178-7C5438F7E312}"/>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620A3AF5-C886-D440-8788-FA5865C75B2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EEF6CC0D-9F10-9C4D-BF2B-8751B2ECC83F}"/>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67276AA2-D90E-D34C-97F9-9FFFB7E7F2F4}"/>
              </a:ext>
            </a:extLst>
          </p:cNvPr>
          <p:cNvSpPr>
            <a:spLocks noGrp="1"/>
          </p:cNvSpPr>
          <p:nvPr>
            <p:ph type="dt" sz="half" idx="10"/>
          </p:nvPr>
        </p:nvSpPr>
        <p:spPr/>
        <p:txBody>
          <a:bodyPr/>
          <a:lstStyle/>
          <a:p>
            <a:fld id="{33D10CB4-C415-AB44-8FA6-2606C794EEEC}" type="datetimeFigureOut">
              <a:rPr lang="en-GB" smtClean="0"/>
              <a:t>01/11/2022</a:t>
            </a:fld>
            <a:endParaRPr lang="en-GB"/>
          </a:p>
        </p:txBody>
      </p:sp>
      <p:sp>
        <p:nvSpPr>
          <p:cNvPr id="6" name="Footer Placeholder 5">
            <a:extLst>
              <a:ext uri="{FF2B5EF4-FFF2-40B4-BE49-F238E27FC236}">
                <a16:creationId xmlns:a16="http://schemas.microsoft.com/office/drawing/2014/main" id="{89177632-BED8-DC43-9633-62EFF9D5322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D19B768-8D99-CD40-98D8-AE425E73902D}"/>
              </a:ext>
            </a:extLst>
          </p:cNvPr>
          <p:cNvSpPr>
            <a:spLocks noGrp="1"/>
          </p:cNvSpPr>
          <p:nvPr>
            <p:ph type="sldNum" sz="quarter" idx="12"/>
          </p:nvPr>
        </p:nvSpPr>
        <p:spPr/>
        <p:txBody>
          <a:bodyPr/>
          <a:lstStyle/>
          <a:p>
            <a:fld id="{73A98696-7D8F-1149-96CA-4AE30703B312}" type="slidenum">
              <a:rPr lang="en-GB" smtClean="0"/>
              <a:t>‹#›</a:t>
            </a:fld>
            <a:endParaRPr lang="en-GB"/>
          </a:p>
        </p:txBody>
      </p:sp>
    </p:spTree>
    <p:extLst>
      <p:ext uri="{BB962C8B-B14F-4D97-AF65-F5344CB8AC3E}">
        <p14:creationId xmlns:p14="http://schemas.microsoft.com/office/powerpoint/2010/main" val="1151220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2C02F-B713-C847-838F-CA620E2791B3}"/>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65665B44-53E4-D94E-8A8F-8913ADBACA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59230C56-5857-8C4E-9E1E-E38E30C78ABF}"/>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07C48020-0BA9-A04A-BF9E-9EF6A27361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4679C32C-BE85-204A-B53B-0CAE48C3F988}"/>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4AD83D89-9892-F049-97C9-65D0F8DF5D11}"/>
              </a:ext>
            </a:extLst>
          </p:cNvPr>
          <p:cNvSpPr>
            <a:spLocks noGrp="1"/>
          </p:cNvSpPr>
          <p:nvPr>
            <p:ph type="dt" sz="half" idx="10"/>
          </p:nvPr>
        </p:nvSpPr>
        <p:spPr/>
        <p:txBody>
          <a:bodyPr/>
          <a:lstStyle/>
          <a:p>
            <a:fld id="{33D10CB4-C415-AB44-8FA6-2606C794EEEC}" type="datetimeFigureOut">
              <a:rPr lang="en-GB" smtClean="0"/>
              <a:t>01/11/2022</a:t>
            </a:fld>
            <a:endParaRPr lang="en-GB"/>
          </a:p>
        </p:txBody>
      </p:sp>
      <p:sp>
        <p:nvSpPr>
          <p:cNvPr id="8" name="Footer Placeholder 7">
            <a:extLst>
              <a:ext uri="{FF2B5EF4-FFF2-40B4-BE49-F238E27FC236}">
                <a16:creationId xmlns:a16="http://schemas.microsoft.com/office/drawing/2014/main" id="{99E2D7D6-A728-6548-ABC1-19CF3196E42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92C0A85-EE7D-3E4A-8031-38FFCA64B638}"/>
              </a:ext>
            </a:extLst>
          </p:cNvPr>
          <p:cNvSpPr>
            <a:spLocks noGrp="1"/>
          </p:cNvSpPr>
          <p:nvPr>
            <p:ph type="sldNum" sz="quarter" idx="12"/>
          </p:nvPr>
        </p:nvSpPr>
        <p:spPr/>
        <p:txBody>
          <a:bodyPr/>
          <a:lstStyle/>
          <a:p>
            <a:fld id="{73A98696-7D8F-1149-96CA-4AE30703B312}" type="slidenum">
              <a:rPr lang="en-GB" smtClean="0"/>
              <a:t>‹#›</a:t>
            </a:fld>
            <a:endParaRPr lang="en-GB"/>
          </a:p>
        </p:txBody>
      </p:sp>
    </p:spTree>
    <p:extLst>
      <p:ext uri="{BB962C8B-B14F-4D97-AF65-F5344CB8AC3E}">
        <p14:creationId xmlns:p14="http://schemas.microsoft.com/office/powerpoint/2010/main" val="477559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72A56-9CF9-044B-B18E-BC6BD7A70F65}"/>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C9732553-11F4-3348-AE9B-6B77472C66AD}"/>
              </a:ext>
            </a:extLst>
          </p:cNvPr>
          <p:cNvSpPr>
            <a:spLocks noGrp="1"/>
          </p:cNvSpPr>
          <p:nvPr>
            <p:ph type="dt" sz="half" idx="10"/>
          </p:nvPr>
        </p:nvSpPr>
        <p:spPr/>
        <p:txBody>
          <a:bodyPr/>
          <a:lstStyle/>
          <a:p>
            <a:fld id="{33D10CB4-C415-AB44-8FA6-2606C794EEEC}" type="datetimeFigureOut">
              <a:rPr lang="en-GB" smtClean="0"/>
              <a:t>01/11/2022</a:t>
            </a:fld>
            <a:endParaRPr lang="en-GB"/>
          </a:p>
        </p:txBody>
      </p:sp>
      <p:sp>
        <p:nvSpPr>
          <p:cNvPr id="4" name="Footer Placeholder 3">
            <a:extLst>
              <a:ext uri="{FF2B5EF4-FFF2-40B4-BE49-F238E27FC236}">
                <a16:creationId xmlns:a16="http://schemas.microsoft.com/office/drawing/2014/main" id="{FD19DE31-259C-0C4B-A474-A1959651CAD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26791B3-47AB-8B43-9BFF-314879FB0889}"/>
              </a:ext>
            </a:extLst>
          </p:cNvPr>
          <p:cNvSpPr>
            <a:spLocks noGrp="1"/>
          </p:cNvSpPr>
          <p:nvPr>
            <p:ph type="sldNum" sz="quarter" idx="12"/>
          </p:nvPr>
        </p:nvSpPr>
        <p:spPr/>
        <p:txBody>
          <a:bodyPr/>
          <a:lstStyle/>
          <a:p>
            <a:fld id="{73A98696-7D8F-1149-96CA-4AE30703B312}" type="slidenum">
              <a:rPr lang="en-GB" smtClean="0"/>
              <a:t>‹#›</a:t>
            </a:fld>
            <a:endParaRPr lang="en-GB"/>
          </a:p>
        </p:txBody>
      </p:sp>
    </p:spTree>
    <p:extLst>
      <p:ext uri="{BB962C8B-B14F-4D97-AF65-F5344CB8AC3E}">
        <p14:creationId xmlns:p14="http://schemas.microsoft.com/office/powerpoint/2010/main" val="728889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5A4CD2-38EF-4E41-86F7-6154EC9E6265}"/>
              </a:ext>
            </a:extLst>
          </p:cNvPr>
          <p:cNvSpPr>
            <a:spLocks noGrp="1"/>
          </p:cNvSpPr>
          <p:nvPr>
            <p:ph type="dt" sz="half" idx="10"/>
          </p:nvPr>
        </p:nvSpPr>
        <p:spPr/>
        <p:txBody>
          <a:bodyPr/>
          <a:lstStyle/>
          <a:p>
            <a:fld id="{33D10CB4-C415-AB44-8FA6-2606C794EEEC}" type="datetimeFigureOut">
              <a:rPr lang="en-GB" smtClean="0"/>
              <a:t>01/11/2022</a:t>
            </a:fld>
            <a:endParaRPr lang="en-GB"/>
          </a:p>
        </p:txBody>
      </p:sp>
      <p:sp>
        <p:nvSpPr>
          <p:cNvPr id="3" name="Footer Placeholder 2">
            <a:extLst>
              <a:ext uri="{FF2B5EF4-FFF2-40B4-BE49-F238E27FC236}">
                <a16:creationId xmlns:a16="http://schemas.microsoft.com/office/drawing/2014/main" id="{93A1FCF3-5E6F-FA42-BF09-A3EBE45E2BA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075078F-D351-ED47-9880-CF2182220CCE}"/>
              </a:ext>
            </a:extLst>
          </p:cNvPr>
          <p:cNvSpPr>
            <a:spLocks noGrp="1"/>
          </p:cNvSpPr>
          <p:nvPr>
            <p:ph type="sldNum" sz="quarter" idx="12"/>
          </p:nvPr>
        </p:nvSpPr>
        <p:spPr/>
        <p:txBody>
          <a:bodyPr/>
          <a:lstStyle/>
          <a:p>
            <a:fld id="{73A98696-7D8F-1149-96CA-4AE30703B312}" type="slidenum">
              <a:rPr lang="en-GB" smtClean="0"/>
              <a:t>‹#›</a:t>
            </a:fld>
            <a:endParaRPr lang="en-GB"/>
          </a:p>
        </p:txBody>
      </p:sp>
    </p:spTree>
    <p:extLst>
      <p:ext uri="{BB962C8B-B14F-4D97-AF65-F5344CB8AC3E}">
        <p14:creationId xmlns:p14="http://schemas.microsoft.com/office/powerpoint/2010/main" val="1214034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9096D-3CB8-A442-9F1C-B7E99A9C79C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3830F067-39C9-5A4F-A83C-CE72A7D732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0939AD82-7E44-9A45-8609-B5ED00D219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BB41AA4-A35B-4C40-9ABE-0B1BB7716C0F}"/>
              </a:ext>
            </a:extLst>
          </p:cNvPr>
          <p:cNvSpPr>
            <a:spLocks noGrp="1"/>
          </p:cNvSpPr>
          <p:nvPr>
            <p:ph type="dt" sz="half" idx="10"/>
          </p:nvPr>
        </p:nvSpPr>
        <p:spPr/>
        <p:txBody>
          <a:bodyPr/>
          <a:lstStyle/>
          <a:p>
            <a:fld id="{33D10CB4-C415-AB44-8FA6-2606C794EEEC}" type="datetimeFigureOut">
              <a:rPr lang="en-GB" smtClean="0"/>
              <a:t>01/11/2022</a:t>
            </a:fld>
            <a:endParaRPr lang="en-GB"/>
          </a:p>
        </p:txBody>
      </p:sp>
      <p:sp>
        <p:nvSpPr>
          <p:cNvPr id="6" name="Footer Placeholder 5">
            <a:extLst>
              <a:ext uri="{FF2B5EF4-FFF2-40B4-BE49-F238E27FC236}">
                <a16:creationId xmlns:a16="http://schemas.microsoft.com/office/drawing/2014/main" id="{163CC75B-408A-6044-9099-B041918808D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84A00CB-0875-1848-BD6E-BE773A0980CC}"/>
              </a:ext>
            </a:extLst>
          </p:cNvPr>
          <p:cNvSpPr>
            <a:spLocks noGrp="1"/>
          </p:cNvSpPr>
          <p:nvPr>
            <p:ph type="sldNum" sz="quarter" idx="12"/>
          </p:nvPr>
        </p:nvSpPr>
        <p:spPr/>
        <p:txBody>
          <a:bodyPr/>
          <a:lstStyle/>
          <a:p>
            <a:fld id="{73A98696-7D8F-1149-96CA-4AE30703B312}" type="slidenum">
              <a:rPr lang="en-GB" smtClean="0"/>
              <a:t>‹#›</a:t>
            </a:fld>
            <a:endParaRPr lang="en-GB"/>
          </a:p>
        </p:txBody>
      </p:sp>
    </p:spTree>
    <p:extLst>
      <p:ext uri="{BB962C8B-B14F-4D97-AF65-F5344CB8AC3E}">
        <p14:creationId xmlns:p14="http://schemas.microsoft.com/office/powerpoint/2010/main" val="1878834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D9F54-1225-E944-BC17-18A51F9CB1D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EAF28523-1B7E-364D-89F0-2D4F55D481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9FEBE97-5644-654B-B4F2-8F7783C514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B972064-78A7-7742-8D44-96360314E757}"/>
              </a:ext>
            </a:extLst>
          </p:cNvPr>
          <p:cNvSpPr>
            <a:spLocks noGrp="1"/>
          </p:cNvSpPr>
          <p:nvPr>
            <p:ph type="dt" sz="half" idx="10"/>
          </p:nvPr>
        </p:nvSpPr>
        <p:spPr/>
        <p:txBody>
          <a:bodyPr/>
          <a:lstStyle/>
          <a:p>
            <a:fld id="{33D10CB4-C415-AB44-8FA6-2606C794EEEC}" type="datetimeFigureOut">
              <a:rPr lang="en-GB" smtClean="0"/>
              <a:t>01/11/2022</a:t>
            </a:fld>
            <a:endParaRPr lang="en-GB"/>
          </a:p>
        </p:txBody>
      </p:sp>
      <p:sp>
        <p:nvSpPr>
          <p:cNvPr id="6" name="Footer Placeholder 5">
            <a:extLst>
              <a:ext uri="{FF2B5EF4-FFF2-40B4-BE49-F238E27FC236}">
                <a16:creationId xmlns:a16="http://schemas.microsoft.com/office/drawing/2014/main" id="{93C1D2E2-B9BE-8942-A70A-2A8400E36C7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7CF1F04-ED40-5A45-8774-81CE54A8991C}"/>
              </a:ext>
            </a:extLst>
          </p:cNvPr>
          <p:cNvSpPr>
            <a:spLocks noGrp="1"/>
          </p:cNvSpPr>
          <p:nvPr>
            <p:ph type="sldNum" sz="quarter" idx="12"/>
          </p:nvPr>
        </p:nvSpPr>
        <p:spPr/>
        <p:txBody>
          <a:bodyPr/>
          <a:lstStyle/>
          <a:p>
            <a:fld id="{73A98696-7D8F-1149-96CA-4AE30703B312}" type="slidenum">
              <a:rPr lang="en-GB" smtClean="0"/>
              <a:t>‹#›</a:t>
            </a:fld>
            <a:endParaRPr lang="en-GB"/>
          </a:p>
        </p:txBody>
      </p:sp>
    </p:spTree>
    <p:extLst>
      <p:ext uri="{BB962C8B-B14F-4D97-AF65-F5344CB8AC3E}">
        <p14:creationId xmlns:p14="http://schemas.microsoft.com/office/powerpoint/2010/main" val="1750934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20000"/>
            <a:lumOff val="80000"/>
            <a:alpha val="46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81631B-C774-7D46-881E-921FABC87A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E8ABBF92-FDD4-7847-8963-3529009F65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A2B297E9-FFB8-6D47-A1FD-5AA07D6E23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D10CB4-C415-AB44-8FA6-2606C794EEEC}" type="datetimeFigureOut">
              <a:rPr lang="en-GB" smtClean="0"/>
              <a:t>01/11/2022</a:t>
            </a:fld>
            <a:endParaRPr lang="en-GB"/>
          </a:p>
        </p:txBody>
      </p:sp>
      <p:sp>
        <p:nvSpPr>
          <p:cNvPr id="5" name="Footer Placeholder 4">
            <a:extLst>
              <a:ext uri="{FF2B5EF4-FFF2-40B4-BE49-F238E27FC236}">
                <a16:creationId xmlns:a16="http://schemas.microsoft.com/office/drawing/2014/main" id="{33E6EF3A-0791-1943-BA30-A232A893A2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009128D-6BD1-044D-9164-570E86B5F2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A98696-7D8F-1149-96CA-4AE30703B312}" type="slidenum">
              <a:rPr lang="en-GB" smtClean="0"/>
              <a:t>‹#›</a:t>
            </a:fld>
            <a:endParaRPr lang="en-GB"/>
          </a:p>
        </p:txBody>
      </p:sp>
    </p:spTree>
    <p:extLst>
      <p:ext uri="{BB962C8B-B14F-4D97-AF65-F5344CB8AC3E}">
        <p14:creationId xmlns:p14="http://schemas.microsoft.com/office/powerpoint/2010/main" val="6579176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3B5CF25-87FD-BA47-A01D-F576EB9944B4}"/>
              </a:ext>
            </a:extLst>
          </p:cNvPr>
          <p:cNvSpPr txBox="1"/>
          <p:nvPr/>
        </p:nvSpPr>
        <p:spPr>
          <a:xfrm>
            <a:off x="145772" y="33971"/>
            <a:ext cx="11834191" cy="523220"/>
          </a:xfrm>
          <a:custGeom>
            <a:avLst/>
            <a:gdLst>
              <a:gd name="connsiteX0" fmla="*/ 0 w 11834191"/>
              <a:gd name="connsiteY0" fmla="*/ 0 h 523220"/>
              <a:gd name="connsiteX1" fmla="*/ 341103 w 11834191"/>
              <a:gd name="connsiteY1" fmla="*/ 0 h 523220"/>
              <a:gd name="connsiteX2" fmla="*/ 1155574 w 11834191"/>
              <a:gd name="connsiteY2" fmla="*/ 0 h 523220"/>
              <a:gd name="connsiteX3" fmla="*/ 1496677 w 11834191"/>
              <a:gd name="connsiteY3" fmla="*/ 0 h 523220"/>
              <a:gd name="connsiteX4" fmla="*/ 1837780 w 11834191"/>
              <a:gd name="connsiteY4" fmla="*/ 0 h 523220"/>
              <a:gd name="connsiteX5" fmla="*/ 2770593 w 11834191"/>
              <a:gd name="connsiteY5" fmla="*/ 0 h 523220"/>
              <a:gd name="connsiteX6" fmla="*/ 3466722 w 11834191"/>
              <a:gd name="connsiteY6" fmla="*/ 0 h 523220"/>
              <a:gd name="connsiteX7" fmla="*/ 3807825 w 11834191"/>
              <a:gd name="connsiteY7" fmla="*/ 0 h 523220"/>
              <a:gd name="connsiteX8" fmla="*/ 4503954 w 11834191"/>
              <a:gd name="connsiteY8" fmla="*/ 0 h 523220"/>
              <a:gd name="connsiteX9" fmla="*/ 5436767 w 11834191"/>
              <a:gd name="connsiteY9" fmla="*/ 0 h 523220"/>
              <a:gd name="connsiteX10" fmla="*/ 6014554 w 11834191"/>
              <a:gd name="connsiteY10" fmla="*/ 0 h 523220"/>
              <a:gd name="connsiteX11" fmla="*/ 6592341 w 11834191"/>
              <a:gd name="connsiteY11" fmla="*/ 0 h 523220"/>
              <a:gd name="connsiteX12" fmla="*/ 7288469 w 11834191"/>
              <a:gd name="connsiteY12" fmla="*/ 0 h 523220"/>
              <a:gd name="connsiteX13" fmla="*/ 8102940 w 11834191"/>
              <a:gd name="connsiteY13" fmla="*/ 0 h 523220"/>
              <a:gd name="connsiteX14" fmla="*/ 8917411 w 11834191"/>
              <a:gd name="connsiteY14" fmla="*/ 0 h 523220"/>
              <a:gd name="connsiteX15" fmla="*/ 9731882 w 11834191"/>
              <a:gd name="connsiteY15" fmla="*/ 0 h 523220"/>
              <a:gd name="connsiteX16" fmla="*/ 10664694 w 11834191"/>
              <a:gd name="connsiteY16" fmla="*/ 0 h 523220"/>
              <a:gd name="connsiteX17" fmla="*/ 11834191 w 11834191"/>
              <a:gd name="connsiteY17" fmla="*/ 0 h 523220"/>
              <a:gd name="connsiteX18" fmla="*/ 11834191 w 11834191"/>
              <a:gd name="connsiteY18" fmla="*/ 523220 h 523220"/>
              <a:gd name="connsiteX19" fmla="*/ 11019720 w 11834191"/>
              <a:gd name="connsiteY19" fmla="*/ 523220 h 523220"/>
              <a:gd name="connsiteX20" fmla="*/ 10678617 w 11834191"/>
              <a:gd name="connsiteY20" fmla="*/ 523220 h 523220"/>
              <a:gd name="connsiteX21" fmla="*/ 9982488 w 11834191"/>
              <a:gd name="connsiteY21" fmla="*/ 523220 h 523220"/>
              <a:gd name="connsiteX22" fmla="*/ 9404701 w 11834191"/>
              <a:gd name="connsiteY22" fmla="*/ 523220 h 523220"/>
              <a:gd name="connsiteX23" fmla="*/ 8826914 w 11834191"/>
              <a:gd name="connsiteY23" fmla="*/ 523220 h 523220"/>
              <a:gd name="connsiteX24" fmla="*/ 8249127 w 11834191"/>
              <a:gd name="connsiteY24" fmla="*/ 523220 h 523220"/>
              <a:gd name="connsiteX25" fmla="*/ 7671340 w 11834191"/>
              <a:gd name="connsiteY25" fmla="*/ 523220 h 523220"/>
              <a:gd name="connsiteX26" fmla="*/ 6856869 w 11834191"/>
              <a:gd name="connsiteY26" fmla="*/ 523220 h 523220"/>
              <a:gd name="connsiteX27" fmla="*/ 6160741 w 11834191"/>
              <a:gd name="connsiteY27" fmla="*/ 523220 h 523220"/>
              <a:gd name="connsiteX28" fmla="*/ 5819637 w 11834191"/>
              <a:gd name="connsiteY28" fmla="*/ 523220 h 523220"/>
              <a:gd name="connsiteX29" fmla="*/ 5241850 w 11834191"/>
              <a:gd name="connsiteY29" fmla="*/ 523220 h 523220"/>
              <a:gd name="connsiteX30" fmla="*/ 4427380 w 11834191"/>
              <a:gd name="connsiteY30" fmla="*/ 523220 h 523220"/>
              <a:gd name="connsiteX31" fmla="*/ 3967935 w 11834191"/>
              <a:gd name="connsiteY31" fmla="*/ 523220 h 523220"/>
              <a:gd name="connsiteX32" fmla="*/ 3035122 w 11834191"/>
              <a:gd name="connsiteY32" fmla="*/ 523220 h 523220"/>
              <a:gd name="connsiteX33" fmla="*/ 2102309 w 11834191"/>
              <a:gd name="connsiteY33" fmla="*/ 523220 h 523220"/>
              <a:gd name="connsiteX34" fmla="*/ 1406180 w 11834191"/>
              <a:gd name="connsiteY34" fmla="*/ 523220 h 523220"/>
              <a:gd name="connsiteX35" fmla="*/ 0 w 11834191"/>
              <a:gd name="connsiteY35" fmla="*/ 523220 h 523220"/>
              <a:gd name="connsiteX36" fmla="*/ 0 w 11834191"/>
              <a:gd name="connsiteY36"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11834191" h="523220" fill="none" extrusionOk="0">
                <a:moveTo>
                  <a:pt x="0" y="0"/>
                </a:moveTo>
                <a:cubicBezTo>
                  <a:pt x="114788" y="-3901"/>
                  <a:pt x="218347" y="5546"/>
                  <a:pt x="341103" y="0"/>
                </a:cubicBezTo>
                <a:cubicBezTo>
                  <a:pt x="463859" y="-5546"/>
                  <a:pt x="846237" y="25227"/>
                  <a:pt x="1155574" y="0"/>
                </a:cubicBezTo>
                <a:cubicBezTo>
                  <a:pt x="1464911" y="-25227"/>
                  <a:pt x="1353979" y="-3918"/>
                  <a:pt x="1496677" y="0"/>
                </a:cubicBezTo>
                <a:cubicBezTo>
                  <a:pt x="1639375" y="3918"/>
                  <a:pt x="1670278" y="16219"/>
                  <a:pt x="1837780" y="0"/>
                </a:cubicBezTo>
                <a:cubicBezTo>
                  <a:pt x="2005282" y="-16219"/>
                  <a:pt x="2317674" y="5950"/>
                  <a:pt x="2770593" y="0"/>
                </a:cubicBezTo>
                <a:cubicBezTo>
                  <a:pt x="3223512" y="-5950"/>
                  <a:pt x="3179628" y="11286"/>
                  <a:pt x="3466722" y="0"/>
                </a:cubicBezTo>
                <a:cubicBezTo>
                  <a:pt x="3753816" y="-11286"/>
                  <a:pt x="3730243" y="-10790"/>
                  <a:pt x="3807825" y="0"/>
                </a:cubicBezTo>
                <a:cubicBezTo>
                  <a:pt x="3885407" y="10790"/>
                  <a:pt x="4171059" y="1287"/>
                  <a:pt x="4503954" y="0"/>
                </a:cubicBezTo>
                <a:cubicBezTo>
                  <a:pt x="4836849" y="-1287"/>
                  <a:pt x="5091373" y="-14456"/>
                  <a:pt x="5436767" y="0"/>
                </a:cubicBezTo>
                <a:cubicBezTo>
                  <a:pt x="5782161" y="14456"/>
                  <a:pt x="5881990" y="4893"/>
                  <a:pt x="6014554" y="0"/>
                </a:cubicBezTo>
                <a:cubicBezTo>
                  <a:pt x="6147118" y="-4893"/>
                  <a:pt x="6327351" y="-5321"/>
                  <a:pt x="6592341" y="0"/>
                </a:cubicBezTo>
                <a:cubicBezTo>
                  <a:pt x="6857331" y="5321"/>
                  <a:pt x="7051721" y="-18446"/>
                  <a:pt x="7288469" y="0"/>
                </a:cubicBezTo>
                <a:cubicBezTo>
                  <a:pt x="7525217" y="18446"/>
                  <a:pt x="7871546" y="-14074"/>
                  <a:pt x="8102940" y="0"/>
                </a:cubicBezTo>
                <a:cubicBezTo>
                  <a:pt x="8334334" y="14074"/>
                  <a:pt x="8533789" y="28873"/>
                  <a:pt x="8917411" y="0"/>
                </a:cubicBezTo>
                <a:cubicBezTo>
                  <a:pt x="9301033" y="-28873"/>
                  <a:pt x="9512400" y="33736"/>
                  <a:pt x="9731882" y="0"/>
                </a:cubicBezTo>
                <a:cubicBezTo>
                  <a:pt x="9951364" y="-33736"/>
                  <a:pt x="10281483" y="41785"/>
                  <a:pt x="10664694" y="0"/>
                </a:cubicBezTo>
                <a:cubicBezTo>
                  <a:pt x="11047905" y="-41785"/>
                  <a:pt x="11303599" y="23729"/>
                  <a:pt x="11834191" y="0"/>
                </a:cubicBezTo>
                <a:cubicBezTo>
                  <a:pt x="11838857" y="138985"/>
                  <a:pt x="11829519" y="283508"/>
                  <a:pt x="11834191" y="523220"/>
                </a:cubicBezTo>
                <a:cubicBezTo>
                  <a:pt x="11598788" y="549309"/>
                  <a:pt x="11294390" y="501169"/>
                  <a:pt x="11019720" y="523220"/>
                </a:cubicBezTo>
                <a:cubicBezTo>
                  <a:pt x="10745050" y="545271"/>
                  <a:pt x="10791458" y="539074"/>
                  <a:pt x="10678617" y="523220"/>
                </a:cubicBezTo>
                <a:cubicBezTo>
                  <a:pt x="10565776" y="507366"/>
                  <a:pt x="10277104" y="507602"/>
                  <a:pt x="9982488" y="523220"/>
                </a:cubicBezTo>
                <a:cubicBezTo>
                  <a:pt x="9687872" y="538838"/>
                  <a:pt x="9550799" y="544337"/>
                  <a:pt x="9404701" y="523220"/>
                </a:cubicBezTo>
                <a:cubicBezTo>
                  <a:pt x="9258603" y="502103"/>
                  <a:pt x="9049762" y="524679"/>
                  <a:pt x="8826914" y="523220"/>
                </a:cubicBezTo>
                <a:cubicBezTo>
                  <a:pt x="8604066" y="521761"/>
                  <a:pt x="8524186" y="509544"/>
                  <a:pt x="8249127" y="523220"/>
                </a:cubicBezTo>
                <a:cubicBezTo>
                  <a:pt x="7974068" y="536896"/>
                  <a:pt x="7803980" y="522361"/>
                  <a:pt x="7671340" y="523220"/>
                </a:cubicBezTo>
                <a:cubicBezTo>
                  <a:pt x="7538700" y="524079"/>
                  <a:pt x="7172226" y="511413"/>
                  <a:pt x="6856869" y="523220"/>
                </a:cubicBezTo>
                <a:cubicBezTo>
                  <a:pt x="6541512" y="535027"/>
                  <a:pt x="6336075" y="505301"/>
                  <a:pt x="6160741" y="523220"/>
                </a:cubicBezTo>
                <a:cubicBezTo>
                  <a:pt x="5985407" y="541139"/>
                  <a:pt x="5916923" y="514880"/>
                  <a:pt x="5819637" y="523220"/>
                </a:cubicBezTo>
                <a:cubicBezTo>
                  <a:pt x="5722351" y="531560"/>
                  <a:pt x="5502596" y="503628"/>
                  <a:pt x="5241850" y="523220"/>
                </a:cubicBezTo>
                <a:cubicBezTo>
                  <a:pt x="4981104" y="542812"/>
                  <a:pt x="4637006" y="505479"/>
                  <a:pt x="4427380" y="523220"/>
                </a:cubicBezTo>
                <a:cubicBezTo>
                  <a:pt x="4217754" y="540962"/>
                  <a:pt x="4175378" y="514473"/>
                  <a:pt x="3967935" y="523220"/>
                </a:cubicBezTo>
                <a:cubicBezTo>
                  <a:pt x="3760493" y="531967"/>
                  <a:pt x="3223290" y="546778"/>
                  <a:pt x="3035122" y="523220"/>
                </a:cubicBezTo>
                <a:cubicBezTo>
                  <a:pt x="2846954" y="499662"/>
                  <a:pt x="2433024" y="559274"/>
                  <a:pt x="2102309" y="523220"/>
                </a:cubicBezTo>
                <a:cubicBezTo>
                  <a:pt x="1771594" y="487166"/>
                  <a:pt x="1568276" y="519733"/>
                  <a:pt x="1406180" y="523220"/>
                </a:cubicBezTo>
                <a:cubicBezTo>
                  <a:pt x="1244084" y="526707"/>
                  <a:pt x="667463" y="467767"/>
                  <a:pt x="0" y="523220"/>
                </a:cubicBezTo>
                <a:cubicBezTo>
                  <a:pt x="19326" y="261758"/>
                  <a:pt x="-18375" y="145008"/>
                  <a:pt x="0" y="0"/>
                </a:cubicBezTo>
                <a:close/>
              </a:path>
              <a:path w="11834191" h="523220" stroke="0" extrusionOk="0">
                <a:moveTo>
                  <a:pt x="0" y="0"/>
                </a:moveTo>
                <a:cubicBezTo>
                  <a:pt x="183757" y="-5529"/>
                  <a:pt x="359740" y="10940"/>
                  <a:pt x="577787" y="0"/>
                </a:cubicBezTo>
                <a:cubicBezTo>
                  <a:pt x="795834" y="-10940"/>
                  <a:pt x="772381" y="-13125"/>
                  <a:pt x="918890" y="0"/>
                </a:cubicBezTo>
                <a:cubicBezTo>
                  <a:pt x="1065399" y="13125"/>
                  <a:pt x="1628938" y="34148"/>
                  <a:pt x="1851703" y="0"/>
                </a:cubicBezTo>
                <a:cubicBezTo>
                  <a:pt x="2074468" y="-34148"/>
                  <a:pt x="2245735" y="-28136"/>
                  <a:pt x="2429490" y="0"/>
                </a:cubicBezTo>
                <a:cubicBezTo>
                  <a:pt x="2613245" y="28136"/>
                  <a:pt x="2793710" y="-5308"/>
                  <a:pt x="3007277" y="0"/>
                </a:cubicBezTo>
                <a:cubicBezTo>
                  <a:pt x="3220844" y="5308"/>
                  <a:pt x="3752153" y="-28630"/>
                  <a:pt x="3940089" y="0"/>
                </a:cubicBezTo>
                <a:cubicBezTo>
                  <a:pt x="4128025" y="28630"/>
                  <a:pt x="4176929" y="-5839"/>
                  <a:pt x="4399535" y="0"/>
                </a:cubicBezTo>
                <a:cubicBezTo>
                  <a:pt x="4622141" y="5839"/>
                  <a:pt x="4975401" y="12392"/>
                  <a:pt x="5332347" y="0"/>
                </a:cubicBezTo>
                <a:cubicBezTo>
                  <a:pt x="5689293" y="-12392"/>
                  <a:pt x="6073268" y="-29181"/>
                  <a:pt x="6265160" y="0"/>
                </a:cubicBezTo>
                <a:cubicBezTo>
                  <a:pt x="6457052" y="29181"/>
                  <a:pt x="6787445" y="-8340"/>
                  <a:pt x="6961289" y="0"/>
                </a:cubicBezTo>
                <a:cubicBezTo>
                  <a:pt x="7135133" y="8340"/>
                  <a:pt x="7658851" y="-43993"/>
                  <a:pt x="7894102" y="0"/>
                </a:cubicBezTo>
                <a:cubicBezTo>
                  <a:pt x="8129353" y="43993"/>
                  <a:pt x="8353832" y="21822"/>
                  <a:pt x="8471888" y="0"/>
                </a:cubicBezTo>
                <a:cubicBezTo>
                  <a:pt x="8589944" y="-21822"/>
                  <a:pt x="8797836" y="-8568"/>
                  <a:pt x="9049675" y="0"/>
                </a:cubicBezTo>
                <a:cubicBezTo>
                  <a:pt x="9301514" y="8568"/>
                  <a:pt x="9615008" y="12483"/>
                  <a:pt x="9864146" y="0"/>
                </a:cubicBezTo>
                <a:cubicBezTo>
                  <a:pt x="10113284" y="-12483"/>
                  <a:pt x="10279532" y="-4301"/>
                  <a:pt x="10441933" y="0"/>
                </a:cubicBezTo>
                <a:cubicBezTo>
                  <a:pt x="10604334" y="4301"/>
                  <a:pt x="11213451" y="11648"/>
                  <a:pt x="11834191" y="0"/>
                </a:cubicBezTo>
                <a:cubicBezTo>
                  <a:pt x="11833334" y="109059"/>
                  <a:pt x="11856517" y="337275"/>
                  <a:pt x="11834191" y="523220"/>
                </a:cubicBezTo>
                <a:cubicBezTo>
                  <a:pt x="11457753" y="511127"/>
                  <a:pt x="11392664" y="483855"/>
                  <a:pt x="11019720" y="523220"/>
                </a:cubicBezTo>
                <a:cubicBezTo>
                  <a:pt x="10646776" y="562585"/>
                  <a:pt x="10819504" y="509468"/>
                  <a:pt x="10678617" y="523220"/>
                </a:cubicBezTo>
                <a:cubicBezTo>
                  <a:pt x="10537730" y="536972"/>
                  <a:pt x="10376257" y="529617"/>
                  <a:pt x="10219172" y="523220"/>
                </a:cubicBezTo>
                <a:cubicBezTo>
                  <a:pt x="10062087" y="516823"/>
                  <a:pt x="9485048" y="545181"/>
                  <a:pt x="9286359" y="523220"/>
                </a:cubicBezTo>
                <a:cubicBezTo>
                  <a:pt x="9087670" y="501259"/>
                  <a:pt x="8930604" y="524579"/>
                  <a:pt x="8590230" y="523220"/>
                </a:cubicBezTo>
                <a:cubicBezTo>
                  <a:pt x="8249856" y="521861"/>
                  <a:pt x="8225513" y="502892"/>
                  <a:pt x="8130785" y="523220"/>
                </a:cubicBezTo>
                <a:cubicBezTo>
                  <a:pt x="8036058" y="543548"/>
                  <a:pt x="7592513" y="520076"/>
                  <a:pt x="7434656" y="523220"/>
                </a:cubicBezTo>
                <a:cubicBezTo>
                  <a:pt x="7276799" y="526364"/>
                  <a:pt x="7187720" y="515206"/>
                  <a:pt x="7093553" y="523220"/>
                </a:cubicBezTo>
                <a:cubicBezTo>
                  <a:pt x="6999386" y="531234"/>
                  <a:pt x="6880229" y="515377"/>
                  <a:pt x="6752450" y="523220"/>
                </a:cubicBezTo>
                <a:cubicBezTo>
                  <a:pt x="6624671" y="531063"/>
                  <a:pt x="6267953" y="534005"/>
                  <a:pt x="6056321" y="523220"/>
                </a:cubicBezTo>
                <a:cubicBezTo>
                  <a:pt x="5844689" y="512435"/>
                  <a:pt x="5690535" y="532784"/>
                  <a:pt x="5596876" y="523220"/>
                </a:cubicBezTo>
                <a:cubicBezTo>
                  <a:pt x="5503217" y="513656"/>
                  <a:pt x="5101891" y="538955"/>
                  <a:pt x="4782405" y="523220"/>
                </a:cubicBezTo>
                <a:cubicBezTo>
                  <a:pt x="4462919" y="507485"/>
                  <a:pt x="4536900" y="524983"/>
                  <a:pt x="4322960" y="523220"/>
                </a:cubicBezTo>
                <a:cubicBezTo>
                  <a:pt x="4109020" y="521457"/>
                  <a:pt x="3815914" y="504295"/>
                  <a:pt x="3508490" y="523220"/>
                </a:cubicBezTo>
                <a:cubicBezTo>
                  <a:pt x="3201066" y="542146"/>
                  <a:pt x="3335297" y="534958"/>
                  <a:pt x="3167386" y="523220"/>
                </a:cubicBezTo>
                <a:cubicBezTo>
                  <a:pt x="2999475" y="511482"/>
                  <a:pt x="2711729" y="536994"/>
                  <a:pt x="2352916" y="523220"/>
                </a:cubicBezTo>
                <a:cubicBezTo>
                  <a:pt x="1994103" y="509447"/>
                  <a:pt x="2051742" y="541540"/>
                  <a:pt x="1893471" y="523220"/>
                </a:cubicBezTo>
                <a:cubicBezTo>
                  <a:pt x="1735200" y="504900"/>
                  <a:pt x="1671154" y="522015"/>
                  <a:pt x="1552367" y="523220"/>
                </a:cubicBezTo>
                <a:cubicBezTo>
                  <a:pt x="1433580" y="524425"/>
                  <a:pt x="1229484" y="545152"/>
                  <a:pt x="1092922" y="523220"/>
                </a:cubicBezTo>
                <a:cubicBezTo>
                  <a:pt x="956361" y="501288"/>
                  <a:pt x="503396" y="492279"/>
                  <a:pt x="0" y="523220"/>
                </a:cubicBezTo>
                <a:cubicBezTo>
                  <a:pt x="16070" y="270653"/>
                  <a:pt x="-9134" y="201856"/>
                  <a:pt x="0" y="0"/>
                </a:cubicBezTo>
                <a:close/>
              </a:path>
            </a:pathLst>
          </a:custGeom>
          <a:solidFill>
            <a:srgbClr val="DCDAED"/>
          </a:solidFill>
          <a:ln w="28575">
            <a:solidFill>
              <a:srgbClr val="7030A0"/>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txBody>
          <a:bodyPr wrap="square" rtlCol="0">
            <a:spAutoFit/>
          </a:bodyPr>
          <a:lstStyle/>
          <a:p>
            <a:pPr algn="ctr"/>
            <a:r>
              <a:rPr lang="en-GB" sz="1400" b="1" dirty="0">
                <a:latin typeface="Corbel" panose="020B0503020204020204" pitchFamily="34" charset="0"/>
              </a:rPr>
              <a:t>HT2 Year 8: The Renaissance Period, focusing on Shakespeare’s </a:t>
            </a:r>
            <a:r>
              <a:rPr lang="en-GB" sz="1400" b="1" i="1" dirty="0">
                <a:latin typeface="Corbel" panose="020B0503020204020204" pitchFamily="34" charset="0"/>
              </a:rPr>
              <a:t>Romeo and Juliet</a:t>
            </a:r>
          </a:p>
          <a:p>
            <a:pPr algn="ctr"/>
            <a:r>
              <a:rPr lang="en-GB" sz="1400" b="1" dirty="0">
                <a:latin typeface="Corbel" panose="020B0503020204020204" pitchFamily="34" charset="0"/>
              </a:rPr>
              <a:t>Knowledge Organiser</a:t>
            </a:r>
          </a:p>
        </p:txBody>
      </p:sp>
      <p:sp>
        <p:nvSpPr>
          <p:cNvPr id="6" name="TextBox 5">
            <a:extLst>
              <a:ext uri="{FF2B5EF4-FFF2-40B4-BE49-F238E27FC236}">
                <a16:creationId xmlns:a16="http://schemas.microsoft.com/office/drawing/2014/main" id="{3759FEAD-A8D1-3249-9E0F-AFFB62A64812}"/>
              </a:ext>
            </a:extLst>
          </p:cNvPr>
          <p:cNvSpPr txBox="1"/>
          <p:nvPr/>
        </p:nvSpPr>
        <p:spPr>
          <a:xfrm>
            <a:off x="145773" y="615535"/>
            <a:ext cx="5589185" cy="630942"/>
          </a:xfrm>
          <a:prstGeom prst="rect">
            <a:avLst/>
          </a:prstGeom>
          <a:solidFill>
            <a:srgbClr val="7030A0"/>
          </a:solidFill>
        </p:spPr>
        <p:txBody>
          <a:bodyPr wrap="square" rtlCol="0">
            <a:spAutoFit/>
          </a:bodyPr>
          <a:lstStyle/>
          <a:p>
            <a:pPr algn="ctr"/>
            <a:r>
              <a:rPr lang="en-GB" b="1" dirty="0">
                <a:solidFill>
                  <a:schemeClr val="bg1"/>
                </a:solidFill>
              </a:rPr>
              <a:t>Context</a:t>
            </a:r>
          </a:p>
          <a:p>
            <a:pPr algn="ctr"/>
            <a:r>
              <a:rPr lang="en-GB" sz="1200" dirty="0">
                <a:solidFill>
                  <a:schemeClr val="bg1"/>
                </a:solidFill>
              </a:rPr>
              <a:t>The play was written by William Shakespeare, and was first performed around 1594</a:t>
            </a:r>
            <a:r>
              <a:rPr lang="en-GB" sz="1050" dirty="0">
                <a:solidFill>
                  <a:schemeClr val="bg1"/>
                </a:solidFill>
              </a:rPr>
              <a:t>.</a:t>
            </a:r>
          </a:p>
          <a:p>
            <a:pPr algn="ctr"/>
            <a:endParaRPr lang="en-GB" sz="500" dirty="0">
              <a:solidFill>
                <a:schemeClr val="bg1"/>
              </a:solidFill>
            </a:endParaRPr>
          </a:p>
        </p:txBody>
      </p:sp>
      <p:sp>
        <p:nvSpPr>
          <p:cNvPr id="7" name="TextBox 6">
            <a:extLst>
              <a:ext uri="{FF2B5EF4-FFF2-40B4-BE49-F238E27FC236}">
                <a16:creationId xmlns:a16="http://schemas.microsoft.com/office/drawing/2014/main" id="{31809093-69FD-7E4C-AE05-45BFB4367D3B}"/>
              </a:ext>
            </a:extLst>
          </p:cNvPr>
          <p:cNvSpPr txBox="1"/>
          <p:nvPr/>
        </p:nvSpPr>
        <p:spPr>
          <a:xfrm>
            <a:off x="5928641" y="613778"/>
            <a:ext cx="2275351" cy="646331"/>
          </a:xfrm>
          <a:prstGeom prst="rect">
            <a:avLst/>
          </a:prstGeom>
          <a:solidFill>
            <a:srgbClr val="DCDAED"/>
          </a:solidFill>
        </p:spPr>
        <p:txBody>
          <a:bodyPr wrap="square" rtlCol="0">
            <a:spAutoFit/>
          </a:bodyPr>
          <a:lstStyle/>
          <a:p>
            <a:pPr algn="ctr"/>
            <a:r>
              <a:rPr lang="en-GB" sz="1400" b="1" dirty="0"/>
              <a:t>Key Vocabulary</a:t>
            </a:r>
          </a:p>
          <a:p>
            <a:pPr algn="ctr"/>
            <a:endParaRPr lang="en-GB" sz="2200" b="1" dirty="0"/>
          </a:p>
        </p:txBody>
      </p:sp>
      <p:graphicFrame>
        <p:nvGraphicFramePr>
          <p:cNvPr id="9" name="Table 9">
            <a:extLst>
              <a:ext uri="{FF2B5EF4-FFF2-40B4-BE49-F238E27FC236}">
                <a16:creationId xmlns:a16="http://schemas.microsoft.com/office/drawing/2014/main" id="{E4396595-F808-4549-A31C-EECBFE21FBEB}"/>
              </a:ext>
            </a:extLst>
          </p:cNvPr>
          <p:cNvGraphicFramePr>
            <a:graphicFrameLocks noGrp="1"/>
          </p:cNvGraphicFramePr>
          <p:nvPr>
            <p:extLst>
              <p:ext uri="{D42A27DB-BD31-4B8C-83A1-F6EECF244321}">
                <p14:modId xmlns:p14="http://schemas.microsoft.com/office/powerpoint/2010/main" val="2141175342"/>
              </p:ext>
            </p:extLst>
          </p:nvPr>
        </p:nvGraphicFramePr>
        <p:xfrm>
          <a:off x="145772" y="1246477"/>
          <a:ext cx="5421532" cy="4297680"/>
        </p:xfrm>
        <a:graphic>
          <a:graphicData uri="http://schemas.openxmlformats.org/drawingml/2006/table">
            <a:tbl>
              <a:tblPr firstRow="1" bandRow="1">
                <a:tableStyleId>{5940675A-B579-460E-94D1-54222C63F5DA}</a:tableStyleId>
              </a:tblPr>
              <a:tblGrid>
                <a:gridCol w="2710766">
                  <a:extLst>
                    <a:ext uri="{9D8B030D-6E8A-4147-A177-3AD203B41FA5}">
                      <a16:colId xmlns:a16="http://schemas.microsoft.com/office/drawing/2014/main" val="1044319728"/>
                    </a:ext>
                  </a:extLst>
                </a:gridCol>
                <a:gridCol w="2710766">
                  <a:extLst>
                    <a:ext uri="{9D8B030D-6E8A-4147-A177-3AD203B41FA5}">
                      <a16:colId xmlns:a16="http://schemas.microsoft.com/office/drawing/2014/main" val="2193786924"/>
                    </a:ext>
                  </a:extLst>
                </a:gridCol>
              </a:tblGrid>
              <a:tr h="3652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u="sng" kern="1200" dirty="0">
                          <a:solidFill>
                            <a:schemeClr val="tx1"/>
                          </a:solidFill>
                          <a:effectLst/>
                          <a:latin typeface="+mn-lt"/>
                          <a:ea typeface="+mn-ea"/>
                          <a:cs typeface="+mn-cs"/>
                        </a:rPr>
                        <a:t>Shakespeare’s Time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dirty="0">
                          <a:solidFill>
                            <a:schemeClr val="tx1"/>
                          </a:solidFill>
                          <a:effectLst/>
                          <a:latin typeface="+mn-lt"/>
                          <a:ea typeface="+mn-ea"/>
                          <a:cs typeface="+mn-cs"/>
                        </a:rPr>
                        <a:t>Shakespeare wrote his plays at the time of two monarchs: Queen Elizabeth I and James I. Romeo and Juliet was written relatively early in Shakespeare’s career (the bulk of his tragedies were written in the 17th century) yet was extremely popular in his lifetime, as it is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dirty="0">
                          <a:solidFill>
                            <a:schemeClr val="tx1"/>
                          </a:solidFill>
                          <a:effectLst/>
                          <a:latin typeface="+mn-lt"/>
                          <a:ea typeface="+mn-ea"/>
                          <a:cs typeface="+mn-cs"/>
                        </a:rPr>
                        <a:t>now. Shakespeare borrowed heavily from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dirty="0">
                          <a:solidFill>
                            <a:schemeClr val="tx1"/>
                          </a:solidFill>
                          <a:effectLst/>
                          <a:latin typeface="+mn-lt"/>
                          <a:ea typeface="+mn-ea"/>
                          <a:cs typeface="+mn-cs"/>
                        </a:rPr>
                        <a:t>two texts: The Tragical History of Romeo</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dirty="0">
                          <a:solidFill>
                            <a:schemeClr val="tx1"/>
                          </a:solidFill>
                          <a:effectLst/>
                          <a:latin typeface="+mn-lt"/>
                          <a:ea typeface="+mn-ea"/>
                          <a:cs typeface="+mn-cs"/>
                        </a:rPr>
                        <a:t> and Juliet (1562) and Palace of Pleasure (1567).</a:t>
                      </a:r>
                      <a:endParaRPr lang="en-GB" sz="800" b="1" dirty="0"/>
                    </a:p>
                  </a:txBody>
                  <a:tcPr/>
                </a:tc>
                <a:tc>
                  <a:txBody>
                    <a:bodyPr/>
                    <a:lstStyle/>
                    <a:p>
                      <a:r>
                        <a:rPr lang="en-GB" sz="800" b="1" u="sng" kern="1200" dirty="0">
                          <a:solidFill>
                            <a:schemeClr val="tx1"/>
                          </a:solidFill>
                          <a:effectLst/>
                          <a:latin typeface="+mn-lt"/>
                          <a:ea typeface="+mn-ea"/>
                          <a:cs typeface="+mn-cs"/>
                        </a:rPr>
                        <a:t>Elizabethan England and Italy</a:t>
                      </a:r>
                    </a:p>
                    <a:p>
                      <a:r>
                        <a:rPr lang="en-GB" sz="800" b="1" kern="1200" dirty="0">
                          <a:solidFill>
                            <a:schemeClr val="tx1"/>
                          </a:solidFill>
                          <a:effectLst/>
                          <a:latin typeface="+mn-lt"/>
                          <a:ea typeface="+mn-ea"/>
                          <a:cs typeface="+mn-cs"/>
                        </a:rPr>
                        <a:t>Shakespeare frequently engaged with Italy in his plays, leading many to believe that he travelled there between the late 1580s and early 1590s. Italy was a place that Shakespeare’s contemporaries</a:t>
                      </a:r>
                    </a:p>
                    <a:p>
                      <a:r>
                        <a:rPr lang="en-GB" sz="800" b="1" kern="1200" dirty="0">
                          <a:solidFill>
                            <a:schemeClr val="tx1"/>
                          </a:solidFill>
                          <a:effectLst/>
                          <a:latin typeface="+mn-lt"/>
                          <a:ea typeface="+mn-ea"/>
                          <a:cs typeface="+mn-cs"/>
                        </a:rPr>
                        <a:t>would have had a keen interest in;</a:t>
                      </a:r>
                    </a:p>
                    <a:p>
                      <a:r>
                        <a:rPr lang="en-GB" sz="800" b="1" kern="1200" dirty="0">
                          <a:solidFill>
                            <a:schemeClr val="tx1"/>
                          </a:solidFill>
                          <a:effectLst/>
                          <a:latin typeface="+mn-lt"/>
                          <a:ea typeface="+mn-ea"/>
                          <a:cs typeface="+mn-cs"/>
                        </a:rPr>
                        <a:t>it was already an advanced and</a:t>
                      </a:r>
                    </a:p>
                    <a:p>
                      <a:r>
                        <a:rPr lang="en-GB" sz="800" b="1" kern="1200" dirty="0">
                          <a:solidFill>
                            <a:schemeClr val="tx1"/>
                          </a:solidFill>
                          <a:effectLst/>
                          <a:latin typeface="+mn-lt"/>
                          <a:ea typeface="+mn-ea"/>
                          <a:cs typeface="+mn-cs"/>
                        </a:rPr>
                        <a:t> beautiful place for travel. </a:t>
                      </a:r>
                    </a:p>
                    <a:p>
                      <a:r>
                        <a:rPr lang="en-GB" sz="800" b="1" kern="1200" dirty="0">
                          <a:solidFill>
                            <a:schemeClr val="tx1"/>
                          </a:solidFill>
                          <a:effectLst/>
                          <a:latin typeface="+mn-lt"/>
                          <a:ea typeface="+mn-ea"/>
                          <a:cs typeface="+mn-cs"/>
                        </a:rPr>
                        <a:t>Shakespeare’s depictions of many </a:t>
                      </a:r>
                    </a:p>
                    <a:p>
                      <a:r>
                        <a:rPr lang="en-GB" sz="800" b="1" kern="1200" dirty="0">
                          <a:solidFill>
                            <a:schemeClr val="tx1"/>
                          </a:solidFill>
                          <a:effectLst/>
                          <a:latin typeface="+mn-lt"/>
                          <a:ea typeface="+mn-ea"/>
                          <a:cs typeface="+mn-cs"/>
                        </a:rPr>
                        <a:t>areas of Italian life at the time are deemed largely accurate.</a:t>
                      </a:r>
                      <a:endParaRPr lang="en-GB" sz="800" b="1" dirty="0"/>
                    </a:p>
                  </a:txBody>
                  <a:tcPr/>
                </a:tc>
                <a:extLst>
                  <a:ext uri="{0D108BD9-81ED-4DB2-BD59-A6C34878D82A}">
                    <a16:rowId xmlns:a16="http://schemas.microsoft.com/office/drawing/2014/main" val="50881437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u="sng" kern="1200" dirty="0">
                          <a:solidFill>
                            <a:schemeClr val="tx1"/>
                          </a:solidFill>
                          <a:effectLst/>
                          <a:latin typeface="+mn-lt"/>
                          <a:ea typeface="+mn-ea"/>
                          <a:cs typeface="+mn-cs"/>
                        </a:rPr>
                        <a:t>Religion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dirty="0">
                          <a:solidFill>
                            <a:schemeClr val="tx1"/>
                          </a:solidFill>
                          <a:effectLst/>
                          <a:latin typeface="+mn-lt"/>
                          <a:ea typeface="+mn-ea"/>
                          <a:cs typeface="+mn-cs"/>
                        </a:rPr>
                        <a:t>The heavy religious presence is evident across several parts of Romeo and Juliet. This is reflective of a society across Europe that was deeply religious (predominantly catholic or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dirty="0">
                          <a:solidFill>
                            <a:schemeClr val="tx1"/>
                          </a:solidFill>
                          <a:effectLst/>
                          <a:latin typeface="+mn-lt"/>
                          <a:ea typeface="+mn-ea"/>
                          <a:cs typeface="+mn-cs"/>
                        </a:rPr>
                        <a:t>protestant). Several characters demonstrate their commitment to the church,</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dirty="0">
                          <a:solidFill>
                            <a:schemeClr val="tx1"/>
                          </a:solidFill>
                          <a:effectLst/>
                          <a:latin typeface="+mn-lt"/>
                          <a:ea typeface="+mn-ea"/>
                          <a:cs typeface="+mn-cs"/>
                        </a:rPr>
                        <a:t>such as Romeo and Juliet who</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dirty="0">
                          <a:solidFill>
                            <a:schemeClr val="tx1"/>
                          </a:solidFill>
                          <a:effectLst/>
                          <a:latin typeface="+mn-lt"/>
                          <a:ea typeface="+mn-ea"/>
                          <a:cs typeface="+mn-cs"/>
                        </a:rPr>
                        <a:t>choose to marry rather than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dirty="0">
                          <a:solidFill>
                            <a:schemeClr val="tx1"/>
                          </a:solidFill>
                          <a:effectLst/>
                          <a:latin typeface="+mn-lt"/>
                          <a:ea typeface="+mn-ea"/>
                          <a:cs typeface="+mn-cs"/>
                        </a:rPr>
                        <a:t>fornicate, and the Capulets, who</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dirty="0">
                          <a:solidFill>
                            <a:schemeClr val="tx1"/>
                          </a:solidFill>
                          <a:effectLst/>
                          <a:latin typeface="+mn-lt"/>
                          <a:ea typeface="+mn-ea"/>
                          <a:cs typeface="+mn-cs"/>
                        </a:rPr>
                        <a:t>are quick to contemplate that Juliet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dirty="0">
                          <a:solidFill>
                            <a:schemeClr val="tx1"/>
                          </a:solidFill>
                          <a:effectLst/>
                          <a:latin typeface="+mn-lt"/>
                          <a:ea typeface="+mn-ea"/>
                          <a:cs typeface="+mn-cs"/>
                        </a:rPr>
                        <a:t> is in a better place (heaven) after</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dirty="0">
                          <a:solidFill>
                            <a:schemeClr val="tx1"/>
                          </a:solidFill>
                          <a:effectLst/>
                          <a:latin typeface="+mn-lt"/>
                          <a:ea typeface="+mn-ea"/>
                          <a:cs typeface="+mn-cs"/>
                        </a:rPr>
                        <a:t>she is found ‘dead.’</a:t>
                      </a:r>
                      <a:endParaRPr lang="en-GB" sz="800" b="1" dirty="0"/>
                    </a:p>
                  </a:txBody>
                  <a:tcPr/>
                </a:tc>
                <a:tc>
                  <a:txBody>
                    <a:bodyPr/>
                    <a:lstStyle/>
                    <a:p>
                      <a:r>
                        <a:rPr lang="en-GB" sz="800" b="1" u="sng" kern="1200" dirty="0">
                          <a:solidFill>
                            <a:schemeClr val="tx1"/>
                          </a:solidFill>
                          <a:effectLst/>
                          <a:latin typeface="+mn-lt"/>
                          <a:ea typeface="+mn-ea"/>
                          <a:cs typeface="+mn-cs"/>
                        </a:rPr>
                        <a:t>Patriarchal Society</a:t>
                      </a:r>
                    </a:p>
                    <a:p>
                      <a:r>
                        <a:rPr lang="en-GB" sz="800" b="1" kern="1200" dirty="0">
                          <a:solidFill>
                            <a:schemeClr val="tx1"/>
                          </a:solidFill>
                          <a:effectLst/>
                          <a:latin typeface="+mn-lt"/>
                          <a:ea typeface="+mn-ea"/>
                          <a:cs typeface="+mn-cs"/>
                        </a:rPr>
                        <a:t>Society throughout the Middle Age and at Shakespeare’s time was patriarchal – women were considered inferior to men. This was also the case in much of Europe, including Italy. Women belonged to their fathers (or brothers if their fathers had died) and then their husbands, so Juliet would be expected to obey her</a:t>
                      </a:r>
                    </a:p>
                    <a:p>
                      <a:r>
                        <a:rPr lang="en-GB" sz="800" b="1" kern="1200" dirty="0">
                          <a:solidFill>
                            <a:schemeClr val="tx1"/>
                          </a:solidFill>
                          <a:effectLst/>
                          <a:latin typeface="+mn-lt"/>
                          <a:ea typeface="+mn-ea"/>
                          <a:cs typeface="+mn-cs"/>
                        </a:rPr>
                        <a:t>father. Women were not permitted</a:t>
                      </a:r>
                    </a:p>
                    <a:p>
                      <a:r>
                        <a:rPr lang="en-GB" sz="800" b="1" kern="1200" dirty="0">
                          <a:solidFill>
                            <a:schemeClr val="tx1"/>
                          </a:solidFill>
                          <a:effectLst/>
                          <a:latin typeface="+mn-lt"/>
                          <a:ea typeface="+mn-ea"/>
                          <a:cs typeface="+mn-cs"/>
                        </a:rPr>
                        <a:t>to own land or enter most</a:t>
                      </a:r>
                    </a:p>
                    <a:p>
                      <a:r>
                        <a:rPr lang="en-GB" sz="800" b="1" kern="1200" dirty="0">
                          <a:solidFill>
                            <a:schemeClr val="tx1"/>
                          </a:solidFill>
                          <a:effectLst/>
                          <a:latin typeface="+mn-lt"/>
                          <a:ea typeface="+mn-ea"/>
                          <a:cs typeface="+mn-cs"/>
                        </a:rPr>
                        <a:t>professions. They were instead</a:t>
                      </a:r>
                    </a:p>
                    <a:p>
                      <a:r>
                        <a:rPr lang="en-GB" sz="800" b="1" kern="1200" dirty="0">
                          <a:solidFill>
                            <a:schemeClr val="tx1"/>
                          </a:solidFill>
                          <a:effectLst/>
                          <a:latin typeface="+mn-lt"/>
                          <a:ea typeface="+mn-ea"/>
                          <a:cs typeface="+mn-cs"/>
                        </a:rPr>
                        <a:t>expected to bear children, be</a:t>
                      </a:r>
                    </a:p>
                    <a:p>
                      <a:r>
                        <a:rPr lang="en-GB" sz="800" b="1" kern="1200" dirty="0">
                          <a:solidFill>
                            <a:schemeClr val="tx1"/>
                          </a:solidFill>
                          <a:effectLst/>
                          <a:latin typeface="+mn-lt"/>
                          <a:ea typeface="+mn-ea"/>
                          <a:cs typeface="+mn-cs"/>
                        </a:rPr>
                        <a:t>gentle and womanly. </a:t>
                      </a:r>
                      <a:endParaRPr lang="en-GB" sz="800" b="1" dirty="0"/>
                    </a:p>
                  </a:txBody>
                  <a:tcPr/>
                </a:tc>
                <a:extLst>
                  <a:ext uri="{0D108BD9-81ED-4DB2-BD59-A6C34878D82A}">
                    <a16:rowId xmlns:a16="http://schemas.microsoft.com/office/drawing/2014/main" val="2084502822"/>
                  </a:ext>
                </a:extLst>
              </a:tr>
              <a:tr h="370840">
                <a:tc>
                  <a:txBody>
                    <a:bodyPr/>
                    <a:lstStyle/>
                    <a:p>
                      <a:r>
                        <a:rPr lang="en-GB" sz="800" b="1" u="sng" kern="1200" dirty="0">
                          <a:solidFill>
                            <a:schemeClr val="tx1"/>
                          </a:solidFill>
                          <a:effectLst/>
                          <a:latin typeface="+mn-lt"/>
                          <a:ea typeface="+mn-ea"/>
                          <a:cs typeface="+mn-cs"/>
                        </a:rPr>
                        <a:t>Astrology the Supernatural</a:t>
                      </a:r>
                    </a:p>
                    <a:p>
                      <a:r>
                        <a:rPr lang="en-GB" sz="800" b="1" kern="1200" dirty="0">
                          <a:solidFill>
                            <a:schemeClr val="tx1"/>
                          </a:solidFill>
                          <a:effectLst/>
                          <a:latin typeface="+mn-lt"/>
                          <a:ea typeface="+mn-ea"/>
                          <a:cs typeface="+mn-cs"/>
                        </a:rPr>
                        <a:t>At the time of Shakespeare, the belief in both astronomy and the supernatural was far more preeminent than in society today. The reference to ‘star-</a:t>
                      </a:r>
                      <a:r>
                        <a:rPr lang="en-GB" sz="800" b="1" kern="1200" dirty="0" err="1">
                          <a:solidFill>
                            <a:schemeClr val="tx1"/>
                          </a:solidFill>
                          <a:effectLst/>
                          <a:latin typeface="+mn-lt"/>
                          <a:ea typeface="+mn-ea"/>
                          <a:cs typeface="+mn-cs"/>
                        </a:rPr>
                        <a:t>cross’d</a:t>
                      </a:r>
                      <a:r>
                        <a:rPr lang="en-GB" sz="800" b="1" kern="1200" dirty="0">
                          <a:solidFill>
                            <a:schemeClr val="tx1"/>
                          </a:solidFill>
                          <a:effectLst/>
                          <a:latin typeface="+mn-lt"/>
                          <a:ea typeface="+mn-ea"/>
                          <a:cs typeface="+mn-cs"/>
                        </a:rPr>
                        <a:t> lovers’ demonstrates</a:t>
                      </a:r>
                    </a:p>
                    <a:p>
                      <a:r>
                        <a:rPr lang="en-GB" sz="800" b="1" kern="1200" dirty="0">
                          <a:solidFill>
                            <a:schemeClr val="tx1"/>
                          </a:solidFill>
                          <a:effectLst/>
                          <a:latin typeface="+mn-lt"/>
                          <a:ea typeface="+mn-ea"/>
                          <a:cs typeface="+mn-cs"/>
                        </a:rPr>
                        <a:t>the large role of horoscopes and</a:t>
                      </a:r>
                    </a:p>
                    <a:p>
                      <a:r>
                        <a:rPr lang="en-GB" sz="800" b="1" kern="1200" dirty="0">
                          <a:solidFill>
                            <a:schemeClr val="tx1"/>
                          </a:solidFill>
                          <a:effectLst/>
                          <a:latin typeface="+mn-lt"/>
                          <a:ea typeface="+mn-ea"/>
                          <a:cs typeface="+mn-cs"/>
                        </a:rPr>
                        <a:t>planet positions in being used to</a:t>
                      </a:r>
                    </a:p>
                    <a:p>
                      <a:r>
                        <a:rPr lang="en-GB" sz="800" b="1" kern="1200" dirty="0">
                          <a:solidFill>
                            <a:schemeClr val="tx1"/>
                          </a:solidFill>
                          <a:effectLst/>
                          <a:latin typeface="+mn-lt"/>
                          <a:ea typeface="+mn-ea"/>
                          <a:cs typeface="+mn-cs"/>
                        </a:rPr>
                        <a:t>predict fate. Also, Romeo and Juliet</a:t>
                      </a:r>
                    </a:p>
                    <a:p>
                      <a:r>
                        <a:rPr lang="en-GB" sz="800" b="1" kern="1200" dirty="0">
                          <a:solidFill>
                            <a:schemeClr val="tx1"/>
                          </a:solidFill>
                          <a:effectLst/>
                          <a:latin typeface="+mn-lt"/>
                          <a:ea typeface="+mn-ea"/>
                          <a:cs typeface="+mn-cs"/>
                        </a:rPr>
                        <a:t>make reference to the fact that</a:t>
                      </a:r>
                    </a:p>
                    <a:p>
                      <a:r>
                        <a:rPr lang="en-GB" sz="800" b="1" kern="1200" dirty="0">
                          <a:solidFill>
                            <a:schemeClr val="tx1"/>
                          </a:solidFill>
                          <a:effectLst/>
                          <a:latin typeface="+mn-lt"/>
                          <a:ea typeface="+mn-ea"/>
                          <a:cs typeface="+mn-cs"/>
                        </a:rPr>
                        <a:t>they feel they are being guided by a</a:t>
                      </a:r>
                    </a:p>
                    <a:p>
                      <a:r>
                        <a:rPr lang="en-GB" sz="800" b="1" kern="1200" dirty="0">
                          <a:solidFill>
                            <a:schemeClr val="tx1"/>
                          </a:solidFill>
                          <a:effectLst/>
                          <a:latin typeface="+mn-lt"/>
                          <a:ea typeface="+mn-ea"/>
                          <a:cs typeface="+mn-cs"/>
                        </a:rPr>
                        <a:t> supernatural force (e.g. ‘fortune’s fool). </a:t>
                      </a:r>
                      <a:endParaRPr lang="en-GB" sz="800" b="1" dirty="0"/>
                    </a:p>
                  </a:txBody>
                  <a:tcPr/>
                </a:tc>
                <a:tc>
                  <a:txBody>
                    <a:bodyPr/>
                    <a:lstStyle/>
                    <a:p>
                      <a:r>
                        <a:rPr lang="en-GB" sz="800" b="1" u="sng" kern="1200" dirty="0">
                          <a:solidFill>
                            <a:schemeClr val="tx1"/>
                          </a:solidFill>
                          <a:effectLst/>
                          <a:latin typeface="+mn-lt"/>
                          <a:ea typeface="+mn-ea"/>
                          <a:cs typeface="+mn-cs"/>
                        </a:rPr>
                        <a:t>Healthcare and Medicine</a:t>
                      </a:r>
                    </a:p>
                    <a:p>
                      <a:r>
                        <a:rPr lang="en-GB" sz="800" b="1" kern="1200" dirty="0">
                          <a:solidFill>
                            <a:schemeClr val="tx1"/>
                          </a:solidFill>
                          <a:effectLst/>
                          <a:latin typeface="+mn-lt"/>
                          <a:ea typeface="+mn-ea"/>
                          <a:cs typeface="+mn-cs"/>
                        </a:rPr>
                        <a:t>Healthcare and medicine were not as advanced in Shakespeare’s age as they are today – there were numerous ailments and diseases that were not yet understood. This makes it much more believable for both the Capulets and Romeo that Juliet could have died</a:t>
                      </a:r>
                    </a:p>
                    <a:p>
                      <a:r>
                        <a:rPr lang="en-GB" sz="800" b="1" kern="1200" dirty="0">
                          <a:solidFill>
                            <a:schemeClr val="tx1"/>
                          </a:solidFill>
                          <a:effectLst/>
                          <a:latin typeface="+mn-lt"/>
                          <a:ea typeface="+mn-ea"/>
                          <a:cs typeface="+mn-cs"/>
                        </a:rPr>
                        <a:t>so suddenly and so young. </a:t>
                      </a:r>
                    </a:p>
                    <a:p>
                      <a:r>
                        <a:rPr lang="en-GB" sz="800" b="1" kern="1200" dirty="0">
                          <a:solidFill>
                            <a:schemeClr val="tx1"/>
                          </a:solidFill>
                          <a:effectLst/>
                          <a:latin typeface="+mn-lt"/>
                          <a:ea typeface="+mn-ea"/>
                          <a:cs typeface="+mn-cs"/>
                        </a:rPr>
                        <a:t>The high death count in the play</a:t>
                      </a:r>
                    </a:p>
                    <a:p>
                      <a:r>
                        <a:rPr lang="en-GB" sz="800" b="1" kern="1200" dirty="0">
                          <a:solidFill>
                            <a:schemeClr val="tx1"/>
                          </a:solidFill>
                          <a:effectLst/>
                          <a:latin typeface="+mn-lt"/>
                          <a:ea typeface="+mn-ea"/>
                          <a:cs typeface="+mn-cs"/>
                        </a:rPr>
                        <a:t> would seem slightly more common</a:t>
                      </a:r>
                    </a:p>
                    <a:p>
                      <a:r>
                        <a:rPr lang="en-GB" sz="800" b="1" kern="1200" dirty="0">
                          <a:solidFill>
                            <a:schemeClr val="tx1"/>
                          </a:solidFill>
                          <a:effectLst/>
                          <a:latin typeface="+mn-lt"/>
                          <a:ea typeface="+mn-ea"/>
                          <a:cs typeface="+mn-cs"/>
                        </a:rPr>
                        <a:t>in those days!</a:t>
                      </a:r>
                      <a:endParaRPr lang="en-GB" sz="800" b="1" dirty="0"/>
                    </a:p>
                  </a:txBody>
                  <a:tcPr/>
                </a:tc>
                <a:extLst>
                  <a:ext uri="{0D108BD9-81ED-4DB2-BD59-A6C34878D82A}">
                    <a16:rowId xmlns:a16="http://schemas.microsoft.com/office/drawing/2014/main" val="1297511638"/>
                  </a:ext>
                </a:extLst>
              </a:tr>
            </a:tbl>
          </a:graphicData>
        </a:graphic>
      </p:graphicFrame>
      <p:pic>
        <p:nvPicPr>
          <p:cNvPr id="10" name="Picture 9">
            <a:extLst>
              <a:ext uri="{FF2B5EF4-FFF2-40B4-BE49-F238E27FC236}">
                <a16:creationId xmlns:a16="http://schemas.microsoft.com/office/drawing/2014/main" id="{E3EC074B-626D-5C42-BC57-030F571A9186}"/>
              </a:ext>
            </a:extLst>
          </p:cNvPr>
          <p:cNvPicPr>
            <a:picLocks noChangeAspect="1"/>
          </p:cNvPicPr>
          <p:nvPr/>
        </p:nvPicPr>
        <p:blipFill rotWithShape="1">
          <a:blip r:embed="rId2"/>
          <a:srcRect l="14580" t="3030" r="16123" b="22183"/>
          <a:stretch/>
        </p:blipFill>
        <p:spPr>
          <a:xfrm>
            <a:off x="2314846" y="1883836"/>
            <a:ext cx="540327" cy="583125"/>
          </a:xfrm>
          <a:prstGeom prst="rect">
            <a:avLst/>
          </a:prstGeom>
        </p:spPr>
      </p:pic>
      <p:pic>
        <p:nvPicPr>
          <p:cNvPr id="11" name="Picture 10">
            <a:extLst>
              <a:ext uri="{FF2B5EF4-FFF2-40B4-BE49-F238E27FC236}">
                <a16:creationId xmlns:a16="http://schemas.microsoft.com/office/drawing/2014/main" id="{D647FD31-77AF-244C-B536-9E22D3BAE1AA}"/>
              </a:ext>
            </a:extLst>
          </p:cNvPr>
          <p:cNvPicPr>
            <a:picLocks noChangeAspect="1"/>
          </p:cNvPicPr>
          <p:nvPr/>
        </p:nvPicPr>
        <p:blipFill rotWithShape="1">
          <a:blip r:embed="rId3"/>
          <a:srcRect l="12186" r="12876" b="16611"/>
          <a:stretch/>
        </p:blipFill>
        <p:spPr>
          <a:xfrm>
            <a:off x="4718246" y="1837900"/>
            <a:ext cx="572075" cy="636588"/>
          </a:xfrm>
          <a:prstGeom prst="rect">
            <a:avLst/>
          </a:prstGeom>
        </p:spPr>
      </p:pic>
      <p:pic>
        <p:nvPicPr>
          <p:cNvPr id="12" name="Picture 11">
            <a:extLst>
              <a:ext uri="{FF2B5EF4-FFF2-40B4-BE49-F238E27FC236}">
                <a16:creationId xmlns:a16="http://schemas.microsoft.com/office/drawing/2014/main" id="{21CCA35E-1182-7C48-BCE7-4FAE9EC15485}"/>
              </a:ext>
            </a:extLst>
          </p:cNvPr>
          <p:cNvPicPr>
            <a:picLocks noChangeAspect="1"/>
          </p:cNvPicPr>
          <p:nvPr/>
        </p:nvPicPr>
        <p:blipFill rotWithShape="1">
          <a:blip r:embed="rId4"/>
          <a:srcRect l="18048" t="-275" r="16664" b="19370"/>
          <a:stretch/>
        </p:blipFill>
        <p:spPr>
          <a:xfrm>
            <a:off x="2339028" y="3334854"/>
            <a:ext cx="527955" cy="654236"/>
          </a:xfrm>
          <a:prstGeom prst="rect">
            <a:avLst/>
          </a:prstGeom>
        </p:spPr>
      </p:pic>
      <p:pic>
        <p:nvPicPr>
          <p:cNvPr id="13" name="Picture 12">
            <a:extLst>
              <a:ext uri="{FF2B5EF4-FFF2-40B4-BE49-F238E27FC236}">
                <a16:creationId xmlns:a16="http://schemas.microsoft.com/office/drawing/2014/main" id="{4F9A4FFA-0E10-D04E-A959-D68CF1CA80C6}"/>
              </a:ext>
            </a:extLst>
          </p:cNvPr>
          <p:cNvPicPr>
            <a:picLocks noChangeAspect="1"/>
          </p:cNvPicPr>
          <p:nvPr/>
        </p:nvPicPr>
        <p:blipFill rotWithShape="1">
          <a:blip r:embed="rId5"/>
          <a:srcRect l="13794" r="12879" b="22469"/>
          <a:stretch/>
        </p:blipFill>
        <p:spPr>
          <a:xfrm>
            <a:off x="4724200" y="3425010"/>
            <a:ext cx="614363" cy="649572"/>
          </a:xfrm>
          <a:prstGeom prst="rect">
            <a:avLst/>
          </a:prstGeom>
        </p:spPr>
      </p:pic>
      <p:pic>
        <p:nvPicPr>
          <p:cNvPr id="14" name="Picture 13">
            <a:extLst>
              <a:ext uri="{FF2B5EF4-FFF2-40B4-BE49-F238E27FC236}">
                <a16:creationId xmlns:a16="http://schemas.microsoft.com/office/drawing/2014/main" id="{805729E1-E125-FE4D-A9F1-7600257C8A51}"/>
              </a:ext>
            </a:extLst>
          </p:cNvPr>
          <p:cNvPicPr>
            <a:picLocks noChangeAspect="1"/>
          </p:cNvPicPr>
          <p:nvPr/>
        </p:nvPicPr>
        <p:blipFill rotWithShape="1">
          <a:blip r:embed="rId6"/>
          <a:srcRect b="19724"/>
          <a:stretch/>
        </p:blipFill>
        <p:spPr>
          <a:xfrm>
            <a:off x="2113946" y="4677288"/>
            <a:ext cx="757408" cy="608013"/>
          </a:xfrm>
          <a:prstGeom prst="rect">
            <a:avLst/>
          </a:prstGeom>
        </p:spPr>
      </p:pic>
      <p:pic>
        <p:nvPicPr>
          <p:cNvPr id="15" name="Picture 14">
            <a:extLst>
              <a:ext uri="{FF2B5EF4-FFF2-40B4-BE49-F238E27FC236}">
                <a16:creationId xmlns:a16="http://schemas.microsoft.com/office/drawing/2014/main" id="{A34AF069-8317-B147-B9D9-408542E7CB62}"/>
              </a:ext>
            </a:extLst>
          </p:cNvPr>
          <p:cNvPicPr>
            <a:picLocks noChangeAspect="1"/>
          </p:cNvPicPr>
          <p:nvPr/>
        </p:nvPicPr>
        <p:blipFill rotWithShape="1">
          <a:blip r:embed="rId7"/>
          <a:srcRect l="7361" r="5481" b="16980"/>
          <a:stretch/>
        </p:blipFill>
        <p:spPr>
          <a:xfrm>
            <a:off x="4824312" y="4909294"/>
            <a:ext cx="585789" cy="557976"/>
          </a:xfrm>
          <a:prstGeom prst="rect">
            <a:avLst/>
          </a:prstGeom>
        </p:spPr>
      </p:pic>
      <p:graphicFrame>
        <p:nvGraphicFramePr>
          <p:cNvPr id="148" name="Table 3">
            <a:extLst>
              <a:ext uri="{FF2B5EF4-FFF2-40B4-BE49-F238E27FC236}">
                <a16:creationId xmlns:a16="http://schemas.microsoft.com/office/drawing/2014/main" id="{AF91D22F-AD05-3B4A-9AF9-09F733BE5BF3}"/>
              </a:ext>
            </a:extLst>
          </p:cNvPr>
          <p:cNvGraphicFramePr>
            <a:graphicFrameLocks noGrp="1"/>
          </p:cNvGraphicFramePr>
          <p:nvPr>
            <p:extLst>
              <p:ext uri="{D42A27DB-BD31-4B8C-83A1-F6EECF244321}">
                <p14:modId xmlns:p14="http://schemas.microsoft.com/office/powerpoint/2010/main" val="3061068180"/>
              </p:ext>
            </p:extLst>
          </p:nvPr>
        </p:nvGraphicFramePr>
        <p:xfrm>
          <a:off x="8381111" y="622655"/>
          <a:ext cx="3582288" cy="4762500"/>
        </p:xfrm>
        <a:graphic>
          <a:graphicData uri="http://schemas.openxmlformats.org/drawingml/2006/table">
            <a:tbl>
              <a:tblPr firstRow="1" bandRow="1">
                <a:tableStyleId>{5940675A-B579-460E-94D1-54222C63F5DA}</a:tableStyleId>
              </a:tblPr>
              <a:tblGrid>
                <a:gridCol w="1799269">
                  <a:extLst>
                    <a:ext uri="{9D8B030D-6E8A-4147-A177-3AD203B41FA5}">
                      <a16:colId xmlns:a16="http://schemas.microsoft.com/office/drawing/2014/main" val="2025822322"/>
                    </a:ext>
                  </a:extLst>
                </a:gridCol>
                <a:gridCol w="1783019">
                  <a:extLst>
                    <a:ext uri="{9D8B030D-6E8A-4147-A177-3AD203B41FA5}">
                      <a16:colId xmlns:a16="http://schemas.microsoft.com/office/drawing/2014/main" val="4127362339"/>
                    </a:ext>
                  </a:extLst>
                </a:gridCol>
              </a:tblGrid>
              <a:tr h="292810">
                <a:tc gridSpan="2">
                  <a:txBody>
                    <a:bodyPr/>
                    <a:lstStyle/>
                    <a:p>
                      <a:pPr algn="ctr"/>
                      <a:r>
                        <a:rPr lang="en-GB" sz="1400" b="1" dirty="0">
                          <a:solidFill>
                            <a:schemeClr val="bg1"/>
                          </a:solidFill>
                        </a:rPr>
                        <a:t>Main Characters</a:t>
                      </a:r>
                    </a:p>
                    <a:p>
                      <a:pPr algn="ctr"/>
                      <a:endParaRPr lang="en-GB" sz="2200" b="1" dirty="0">
                        <a:solidFill>
                          <a:schemeClr val="bg1"/>
                        </a:solidFill>
                      </a:endParaRPr>
                    </a:p>
                  </a:txBody>
                  <a:tcPr>
                    <a:solidFill>
                      <a:srgbClr val="7030A0"/>
                    </a:solidFill>
                  </a:tcPr>
                </a:tc>
                <a:tc hMerge="1">
                  <a:txBody>
                    <a:bodyPr/>
                    <a:lstStyle/>
                    <a:p>
                      <a:endParaRPr lang="en-GB" dirty="0"/>
                    </a:p>
                  </a:txBody>
                  <a:tcPr/>
                </a:tc>
                <a:extLst>
                  <a:ext uri="{0D108BD9-81ED-4DB2-BD59-A6C34878D82A}">
                    <a16:rowId xmlns:a16="http://schemas.microsoft.com/office/drawing/2014/main" val="1031144274"/>
                  </a:ext>
                </a:extLst>
              </a:tr>
              <a:tr h="3871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50" b="1" kern="1200" dirty="0">
                          <a:solidFill>
                            <a:schemeClr val="tx1"/>
                          </a:solidFill>
                          <a:effectLst/>
                          <a:latin typeface="+mn-lt"/>
                          <a:ea typeface="+mn-ea"/>
                          <a:cs typeface="+mn-cs"/>
                        </a:rPr>
                        <a:t>Romeo</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700" kern="1200" dirty="0">
                          <a:solidFill>
                            <a:schemeClr val="tx1"/>
                          </a:solidFill>
                          <a:effectLst/>
                          <a:latin typeface="+mn-lt"/>
                          <a:ea typeface="+mn-ea"/>
                          <a:cs typeface="+mn-cs"/>
                        </a:rPr>
                        <a:t>The son and heir of Lord and Lady Montague. Romeo is handsome and intelligent, yet he is also impulsive and extremely sensitive. Romeo is a peaceful character, and is not interested in the violence that goes on around him, choosing instead to focus his energies on love. Although Romeo’s love seems fickle (he loves Rosaline at the outset) his commitment can’t be debated in the end!</a:t>
                      </a:r>
                      <a:endParaRPr lang="en-GB" sz="7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50" b="1" kern="1200" dirty="0">
                          <a:solidFill>
                            <a:schemeClr val="tx1"/>
                          </a:solidFill>
                          <a:effectLst/>
                          <a:latin typeface="+mn-lt"/>
                          <a:ea typeface="+mn-ea"/>
                          <a:cs typeface="+mn-cs"/>
                        </a:rPr>
                        <a:t>Juliet</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700" kern="1200" dirty="0">
                          <a:solidFill>
                            <a:schemeClr val="tx1"/>
                          </a:solidFill>
                          <a:effectLst/>
                          <a:latin typeface="+mn-lt"/>
                          <a:ea typeface="+mn-ea"/>
                          <a:cs typeface="+mn-cs"/>
                        </a:rPr>
                        <a:t>The daughter of Capulet and Lady Capulet. Juliet is a beautiful young girl (13 years old at the start of the play). Juliet is caring, compassionate, and at times demonstrates courage (she defies her parents in order to marry Romeo, and drinks the contents of the vial without fully trusting its effects). At times, she shows great intelligence and wit, particularly in conversations with her mother. </a:t>
                      </a:r>
                      <a:endParaRPr lang="en-GB" sz="700" dirty="0"/>
                    </a:p>
                  </a:txBody>
                  <a:tcPr/>
                </a:tc>
                <a:extLst>
                  <a:ext uri="{0D108BD9-81ED-4DB2-BD59-A6C34878D82A}">
                    <a16:rowId xmlns:a16="http://schemas.microsoft.com/office/drawing/2014/main" val="2541844160"/>
                  </a:ext>
                </a:extLst>
              </a:tr>
              <a:tr h="39541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50" b="1" kern="1200" dirty="0">
                          <a:solidFill>
                            <a:schemeClr val="tx1"/>
                          </a:solidFill>
                          <a:effectLst/>
                          <a:latin typeface="+mn-lt"/>
                          <a:ea typeface="+mn-ea"/>
                          <a:cs typeface="+mn-cs"/>
                        </a:rPr>
                        <a:t>Prince Escalus</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700" kern="1200" dirty="0">
                          <a:solidFill>
                            <a:schemeClr val="tx1"/>
                          </a:solidFill>
                          <a:effectLst/>
                          <a:latin typeface="+mn-lt"/>
                          <a:ea typeface="+mn-ea"/>
                          <a:cs typeface="+mn-cs"/>
                        </a:rPr>
                        <a:t> The most powerful character in the play, with the authority to govern the other characters and administer sentences. He is also a kinsman to Mercutio and Paris. As the seat of Verona, his main concern throughout most of his appearances are in relation to ensuring that the peace is kept. He is merciful in banishing Romeo for the death of Tybalt, as opposed to sentencing him to death. </a:t>
                      </a:r>
                      <a:endParaRPr lang="en-GB" sz="7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50" b="1" kern="1200" dirty="0">
                          <a:solidFill>
                            <a:schemeClr val="tx1"/>
                          </a:solidFill>
                          <a:effectLst/>
                          <a:latin typeface="+mn-lt"/>
                          <a:ea typeface="+mn-ea"/>
                          <a:cs typeface="+mn-cs"/>
                        </a:rPr>
                        <a:t>Mercutio</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700" kern="1200" dirty="0">
                          <a:solidFill>
                            <a:schemeClr val="tx1"/>
                          </a:solidFill>
                          <a:effectLst/>
                          <a:latin typeface="+mn-lt"/>
                          <a:ea typeface="+mn-ea"/>
                          <a:cs typeface="+mn-cs"/>
                        </a:rPr>
                        <a:t>A kinsman to the prince and one of Romeo’s closest friends. Mercutio is an extraordinary character in that he has sparkling wit and a vivid imagination. Much of Mercutio’s speeches deal in puns and word-play. He appears to see himself as being above the vices of love, choosing instead to view it as misplaced sexual appetite. His hot-headedness is eventually his downfall.</a:t>
                      </a:r>
                      <a:endParaRPr lang="en-GB" sz="700" dirty="0"/>
                    </a:p>
                  </a:txBody>
                  <a:tcPr/>
                </a:tc>
                <a:extLst>
                  <a:ext uri="{0D108BD9-81ED-4DB2-BD59-A6C34878D82A}">
                    <a16:rowId xmlns:a16="http://schemas.microsoft.com/office/drawing/2014/main" val="2835839656"/>
                  </a:ext>
                </a:extLst>
              </a:tr>
              <a:tr h="420129">
                <a:tc>
                  <a:txBody>
                    <a:bodyPr/>
                    <a:lstStyle/>
                    <a:p>
                      <a:pPr algn="ctr"/>
                      <a:r>
                        <a:rPr lang="en-GB" sz="750" b="1" kern="1200" dirty="0">
                          <a:solidFill>
                            <a:schemeClr val="tx1"/>
                          </a:solidFill>
                          <a:effectLst/>
                          <a:latin typeface="+mn-lt"/>
                          <a:ea typeface="+mn-ea"/>
                          <a:cs typeface="+mn-cs"/>
                        </a:rPr>
                        <a:t>Montague and Capulet</a:t>
                      </a:r>
                    </a:p>
                    <a:p>
                      <a:pPr algn="ctr"/>
                      <a:r>
                        <a:rPr lang="en-GB" sz="750" kern="1200" dirty="0">
                          <a:solidFill>
                            <a:schemeClr val="tx1"/>
                          </a:solidFill>
                          <a:effectLst/>
                          <a:latin typeface="+mn-lt"/>
                          <a:ea typeface="+mn-ea"/>
                          <a:cs typeface="+mn-cs"/>
                        </a:rPr>
                        <a:t>The patriarchs of the Montague and Capulet families, who have held a long and violent feud with one another from some time before the play begins. Both seem to deeply love their respective child, yet do not always seem appropriately aware of their emotional wellbeing. For example, Romeo chooses to walk the streets in melancholy rather than share his feelings with his father, and Capulet feels the best thing for Juliet would be a marriage with Paris.</a:t>
                      </a:r>
                      <a:endParaRPr lang="en-GB" sz="750" dirty="0"/>
                    </a:p>
                  </a:txBody>
                  <a:tcPr/>
                </a:tc>
                <a:tc>
                  <a:txBody>
                    <a:bodyPr/>
                    <a:lstStyle/>
                    <a:p>
                      <a:pPr algn="ctr"/>
                      <a:r>
                        <a:rPr lang="en-GB" sz="750" b="1" kern="1200" dirty="0">
                          <a:solidFill>
                            <a:schemeClr val="tx1"/>
                          </a:solidFill>
                          <a:effectLst/>
                          <a:latin typeface="+mn-lt"/>
                          <a:ea typeface="+mn-ea"/>
                          <a:cs typeface="+mn-cs"/>
                        </a:rPr>
                        <a:t>Friar Laurence and the Nurse</a:t>
                      </a:r>
                    </a:p>
                    <a:p>
                      <a:pPr algn="ctr"/>
                      <a:r>
                        <a:rPr lang="en-GB" sz="750" kern="1200" dirty="0">
                          <a:solidFill>
                            <a:schemeClr val="tx1"/>
                          </a:solidFill>
                          <a:effectLst/>
                          <a:latin typeface="+mn-lt"/>
                          <a:ea typeface="+mn-ea"/>
                          <a:cs typeface="+mn-cs"/>
                        </a:rPr>
                        <a:t>Both Friar Laurence and the Nurse act as guidance counsel for Romeo and Juliet. They appear to be the two people that Romeo and Juliet trust more than any others in the world, as they are the two that they confide in. Friar Laurence is kind and civic-minded (believing the marriage may heal the feud), whilst the Nurse is kind and sentimental (yet at times vulgar). She seems as though she is more of a mother to Juliet than Lady Capulet has ever been.</a:t>
                      </a:r>
                      <a:endParaRPr lang="en-GB" sz="750" dirty="0"/>
                    </a:p>
                  </a:txBody>
                  <a:tcPr/>
                </a:tc>
                <a:extLst>
                  <a:ext uri="{0D108BD9-81ED-4DB2-BD59-A6C34878D82A}">
                    <a16:rowId xmlns:a16="http://schemas.microsoft.com/office/drawing/2014/main" val="1699835062"/>
                  </a:ext>
                </a:extLst>
              </a:tr>
            </a:tbl>
          </a:graphicData>
        </a:graphic>
      </p:graphicFrame>
      <p:sp>
        <p:nvSpPr>
          <p:cNvPr id="149" name="TextBox 148">
            <a:extLst>
              <a:ext uri="{FF2B5EF4-FFF2-40B4-BE49-F238E27FC236}">
                <a16:creationId xmlns:a16="http://schemas.microsoft.com/office/drawing/2014/main" id="{C1781E5E-3196-214B-B2EB-25C2DC3274A5}"/>
              </a:ext>
            </a:extLst>
          </p:cNvPr>
          <p:cNvSpPr txBox="1"/>
          <p:nvPr/>
        </p:nvSpPr>
        <p:spPr>
          <a:xfrm>
            <a:off x="145772" y="5468403"/>
            <a:ext cx="944474" cy="1323439"/>
          </a:xfrm>
          <a:prstGeom prst="rect">
            <a:avLst/>
          </a:prstGeom>
          <a:solidFill>
            <a:srgbClr val="DCDAED"/>
          </a:solidFill>
        </p:spPr>
        <p:txBody>
          <a:bodyPr wrap="square" rtlCol="0">
            <a:spAutoFit/>
          </a:bodyPr>
          <a:lstStyle/>
          <a:p>
            <a:pPr algn="ctr"/>
            <a:endParaRPr lang="en-GB" sz="1400" b="1" dirty="0"/>
          </a:p>
          <a:p>
            <a:pPr algn="ctr"/>
            <a:endParaRPr lang="en-GB" sz="2400" b="1" dirty="0"/>
          </a:p>
          <a:p>
            <a:pPr algn="ctr"/>
            <a:r>
              <a:rPr lang="en-GB" sz="1400" b="1" dirty="0"/>
              <a:t>Themes</a:t>
            </a:r>
          </a:p>
          <a:p>
            <a:pPr algn="ctr"/>
            <a:endParaRPr lang="en-GB" sz="1400" b="1" dirty="0"/>
          </a:p>
          <a:p>
            <a:pPr algn="ctr"/>
            <a:endParaRPr lang="en-GB" sz="1400" b="1" dirty="0"/>
          </a:p>
        </p:txBody>
      </p:sp>
      <p:graphicFrame>
        <p:nvGraphicFramePr>
          <p:cNvPr id="19" name="Table 19">
            <a:extLst>
              <a:ext uri="{FF2B5EF4-FFF2-40B4-BE49-F238E27FC236}">
                <a16:creationId xmlns:a16="http://schemas.microsoft.com/office/drawing/2014/main" id="{A1D97C0D-6BC6-E04B-9C9A-A8BDE774A1BB}"/>
              </a:ext>
            </a:extLst>
          </p:cNvPr>
          <p:cNvGraphicFramePr>
            <a:graphicFrameLocks noGrp="1"/>
          </p:cNvGraphicFramePr>
          <p:nvPr>
            <p:extLst>
              <p:ext uri="{D42A27DB-BD31-4B8C-83A1-F6EECF244321}">
                <p14:modId xmlns:p14="http://schemas.microsoft.com/office/powerpoint/2010/main" val="2612719441"/>
              </p:ext>
            </p:extLst>
          </p:nvPr>
        </p:nvGraphicFramePr>
        <p:xfrm>
          <a:off x="1086325" y="5487701"/>
          <a:ext cx="10877074" cy="1288614"/>
        </p:xfrm>
        <a:graphic>
          <a:graphicData uri="http://schemas.openxmlformats.org/drawingml/2006/table">
            <a:tbl>
              <a:tblPr firstRow="1" bandRow="1">
                <a:tableStyleId>{5940675A-B579-460E-94D1-54222C63F5DA}</a:tableStyleId>
              </a:tblPr>
              <a:tblGrid>
                <a:gridCol w="10877074">
                  <a:extLst>
                    <a:ext uri="{9D8B030D-6E8A-4147-A177-3AD203B41FA5}">
                      <a16:colId xmlns:a16="http://schemas.microsoft.com/office/drawing/2014/main" val="2401522172"/>
                    </a:ext>
                  </a:extLst>
                </a:gridCol>
              </a:tblGrid>
              <a:tr h="327938">
                <a:tc>
                  <a:txBody>
                    <a:bodyPr/>
                    <a:lstStyle/>
                    <a:p>
                      <a:r>
                        <a:rPr lang="en-GB" sz="700" b="1" dirty="0">
                          <a:effectLst/>
                          <a:latin typeface="+mn-lt"/>
                        </a:rPr>
                        <a:t>Love </a:t>
                      </a:r>
                      <a:r>
                        <a:rPr lang="en-GB" sz="700" dirty="0">
                          <a:effectLst/>
                          <a:latin typeface="+mn-lt"/>
                        </a:rPr>
                        <a:t>In Romeo and Juliet, love is an extremely overpowering force that supersedes all other values, emotions, and loyalties. Through their love, Romeo and Juliet conspire to go against the forces of their entire social world. Romeo returns to visit Juliet at points, even though he is well aware of the threat of death. At times, love is presented as fickle (Mercutio’s speeches, Romeo + Rosaline).</a:t>
                      </a:r>
                      <a:endParaRPr lang="en-GB" sz="700" dirty="0">
                        <a:latin typeface="+mn-lt"/>
                      </a:endParaRPr>
                    </a:p>
                  </a:txBody>
                  <a:tcPr>
                    <a:solidFill>
                      <a:schemeClr val="bg1"/>
                    </a:solidFill>
                  </a:tcPr>
                </a:tc>
                <a:extLst>
                  <a:ext uri="{0D108BD9-81ED-4DB2-BD59-A6C34878D82A}">
                    <a16:rowId xmlns:a16="http://schemas.microsoft.com/office/drawing/2014/main" val="2898782347"/>
                  </a:ext>
                </a:extLst>
              </a:tr>
              <a:tr h="2429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700" b="1" dirty="0">
                          <a:effectLst/>
                          <a:latin typeface="+mn-lt"/>
                        </a:rPr>
                        <a:t>Individual vs Society </a:t>
                      </a:r>
                      <a:r>
                        <a:rPr lang="en-GB" sz="700" dirty="0">
                          <a:effectLst/>
                          <a:latin typeface="+mn-lt"/>
                        </a:rPr>
                        <a:t>Romeo and Juliet are forced to undermine the oppressive rules of society at the time. For example, rules of the patriarchal family force Juliet to be subservient to her parents, rules of religion mean that they must marry in haste, and rules of masculinity force Romeo into conflict with Tybalt.</a:t>
                      </a:r>
                      <a:endParaRPr lang="en-GB" sz="700" dirty="0">
                        <a:latin typeface="+mn-lt"/>
                      </a:endParaRPr>
                    </a:p>
                  </a:txBody>
                  <a:tcPr>
                    <a:solidFill>
                      <a:schemeClr val="bg1"/>
                    </a:solidFill>
                  </a:tcPr>
                </a:tc>
                <a:extLst>
                  <a:ext uri="{0D108BD9-81ED-4DB2-BD59-A6C34878D82A}">
                    <a16:rowId xmlns:a16="http://schemas.microsoft.com/office/drawing/2014/main" val="4060575690"/>
                  </a:ext>
                </a:extLst>
              </a:tr>
              <a:tr h="3279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700" b="1" dirty="0">
                          <a:effectLst/>
                          <a:latin typeface="+mn-lt"/>
                        </a:rPr>
                        <a:t>Violence</a:t>
                      </a:r>
                      <a:r>
                        <a:rPr lang="en-GB" sz="700" dirty="0">
                          <a:effectLst/>
                          <a:latin typeface="+mn-lt"/>
                        </a:rPr>
                        <a:t> Extreme violence takes place sporadically throughout the play. The feud between the two families is so bitter that the mere sight of each other can be the cause of a fight to the death. Unchecked violence is personified through the character of Tybalt. The violence culminates in Act 3 Scene 1, in which both Mercutio and Tybalt are murdered. </a:t>
                      </a:r>
                      <a:endParaRPr lang="en-GB" sz="700" dirty="0">
                        <a:latin typeface="+mn-lt"/>
                      </a:endParaRPr>
                    </a:p>
                  </a:txBody>
                  <a:tcPr>
                    <a:solidFill>
                      <a:schemeClr val="bg1"/>
                    </a:solidFill>
                  </a:tcPr>
                </a:tc>
                <a:extLst>
                  <a:ext uri="{0D108BD9-81ED-4DB2-BD59-A6C34878D82A}">
                    <a16:rowId xmlns:a16="http://schemas.microsoft.com/office/drawing/2014/main" val="1982132460"/>
                  </a:ext>
                </a:extLst>
              </a:tr>
              <a:tr h="3279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700" b="1" dirty="0">
                          <a:effectLst/>
                          <a:latin typeface="+mn-lt"/>
                        </a:rPr>
                        <a:t>Fate </a:t>
                      </a:r>
                      <a:r>
                        <a:rPr lang="en-GB" sz="700" dirty="0">
                          <a:effectLst/>
                          <a:latin typeface="+mn-lt"/>
                        </a:rPr>
                        <a:t>In the first address to the audience, the Chorus states that Romeo and Juliet are ‘star-</a:t>
                      </a:r>
                      <a:r>
                        <a:rPr lang="en-GB" sz="700" dirty="0" err="1">
                          <a:effectLst/>
                          <a:latin typeface="+mn-lt"/>
                        </a:rPr>
                        <a:t>cross’d</a:t>
                      </a:r>
                      <a:r>
                        <a:rPr lang="en-GB" sz="700" dirty="0">
                          <a:effectLst/>
                          <a:latin typeface="+mn-lt"/>
                        </a:rPr>
                        <a:t>’ lovers, meaning that fate had intended for their paths to cross, and that fate controls their actions. A series of unfortunate accidents towards the end of the play thwart Friar Laurence’s plan and eventually manifest in both Romeo and Juliet committing suicide, thus adding to the sense of fate.</a:t>
                      </a:r>
                      <a:endParaRPr lang="en-GB" sz="700" dirty="0">
                        <a:latin typeface="+mn-lt"/>
                      </a:endParaRPr>
                    </a:p>
                  </a:txBody>
                  <a:tcPr>
                    <a:solidFill>
                      <a:schemeClr val="bg1"/>
                    </a:solidFill>
                  </a:tcPr>
                </a:tc>
                <a:extLst>
                  <a:ext uri="{0D108BD9-81ED-4DB2-BD59-A6C34878D82A}">
                    <a16:rowId xmlns:a16="http://schemas.microsoft.com/office/drawing/2014/main" val="3771235515"/>
                  </a:ext>
                </a:extLst>
              </a:tr>
            </a:tbl>
          </a:graphicData>
        </a:graphic>
      </p:graphicFrame>
      <p:pic>
        <p:nvPicPr>
          <p:cNvPr id="1025" name="Picture 1" descr="page1image282520320">
            <a:extLst>
              <a:ext uri="{FF2B5EF4-FFF2-40B4-BE49-F238E27FC236}">
                <a16:creationId xmlns:a16="http://schemas.microsoft.com/office/drawing/2014/main" id="{220C9285-71F6-B3E3-9E82-50CC5D488E8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6743700" cy="508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e 2">
            <a:extLst>
              <a:ext uri="{FF2B5EF4-FFF2-40B4-BE49-F238E27FC236}">
                <a16:creationId xmlns:a16="http://schemas.microsoft.com/office/drawing/2014/main" id="{8A0A2518-7A6C-ECD5-0F9A-E776D0B4EDAC}"/>
              </a:ext>
            </a:extLst>
          </p:cNvPr>
          <p:cNvGraphicFramePr>
            <a:graphicFrameLocks noGrp="1"/>
          </p:cNvGraphicFramePr>
          <p:nvPr>
            <p:extLst>
              <p:ext uri="{D42A27DB-BD31-4B8C-83A1-F6EECF244321}">
                <p14:modId xmlns:p14="http://schemas.microsoft.com/office/powerpoint/2010/main" val="924261652"/>
              </p:ext>
            </p:extLst>
          </p:nvPr>
        </p:nvGraphicFramePr>
        <p:xfrm>
          <a:off x="5650301" y="1408981"/>
          <a:ext cx="2702321" cy="3878476"/>
        </p:xfrm>
        <a:graphic>
          <a:graphicData uri="http://schemas.openxmlformats.org/drawingml/2006/table">
            <a:tbl>
              <a:tblPr firstRow="1" firstCol="1" bandRow="1">
                <a:tableStyleId>{5940675A-B579-460E-94D1-54222C63F5DA}</a:tableStyleId>
              </a:tblPr>
              <a:tblGrid>
                <a:gridCol w="900674">
                  <a:extLst>
                    <a:ext uri="{9D8B030D-6E8A-4147-A177-3AD203B41FA5}">
                      <a16:colId xmlns:a16="http://schemas.microsoft.com/office/drawing/2014/main" val="3049130927"/>
                    </a:ext>
                  </a:extLst>
                </a:gridCol>
                <a:gridCol w="900674">
                  <a:extLst>
                    <a:ext uri="{9D8B030D-6E8A-4147-A177-3AD203B41FA5}">
                      <a16:colId xmlns:a16="http://schemas.microsoft.com/office/drawing/2014/main" val="3343256991"/>
                    </a:ext>
                  </a:extLst>
                </a:gridCol>
                <a:gridCol w="900973">
                  <a:extLst>
                    <a:ext uri="{9D8B030D-6E8A-4147-A177-3AD203B41FA5}">
                      <a16:colId xmlns:a16="http://schemas.microsoft.com/office/drawing/2014/main" val="2566321073"/>
                    </a:ext>
                  </a:extLst>
                </a:gridCol>
              </a:tblGrid>
              <a:tr h="287866">
                <a:tc>
                  <a:txBody>
                    <a:bodyPr/>
                    <a:lstStyle/>
                    <a:p>
                      <a:r>
                        <a:rPr lang="en-US" sz="900" b="1" dirty="0">
                          <a:effectLst/>
                        </a:rPr>
                        <a:t>Prologue</a:t>
                      </a:r>
                    </a:p>
                  </a:txBody>
                  <a:tcPr marL="68580" marR="68580" marT="0" marB="0"/>
                </a:tc>
                <a:tc>
                  <a:txBody>
                    <a:bodyPr/>
                    <a:lstStyle/>
                    <a:p>
                      <a:r>
                        <a:rPr lang="en-US" sz="900" b="1" dirty="0">
                          <a:effectLst/>
                        </a:rPr>
                        <a:t>Renaissance</a:t>
                      </a:r>
                    </a:p>
                  </a:txBody>
                  <a:tcPr marL="68580" marR="68580" marT="0" marB="0"/>
                </a:tc>
                <a:tc>
                  <a:txBody>
                    <a:bodyPr/>
                    <a:lstStyle/>
                    <a:p>
                      <a:r>
                        <a:rPr lang="en-US" sz="900" b="1" dirty="0">
                          <a:effectLst/>
                        </a:rPr>
                        <a:t>Duality</a:t>
                      </a:r>
                    </a:p>
                  </a:txBody>
                  <a:tcPr marL="68580" marR="68580" marT="0" marB="0"/>
                </a:tc>
                <a:extLst>
                  <a:ext uri="{0D108BD9-81ED-4DB2-BD59-A6C34878D82A}">
                    <a16:rowId xmlns:a16="http://schemas.microsoft.com/office/drawing/2014/main" val="3252931015"/>
                  </a:ext>
                </a:extLst>
              </a:tr>
              <a:tr h="272704">
                <a:tc>
                  <a:txBody>
                    <a:bodyPr/>
                    <a:lstStyle/>
                    <a:p>
                      <a:r>
                        <a:rPr lang="en-US" sz="900" b="1" dirty="0">
                          <a:effectLst/>
                        </a:rPr>
                        <a:t>Dramatic Irony</a:t>
                      </a:r>
                    </a:p>
                  </a:txBody>
                  <a:tcPr marL="68580" marR="68580" marT="0" marB="0"/>
                </a:tc>
                <a:tc>
                  <a:txBody>
                    <a:bodyPr/>
                    <a:lstStyle/>
                    <a:p>
                      <a:r>
                        <a:rPr lang="en-US" sz="900" b="1" dirty="0">
                          <a:effectLst/>
                        </a:rPr>
                        <a:t>Biblical Allusion</a:t>
                      </a:r>
                    </a:p>
                  </a:txBody>
                  <a:tcPr marL="68580" marR="68580" marT="0" marB="0"/>
                </a:tc>
                <a:tc>
                  <a:txBody>
                    <a:bodyPr/>
                    <a:lstStyle/>
                    <a:p>
                      <a:r>
                        <a:rPr lang="en-US" sz="900" b="1" dirty="0">
                          <a:effectLst/>
                        </a:rPr>
                        <a:t>Petrarch</a:t>
                      </a:r>
                    </a:p>
                  </a:txBody>
                  <a:tcPr marL="68580" marR="68580" marT="0" marB="0"/>
                </a:tc>
                <a:extLst>
                  <a:ext uri="{0D108BD9-81ED-4DB2-BD59-A6C34878D82A}">
                    <a16:rowId xmlns:a16="http://schemas.microsoft.com/office/drawing/2014/main" val="110855483"/>
                  </a:ext>
                </a:extLst>
              </a:tr>
              <a:tr h="454508">
                <a:tc>
                  <a:txBody>
                    <a:bodyPr/>
                    <a:lstStyle/>
                    <a:p>
                      <a:r>
                        <a:rPr lang="en-US" sz="900" b="1" dirty="0">
                          <a:effectLst/>
                        </a:rPr>
                        <a:t>Theme</a:t>
                      </a:r>
                    </a:p>
                  </a:txBody>
                  <a:tcPr marL="68580" marR="68580" marT="0" marB="0"/>
                </a:tc>
                <a:tc>
                  <a:txBody>
                    <a:bodyPr/>
                    <a:lstStyle/>
                    <a:p>
                      <a:r>
                        <a:rPr lang="en-US" sz="900" b="1" dirty="0">
                          <a:effectLst/>
                        </a:rPr>
                        <a:t>Iambic pentameter</a:t>
                      </a:r>
                    </a:p>
                  </a:txBody>
                  <a:tcPr marL="68580" marR="68580" marT="0" marB="0"/>
                </a:tc>
                <a:tc>
                  <a:txBody>
                    <a:bodyPr/>
                    <a:lstStyle/>
                    <a:p>
                      <a:r>
                        <a:rPr lang="en-US" sz="900" b="1" dirty="0">
                          <a:effectLst/>
                        </a:rPr>
                        <a:t>Unrequited love</a:t>
                      </a:r>
                    </a:p>
                  </a:txBody>
                  <a:tcPr marL="68580" marR="68580" marT="0" marB="0"/>
                </a:tc>
                <a:extLst>
                  <a:ext uri="{0D108BD9-81ED-4DB2-BD59-A6C34878D82A}">
                    <a16:rowId xmlns:a16="http://schemas.microsoft.com/office/drawing/2014/main" val="2802133457"/>
                  </a:ext>
                </a:extLst>
              </a:tr>
              <a:tr h="272704">
                <a:tc>
                  <a:txBody>
                    <a:bodyPr/>
                    <a:lstStyle/>
                    <a:p>
                      <a:r>
                        <a:rPr lang="en-US" sz="900" b="1" dirty="0">
                          <a:effectLst/>
                        </a:rPr>
                        <a:t>Tragedy</a:t>
                      </a:r>
                    </a:p>
                  </a:txBody>
                  <a:tcPr marL="68580" marR="68580" marT="0" marB="0"/>
                </a:tc>
                <a:tc>
                  <a:txBody>
                    <a:bodyPr/>
                    <a:lstStyle/>
                    <a:p>
                      <a:r>
                        <a:rPr lang="en-US" sz="900" b="1" dirty="0">
                          <a:effectLst/>
                        </a:rPr>
                        <a:t>Inner self</a:t>
                      </a:r>
                    </a:p>
                  </a:txBody>
                  <a:tcPr marL="68580" marR="68580" marT="0" marB="0"/>
                </a:tc>
                <a:tc>
                  <a:txBody>
                    <a:bodyPr/>
                    <a:lstStyle/>
                    <a:p>
                      <a:r>
                        <a:rPr lang="en-US" sz="900" b="1" dirty="0">
                          <a:effectLst/>
                        </a:rPr>
                        <a:t>Patriarchy</a:t>
                      </a:r>
                    </a:p>
                  </a:txBody>
                  <a:tcPr marL="68580" marR="68580" marT="0" marB="0"/>
                </a:tc>
                <a:extLst>
                  <a:ext uri="{0D108BD9-81ED-4DB2-BD59-A6C34878D82A}">
                    <a16:rowId xmlns:a16="http://schemas.microsoft.com/office/drawing/2014/main" val="1194120467"/>
                  </a:ext>
                </a:extLst>
              </a:tr>
              <a:tr h="454508">
                <a:tc>
                  <a:txBody>
                    <a:bodyPr/>
                    <a:lstStyle/>
                    <a:p>
                      <a:r>
                        <a:rPr lang="en-US" sz="900" b="1" dirty="0">
                          <a:effectLst/>
                        </a:rPr>
                        <a:t>Fate and chance</a:t>
                      </a:r>
                    </a:p>
                  </a:txBody>
                  <a:tcPr marL="68580" marR="68580" marT="0" marB="0"/>
                </a:tc>
                <a:tc>
                  <a:txBody>
                    <a:bodyPr/>
                    <a:lstStyle/>
                    <a:p>
                      <a:r>
                        <a:rPr lang="en-US" sz="900" b="1" dirty="0">
                          <a:effectLst/>
                        </a:rPr>
                        <a:t>Culture and convention</a:t>
                      </a:r>
                    </a:p>
                  </a:txBody>
                  <a:tcPr marL="68580" marR="68580" marT="0" marB="0"/>
                </a:tc>
                <a:tc>
                  <a:txBody>
                    <a:bodyPr/>
                    <a:lstStyle/>
                    <a:p>
                      <a:r>
                        <a:rPr lang="en-US" sz="900" b="1" dirty="0">
                          <a:effectLst/>
                        </a:rPr>
                        <a:t>Metaphor</a:t>
                      </a:r>
                    </a:p>
                  </a:txBody>
                  <a:tcPr marL="68580" marR="68580" marT="0" marB="0"/>
                </a:tc>
                <a:extLst>
                  <a:ext uri="{0D108BD9-81ED-4DB2-BD59-A6C34878D82A}">
                    <a16:rowId xmlns:a16="http://schemas.microsoft.com/office/drawing/2014/main" val="3712507341"/>
                  </a:ext>
                </a:extLst>
              </a:tr>
              <a:tr h="272704">
                <a:tc>
                  <a:txBody>
                    <a:bodyPr/>
                    <a:lstStyle/>
                    <a:p>
                      <a:r>
                        <a:rPr lang="en-US" sz="900" b="1" dirty="0">
                          <a:effectLst/>
                        </a:rPr>
                        <a:t>Oxymoron</a:t>
                      </a:r>
                    </a:p>
                  </a:txBody>
                  <a:tcPr marL="68580" marR="68580" marT="0" marB="0"/>
                </a:tc>
                <a:tc>
                  <a:txBody>
                    <a:bodyPr/>
                    <a:lstStyle/>
                    <a:p>
                      <a:r>
                        <a:rPr lang="en-US" sz="900" b="1" dirty="0">
                          <a:effectLst/>
                        </a:rPr>
                        <a:t>Personification</a:t>
                      </a:r>
                    </a:p>
                  </a:txBody>
                  <a:tcPr marL="68580" marR="68580" marT="0" marB="0"/>
                </a:tc>
                <a:tc>
                  <a:txBody>
                    <a:bodyPr/>
                    <a:lstStyle/>
                    <a:p>
                      <a:r>
                        <a:rPr lang="en-US" sz="900" b="1" dirty="0">
                          <a:effectLst/>
                        </a:rPr>
                        <a:t>Symbolism</a:t>
                      </a:r>
                    </a:p>
                  </a:txBody>
                  <a:tcPr marL="68580" marR="68580" marT="0" marB="0"/>
                </a:tc>
                <a:extLst>
                  <a:ext uri="{0D108BD9-81ED-4DB2-BD59-A6C34878D82A}">
                    <a16:rowId xmlns:a16="http://schemas.microsoft.com/office/drawing/2014/main" val="1176286735"/>
                  </a:ext>
                </a:extLst>
              </a:tr>
              <a:tr h="454508">
                <a:tc>
                  <a:txBody>
                    <a:bodyPr/>
                    <a:lstStyle/>
                    <a:p>
                      <a:r>
                        <a:rPr lang="en-US" sz="900" b="1" dirty="0">
                          <a:effectLst/>
                        </a:rPr>
                        <a:t>Protagonist and Antagonist</a:t>
                      </a:r>
                    </a:p>
                  </a:txBody>
                  <a:tcPr marL="68580" marR="68580" marT="0" marB="0"/>
                </a:tc>
                <a:tc>
                  <a:txBody>
                    <a:bodyPr/>
                    <a:lstStyle/>
                    <a:p>
                      <a:r>
                        <a:rPr lang="en-US" sz="900" b="1" dirty="0">
                          <a:effectLst/>
                        </a:rPr>
                        <a:t>Motif</a:t>
                      </a:r>
                    </a:p>
                  </a:txBody>
                  <a:tcPr marL="68580" marR="68580" marT="0" marB="0"/>
                </a:tc>
                <a:tc>
                  <a:txBody>
                    <a:bodyPr/>
                    <a:lstStyle/>
                    <a:p>
                      <a:r>
                        <a:rPr lang="en-US" sz="900" b="1" dirty="0">
                          <a:effectLst/>
                        </a:rPr>
                        <a:t>Imagery</a:t>
                      </a:r>
                    </a:p>
                  </a:txBody>
                  <a:tcPr marL="68580" marR="68580" marT="0" marB="0"/>
                </a:tc>
                <a:extLst>
                  <a:ext uri="{0D108BD9-81ED-4DB2-BD59-A6C34878D82A}">
                    <a16:rowId xmlns:a16="http://schemas.microsoft.com/office/drawing/2014/main" val="4119483373"/>
                  </a:ext>
                </a:extLst>
              </a:tr>
              <a:tr h="454508">
                <a:tc>
                  <a:txBody>
                    <a:bodyPr/>
                    <a:lstStyle/>
                    <a:p>
                      <a:r>
                        <a:rPr lang="en-US" sz="900" b="1" dirty="0">
                          <a:effectLst/>
                        </a:rPr>
                        <a:t>Chorus</a:t>
                      </a:r>
                    </a:p>
                  </a:txBody>
                  <a:tcPr marL="68580" marR="68580" marT="0" marB="0"/>
                </a:tc>
                <a:tc>
                  <a:txBody>
                    <a:bodyPr/>
                    <a:lstStyle/>
                    <a:p>
                      <a:r>
                        <a:rPr lang="en-US" sz="900" b="1" dirty="0">
                          <a:effectLst/>
                        </a:rPr>
                        <a:t>Franciscan</a:t>
                      </a:r>
                    </a:p>
                  </a:txBody>
                  <a:tcPr marL="68580" marR="68580" marT="0" marB="0"/>
                </a:tc>
                <a:tc>
                  <a:txBody>
                    <a:bodyPr/>
                    <a:lstStyle/>
                    <a:p>
                      <a:r>
                        <a:rPr lang="en-US" sz="900" b="1" dirty="0">
                          <a:effectLst/>
                        </a:rPr>
                        <a:t>Nature and nurture</a:t>
                      </a:r>
                    </a:p>
                  </a:txBody>
                  <a:tcPr marL="68580" marR="68580" marT="0" marB="0"/>
                </a:tc>
                <a:extLst>
                  <a:ext uri="{0D108BD9-81ED-4DB2-BD59-A6C34878D82A}">
                    <a16:rowId xmlns:a16="http://schemas.microsoft.com/office/drawing/2014/main" val="3251845700"/>
                  </a:ext>
                </a:extLst>
              </a:tr>
              <a:tr h="272704">
                <a:tc>
                  <a:txBody>
                    <a:bodyPr/>
                    <a:lstStyle/>
                    <a:p>
                      <a:r>
                        <a:rPr lang="en-US" sz="900" b="1" dirty="0">
                          <a:effectLst/>
                        </a:rPr>
                        <a:t>Soliloquy</a:t>
                      </a:r>
                    </a:p>
                  </a:txBody>
                  <a:tcPr marL="68580" marR="68580" marT="0" marB="0"/>
                </a:tc>
                <a:tc>
                  <a:txBody>
                    <a:bodyPr/>
                    <a:lstStyle/>
                    <a:p>
                      <a:r>
                        <a:rPr lang="en-US" sz="900" b="1" dirty="0">
                          <a:effectLst/>
                        </a:rPr>
                        <a:t>Rebellion</a:t>
                      </a:r>
                    </a:p>
                  </a:txBody>
                  <a:tcPr marL="68580" marR="68580" marT="0" marB="0"/>
                </a:tc>
                <a:tc>
                  <a:txBody>
                    <a:bodyPr/>
                    <a:lstStyle/>
                    <a:p>
                      <a:r>
                        <a:rPr lang="en-US" sz="900" b="1" dirty="0">
                          <a:effectLst/>
                        </a:rPr>
                        <a:t>Hamartia</a:t>
                      </a:r>
                    </a:p>
                  </a:txBody>
                  <a:tcPr marL="68580" marR="68580" marT="0" marB="0"/>
                </a:tc>
                <a:extLst>
                  <a:ext uri="{0D108BD9-81ED-4DB2-BD59-A6C34878D82A}">
                    <a16:rowId xmlns:a16="http://schemas.microsoft.com/office/drawing/2014/main" val="4037120873"/>
                  </a:ext>
                </a:extLst>
              </a:tr>
              <a:tr h="681762">
                <a:tc>
                  <a:txBody>
                    <a:bodyPr/>
                    <a:lstStyle/>
                    <a:p>
                      <a:r>
                        <a:rPr lang="en-US" sz="900" b="1" dirty="0">
                          <a:effectLst/>
                        </a:rPr>
                        <a:t>Foreshadowing</a:t>
                      </a:r>
                    </a:p>
                  </a:txBody>
                  <a:tcPr marL="68580" marR="68580" marT="0" marB="0"/>
                </a:tc>
                <a:tc>
                  <a:txBody>
                    <a:bodyPr/>
                    <a:lstStyle/>
                    <a:p>
                      <a:r>
                        <a:rPr lang="en-US" sz="900" b="1" dirty="0">
                          <a:effectLst/>
                        </a:rPr>
                        <a:t>Betrayal</a:t>
                      </a:r>
                    </a:p>
                  </a:txBody>
                  <a:tcPr marL="68580" marR="68580" marT="0" marB="0"/>
                </a:tc>
                <a:tc>
                  <a:txBody>
                    <a:bodyPr/>
                    <a:lstStyle/>
                    <a:p>
                      <a:r>
                        <a:rPr lang="en-US" sz="900" b="1" dirty="0">
                          <a:effectLst/>
                        </a:rPr>
                        <a:t>Minor and major characters</a:t>
                      </a:r>
                    </a:p>
                  </a:txBody>
                  <a:tcPr marL="68580" marR="68580" marT="0" marB="0"/>
                </a:tc>
                <a:extLst>
                  <a:ext uri="{0D108BD9-81ED-4DB2-BD59-A6C34878D82A}">
                    <a16:rowId xmlns:a16="http://schemas.microsoft.com/office/drawing/2014/main" val="2652159726"/>
                  </a:ext>
                </a:extLst>
              </a:tr>
            </a:tbl>
          </a:graphicData>
        </a:graphic>
      </p:graphicFrame>
    </p:spTree>
    <p:extLst>
      <p:ext uri="{BB962C8B-B14F-4D97-AF65-F5344CB8AC3E}">
        <p14:creationId xmlns:p14="http://schemas.microsoft.com/office/powerpoint/2010/main" val="1517490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Table 3">
            <a:extLst>
              <a:ext uri="{FF2B5EF4-FFF2-40B4-BE49-F238E27FC236}">
                <a16:creationId xmlns:a16="http://schemas.microsoft.com/office/drawing/2014/main" id="{2F5D13A5-DC43-CC49-83F6-BA7114D82DCE}"/>
              </a:ext>
            </a:extLst>
          </p:cNvPr>
          <p:cNvGraphicFramePr>
            <a:graphicFrameLocks noGrp="1"/>
          </p:cNvGraphicFramePr>
          <p:nvPr>
            <p:extLst>
              <p:ext uri="{D42A27DB-BD31-4B8C-83A1-F6EECF244321}">
                <p14:modId xmlns:p14="http://schemas.microsoft.com/office/powerpoint/2010/main" val="855532467"/>
              </p:ext>
            </p:extLst>
          </p:nvPr>
        </p:nvGraphicFramePr>
        <p:xfrm>
          <a:off x="126478" y="557191"/>
          <a:ext cx="5930936" cy="2869951"/>
        </p:xfrm>
        <a:graphic>
          <a:graphicData uri="http://schemas.openxmlformats.org/drawingml/2006/table">
            <a:tbl>
              <a:tblPr firstRow="1" bandRow="1">
                <a:tableStyleId>{5940675A-B579-460E-94D1-54222C63F5DA}</a:tableStyleId>
              </a:tblPr>
              <a:tblGrid>
                <a:gridCol w="791776">
                  <a:extLst>
                    <a:ext uri="{9D8B030D-6E8A-4147-A177-3AD203B41FA5}">
                      <a16:colId xmlns:a16="http://schemas.microsoft.com/office/drawing/2014/main" val="3282202848"/>
                    </a:ext>
                  </a:extLst>
                </a:gridCol>
                <a:gridCol w="2766350">
                  <a:extLst>
                    <a:ext uri="{9D8B030D-6E8A-4147-A177-3AD203B41FA5}">
                      <a16:colId xmlns:a16="http://schemas.microsoft.com/office/drawing/2014/main" val="2025822322"/>
                    </a:ext>
                  </a:extLst>
                </a:gridCol>
                <a:gridCol w="2372810">
                  <a:extLst>
                    <a:ext uri="{9D8B030D-6E8A-4147-A177-3AD203B41FA5}">
                      <a16:colId xmlns:a16="http://schemas.microsoft.com/office/drawing/2014/main" val="4127362339"/>
                    </a:ext>
                  </a:extLst>
                </a:gridCol>
              </a:tblGrid>
              <a:tr h="292810">
                <a:tc gridSpan="3">
                  <a:txBody>
                    <a:bodyPr/>
                    <a:lstStyle/>
                    <a:p>
                      <a:pPr algn="ctr"/>
                      <a:r>
                        <a:rPr lang="en-GB" sz="1100" b="1" dirty="0">
                          <a:solidFill>
                            <a:schemeClr val="bg1"/>
                          </a:solidFill>
                          <a:latin typeface="+mn-lt"/>
                        </a:rPr>
                        <a:t>Scene-by-Scene Summary</a:t>
                      </a:r>
                    </a:p>
                  </a:txBody>
                  <a:tcPr>
                    <a:solidFill>
                      <a:srgbClr val="7030A0"/>
                    </a:solidFill>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1031144274"/>
                  </a:ext>
                </a:extLst>
              </a:tr>
              <a:tr h="387112">
                <a:tc>
                  <a:txBody>
                    <a:bodyPr/>
                    <a:lstStyle/>
                    <a:p>
                      <a:pPr algn="ctr"/>
                      <a:r>
                        <a:rPr lang="en-GB" sz="700" b="1" dirty="0">
                          <a:effectLst/>
                          <a:latin typeface="+mn-lt"/>
                        </a:rPr>
                        <a:t>Prologue </a:t>
                      </a:r>
                      <a:endParaRPr lang="en-GB" sz="700" b="1" dirty="0">
                        <a:latin typeface="+mn-lt"/>
                      </a:endParaRPr>
                    </a:p>
                  </a:txBody>
                  <a:tcPr/>
                </a:tc>
                <a:tc>
                  <a:txBody>
                    <a:bodyPr/>
                    <a:lstStyle/>
                    <a:p>
                      <a:pPr algn="ctr"/>
                      <a:r>
                        <a:rPr lang="en-GB" sz="700" dirty="0">
                          <a:effectLst/>
                          <a:latin typeface="+mn-lt"/>
                        </a:rPr>
                        <a:t>The Chorus speaks of an ancient grudge between two households, from which two ‘star-crossed lovers’ appear.</a:t>
                      </a:r>
                      <a:endParaRPr lang="en-GB" sz="700" b="1" dirty="0">
                        <a:latin typeface="+mn-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i="1" kern="1200" dirty="0">
                          <a:solidFill>
                            <a:schemeClr val="tx1"/>
                          </a:solidFill>
                          <a:effectLst/>
                          <a:latin typeface="+mn-lt"/>
                          <a:ea typeface="+mn-ea"/>
                          <a:cs typeface="+mn-cs"/>
                        </a:rPr>
                        <a:t>From forth the fatal loins of these two foes A pair of star-crossed lovers take their life. . . </a:t>
                      </a:r>
                      <a:endParaRPr lang="en-GB" sz="700" i="1" dirty="0">
                        <a:latin typeface="+mn-lt"/>
                      </a:endParaRPr>
                    </a:p>
                  </a:txBody>
                  <a:tcPr/>
                </a:tc>
                <a:extLst>
                  <a:ext uri="{0D108BD9-81ED-4DB2-BD59-A6C34878D82A}">
                    <a16:rowId xmlns:a16="http://schemas.microsoft.com/office/drawing/2014/main" val="2541844160"/>
                  </a:ext>
                </a:extLst>
              </a:tr>
              <a:tr h="395416">
                <a:tc>
                  <a:txBody>
                    <a:bodyPr/>
                    <a:lstStyle/>
                    <a:p>
                      <a:pPr algn="ctr"/>
                      <a:r>
                        <a:rPr lang="en-GB" sz="700" b="1" dirty="0">
                          <a:effectLst/>
                          <a:latin typeface="+mn-lt"/>
                        </a:rPr>
                        <a:t>Act 1 Scene 1 </a:t>
                      </a:r>
                      <a:endParaRPr lang="en-GB" sz="700" b="1" dirty="0">
                        <a:latin typeface="+mn-lt"/>
                      </a:endParaRPr>
                    </a:p>
                  </a:txBody>
                  <a:tcPr/>
                </a:tc>
                <a:tc>
                  <a:txBody>
                    <a:bodyPr/>
                    <a:lstStyle/>
                    <a:p>
                      <a:pPr algn="ctr"/>
                      <a:r>
                        <a:rPr lang="en-GB" sz="700" dirty="0">
                          <a:effectLst/>
                          <a:latin typeface="+mn-lt"/>
                        </a:rPr>
                        <a:t>A street brawl breaks out between the Montagues and Capulets. The Prince intervenes. He threatens the death sentence for anyone who breaks the peace again.</a:t>
                      </a:r>
                      <a:endParaRPr lang="en-GB" sz="700" b="1" dirty="0">
                        <a:latin typeface="+mn-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i="1" kern="1200" dirty="0">
                          <a:solidFill>
                            <a:schemeClr val="tx1"/>
                          </a:solidFill>
                          <a:effectLst/>
                          <a:latin typeface="+mn-lt"/>
                          <a:ea typeface="+mn-ea"/>
                          <a:cs typeface="+mn-cs"/>
                        </a:rPr>
                        <a:t>To old Free-town, our common judgment-place. Once more, on pain of death, all men depart. </a:t>
                      </a:r>
                      <a:endParaRPr lang="en-GB" sz="700" i="1" dirty="0">
                        <a:latin typeface="+mn-lt"/>
                      </a:endParaRPr>
                    </a:p>
                  </a:txBody>
                  <a:tcPr/>
                </a:tc>
                <a:extLst>
                  <a:ext uri="{0D108BD9-81ED-4DB2-BD59-A6C34878D82A}">
                    <a16:rowId xmlns:a16="http://schemas.microsoft.com/office/drawing/2014/main" val="2835839656"/>
                  </a:ext>
                </a:extLst>
              </a:tr>
              <a:tr h="420129">
                <a:tc>
                  <a:txBody>
                    <a:bodyPr/>
                    <a:lstStyle/>
                    <a:p>
                      <a:pPr algn="ctr"/>
                      <a:r>
                        <a:rPr lang="en-GB" sz="700" b="1" dirty="0">
                          <a:latin typeface="+mn-lt"/>
                        </a:rPr>
                        <a:t>Act 1 Scene 2</a:t>
                      </a:r>
                    </a:p>
                  </a:txBody>
                  <a:tcPr/>
                </a:tc>
                <a:tc>
                  <a:txBody>
                    <a:bodyPr/>
                    <a:lstStyle/>
                    <a:p>
                      <a:pPr algn="ctr"/>
                      <a:r>
                        <a:rPr lang="en-GB" sz="700" dirty="0">
                          <a:effectLst/>
                          <a:latin typeface="+mn-lt"/>
                        </a:rPr>
                        <a:t>Paris speaks of his desire to marry Juliet to Capulet. They arrange a masquerade ball so that he can begin to woo her. Peter accidentally invites Romeo and Benvolio.</a:t>
                      </a:r>
                      <a:endParaRPr lang="en-GB" sz="700" b="1" dirty="0">
                        <a:latin typeface="+mn-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i="1" kern="1200" dirty="0">
                          <a:solidFill>
                            <a:schemeClr val="tx1"/>
                          </a:solidFill>
                          <a:effectLst/>
                          <a:latin typeface="+mn-lt"/>
                          <a:ea typeface="+mn-ea"/>
                          <a:cs typeface="+mn-cs"/>
                        </a:rPr>
                        <a:t>One fairer than my love? The all-seeing sun Ne'er saw her match since first the world begun. </a:t>
                      </a:r>
                      <a:endParaRPr lang="en-GB" sz="700" i="1" dirty="0">
                        <a:latin typeface="+mn-lt"/>
                      </a:endParaRPr>
                    </a:p>
                  </a:txBody>
                  <a:tcPr/>
                </a:tc>
                <a:extLst>
                  <a:ext uri="{0D108BD9-81ED-4DB2-BD59-A6C34878D82A}">
                    <a16:rowId xmlns:a16="http://schemas.microsoft.com/office/drawing/2014/main" val="1699835062"/>
                  </a:ext>
                </a:extLst>
              </a:tr>
              <a:tr h="420130">
                <a:tc>
                  <a:txBody>
                    <a:bodyPr/>
                    <a:lstStyle/>
                    <a:p>
                      <a:pPr algn="ctr"/>
                      <a:r>
                        <a:rPr lang="en-GB" sz="700" b="1" dirty="0">
                          <a:latin typeface="+mn-lt"/>
                        </a:rPr>
                        <a:t>Act 1 Scene 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kern="1200" dirty="0">
                          <a:solidFill>
                            <a:schemeClr val="tx1"/>
                          </a:solidFill>
                          <a:effectLst/>
                          <a:latin typeface="+mn-lt"/>
                          <a:ea typeface="+mn-ea"/>
                          <a:cs typeface="+mn-cs"/>
                        </a:rPr>
                        <a:t>Lady Capulet discusses the prospect of Juliet getting married to Paris. She dutifully says that she will look upon him. </a:t>
                      </a:r>
                      <a:endParaRPr lang="en-GB" sz="700" dirty="0">
                        <a:latin typeface="+mn-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i="1" kern="1200" dirty="0">
                          <a:solidFill>
                            <a:schemeClr val="tx1"/>
                          </a:solidFill>
                          <a:effectLst/>
                          <a:latin typeface="+mn-lt"/>
                          <a:ea typeface="+mn-ea"/>
                          <a:cs typeface="+mn-cs"/>
                        </a:rPr>
                        <a:t>I’ll look to like if looking liking move/ But no more deep will I </a:t>
                      </a:r>
                      <a:r>
                        <a:rPr lang="en-GB" sz="700" i="1" kern="1200" dirty="0" err="1">
                          <a:solidFill>
                            <a:schemeClr val="tx1"/>
                          </a:solidFill>
                          <a:effectLst/>
                          <a:latin typeface="+mn-lt"/>
                          <a:ea typeface="+mn-ea"/>
                          <a:cs typeface="+mn-cs"/>
                        </a:rPr>
                        <a:t>endart</a:t>
                      </a:r>
                      <a:r>
                        <a:rPr lang="en-GB" sz="700" i="1" kern="1200" dirty="0">
                          <a:solidFill>
                            <a:schemeClr val="tx1"/>
                          </a:solidFill>
                          <a:effectLst/>
                          <a:latin typeface="+mn-lt"/>
                          <a:ea typeface="+mn-ea"/>
                          <a:cs typeface="+mn-cs"/>
                        </a:rPr>
                        <a:t> mine eye/ Than your consent gives strength to make it fly. </a:t>
                      </a:r>
                      <a:endParaRPr lang="en-GB" sz="700" i="1" dirty="0">
                        <a:latin typeface="+mn-lt"/>
                      </a:endParaRPr>
                    </a:p>
                  </a:txBody>
                  <a:tcPr/>
                </a:tc>
                <a:extLst>
                  <a:ext uri="{0D108BD9-81ED-4DB2-BD59-A6C34878D82A}">
                    <a16:rowId xmlns:a16="http://schemas.microsoft.com/office/drawing/2014/main" val="4285816570"/>
                  </a:ext>
                </a:extLst>
              </a:tr>
              <a:tr h="420130">
                <a:tc>
                  <a:txBody>
                    <a:bodyPr/>
                    <a:lstStyle/>
                    <a:p>
                      <a:pPr algn="ctr"/>
                      <a:r>
                        <a:rPr lang="en-GB" sz="700" b="1" dirty="0">
                          <a:latin typeface="+mn-lt"/>
                        </a:rPr>
                        <a:t>Act 1 Scene 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kern="1200" dirty="0">
                          <a:solidFill>
                            <a:schemeClr val="tx1"/>
                          </a:solidFill>
                          <a:effectLst/>
                          <a:latin typeface="+mn-lt"/>
                          <a:ea typeface="+mn-ea"/>
                          <a:cs typeface="+mn-cs"/>
                        </a:rPr>
                        <a:t>Before the ball, Mercutio mocks Romeo. He gives his ‘Queen Mab’ speech. Romeo fears the night will set fate in motion. </a:t>
                      </a:r>
                      <a:endParaRPr lang="en-GB" sz="700" dirty="0">
                        <a:latin typeface="+mn-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i="1" kern="1200" dirty="0">
                          <a:solidFill>
                            <a:schemeClr val="tx1"/>
                          </a:solidFill>
                          <a:effectLst/>
                          <a:latin typeface="+mn-lt"/>
                          <a:ea typeface="+mn-ea"/>
                          <a:cs typeface="+mn-cs"/>
                        </a:rPr>
                        <a:t>O, then I see Queen Mab has been with you. . . . She is the fairies’ midwife. . . .</a:t>
                      </a:r>
                      <a:endParaRPr lang="en-GB" sz="700" i="1" dirty="0">
                        <a:latin typeface="+mn-lt"/>
                      </a:endParaRPr>
                    </a:p>
                  </a:txBody>
                  <a:tcPr/>
                </a:tc>
                <a:extLst>
                  <a:ext uri="{0D108BD9-81ED-4DB2-BD59-A6C34878D82A}">
                    <a16:rowId xmlns:a16="http://schemas.microsoft.com/office/drawing/2014/main" val="273545678"/>
                  </a:ext>
                </a:extLst>
              </a:tr>
              <a:tr h="370703">
                <a:tc>
                  <a:txBody>
                    <a:bodyPr/>
                    <a:lstStyle/>
                    <a:p>
                      <a:pPr algn="ctr"/>
                      <a:r>
                        <a:rPr lang="en-GB" sz="700" b="1" dirty="0">
                          <a:latin typeface="+mn-lt"/>
                        </a:rPr>
                        <a:t>Act 1 Scene 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kern="1200" dirty="0">
                          <a:solidFill>
                            <a:schemeClr val="tx1"/>
                          </a:solidFill>
                          <a:effectLst/>
                          <a:latin typeface="+mn-lt"/>
                          <a:ea typeface="+mn-ea"/>
                          <a:cs typeface="+mn-cs"/>
                        </a:rPr>
                        <a:t>Romeo and Juliet meet at the ball. They immediately fall for each other – Romeo uses metaphors to compare her to a pilgrim. Tybalt spots Romeo and wants to kill him, but Capulet stops him. Romeo and Juliet learn that they are from warring families.</a:t>
                      </a:r>
                      <a:endParaRPr lang="en-GB" sz="700" dirty="0">
                        <a:latin typeface="+mn-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i="1" kern="1200" dirty="0">
                          <a:solidFill>
                            <a:schemeClr val="tx1"/>
                          </a:solidFill>
                          <a:effectLst/>
                          <a:latin typeface="+mn-lt"/>
                          <a:ea typeface="+mn-ea"/>
                          <a:cs typeface="+mn-cs"/>
                        </a:rPr>
                        <a:t>If I profane with my unworthiest hand</a:t>
                      </a:r>
                      <a:br>
                        <a:rPr lang="en-GB" sz="700" i="1" kern="1200" dirty="0">
                          <a:solidFill>
                            <a:schemeClr val="tx1"/>
                          </a:solidFill>
                          <a:effectLst/>
                          <a:latin typeface="+mn-lt"/>
                          <a:ea typeface="+mn-ea"/>
                          <a:cs typeface="+mn-cs"/>
                        </a:rPr>
                      </a:br>
                      <a:r>
                        <a:rPr lang="en-GB" sz="700" i="1" kern="1200" dirty="0">
                          <a:solidFill>
                            <a:schemeClr val="tx1"/>
                          </a:solidFill>
                          <a:effectLst/>
                          <a:latin typeface="+mn-lt"/>
                          <a:ea typeface="+mn-ea"/>
                          <a:cs typeface="+mn-cs"/>
                        </a:rPr>
                        <a:t>This holy shrine, the gentle sin is this:</a:t>
                      </a:r>
                      <a:br>
                        <a:rPr lang="en-GB" sz="700" i="1" kern="1200" dirty="0">
                          <a:solidFill>
                            <a:schemeClr val="tx1"/>
                          </a:solidFill>
                          <a:effectLst/>
                          <a:latin typeface="+mn-lt"/>
                          <a:ea typeface="+mn-ea"/>
                          <a:cs typeface="+mn-cs"/>
                        </a:rPr>
                      </a:br>
                      <a:r>
                        <a:rPr lang="en-GB" sz="700" i="1" kern="1200" dirty="0">
                          <a:solidFill>
                            <a:schemeClr val="tx1"/>
                          </a:solidFill>
                          <a:effectLst/>
                          <a:latin typeface="+mn-lt"/>
                          <a:ea typeface="+mn-ea"/>
                          <a:cs typeface="+mn-cs"/>
                        </a:rPr>
                        <a:t>My lips, two blushing pilgrims, ready stand</a:t>
                      </a:r>
                      <a:br>
                        <a:rPr lang="en-GB" sz="700" i="1" kern="1200" dirty="0">
                          <a:solidFill>
                            <a:schemeClr val="tx1"/>
                          </a:solidFill>
                          <a:effectLst/>
                          <a:latin typeface="+mn-lt"/>
                          <a:ea typeface="+mn-ea"/>
                          <a:cs typeface="+mn-cs"/>
                        </a:rPr>
                      </a:br>
                      <a:r>
                        <a:rPr lang="en-GB" sz="700" i="1" kern="1200" dirty="0">
                          <a:solidFill>
                            <a:schemeClr val="tx1"/>
                          </a:solidFill>
                          <a:effectLst/>
                          <a:latin typeface="+mn-lt"/>
                          <a:ea typeface="+mn-ea"/>
                          <a:cs typeface="+mn-cs"/>
                        </a:rPr>
                        <a:t>To smooth that rough touch with a tender kiss.</a:t>
                      </a:r>
                      <a:endParaRPr lang="en-GB" sz="700" i="1" dirty="0">
                        <a:latin typeface="+mn-lt"/>
                      </a:endParaRPr>
                    </a:p>
                  </a:txBody>
                  <a:tcPr/>
                </a:tc>
                <a:extLst>
                  <a:ext uri="{0D108BD9-81ED-4DB2-BD59-A6C34878D82A}">
                    <a16:rowId xmlns:a16="http://schemas.microsoft.com/office/drawing/2014/main" val="4095564999"/>
                  </a:ext>
                </a:extLst>
              </a:tr>
            </a:tbl>
          </a:graphicData>
        </a:graphic>
      </p:graphicFrame>
      <p:graphicFrame>
        <p:nvGraphicFramePr>
          <p:cNvPr id="21" name="Table 20">
            <a:extLst>
              <a:ext uri="{FF2B5EF4-FFF2-40B4-BE49-F238E27FC236}">
                <a16:creationId xmlns:a16="http://schemas.microsoft.com/office/drawing/2014/main" id="{7F7BAD17-3C90-4D49-B89E-1D9621454F0D}"/>
              </a:ext>
            </a:extLst>
          </p:cNvPr>
          <p:cNvGraphicFramePr>
            <a:graphicFrameLocks noGrp="1"/>
          </p:cNvGraphicFramePr>
          <p:nvPr>
            <p:extLst>
              <p:ext uri="{D42A27DB-BD31-4B8C-83A1-F6EECF244321}">
                <p14:modId xmlns:p14="http://schemas.microsoft.com/office/powerpoint/2010/main" val="20870536"/>
              </p:ext>
            </p:extLst>
          </p:nvPr>
        </p:nvGraphicFramePr>
        <p:xfrm>
          <a:off x="126478" y="3427142"/>
          <a:ext cx="5930936" cy="2383015"/>
        </p:xfrm>
        <a:graphic>
          <a:graphicData uri="http://schemas.openxmlformats.org/drawingml/2006/table">
            <a:tbl>
              <a:tblPr firstRow="1" bandRow="1">
                <a:tableStyleId>{5940675A-B579-460E-94D1-54222C63F5DA}</a:tableStyleId>
              </a:tblPr>
              <a:tblGrid>
                <a:gridCol w="803351">
                  <a:extLst>
                    <a:ext uri="{9D8B030D-6E8A-4147-A177-3AD203B41FA5}">
                      <a16:colId xmlns:a16="http://schemas.microsoft.com/office/drawing/2014/main" val="3653885649"/>
                    </a:ext>
                  </a:extLst>
                </a:gridCol>
                <a:gridCol w="2766349">
                  <a:extLst>
                    <a:ext uri="{9D8B030D-6E8A-4147-A177-3AD203B41FA5}">
                      <a16:colId xmlns:a16="http://schemas.microsoft.com/office/drawing/2014/main" val="2806490800"/>
                    </a:ext>
                  </a:extLst>
                </a:gridCol>
                <a:gridCol w="2361236">
                  <a:extLst>
                    <a:ext uri="{9D8B030D-6E8A-4147-A177-3AD203B41FA5}">
                      <a16:colId xmlns:a16="http://schemas.microsoft.com/office/drawing/2014/main" val="2811629066"/>
                    </a:ext>
                  </a:extLst>
                </a:gridCol>
              </a:tblGrid>
              <a:tr h="340708">
                <a:tc>
                  <a:txBody>
                    <a:bodyPr/>
                    <a:lstStyle/>
                    <a:p>
                      <a:pPr algn="ctr"/>
                      <a:r>
                        <a:rPr lang="en-GB" sz="700" b="1" dirty="0">
                          <a:effectLst/>
                          <a:latin typeface="+mn-lt"/>
                        </a:rPr>
                        <a:t>Act 2 Prologue </a:t>
                      </a:r>
                      <a:endParaRPr lang="en-GB" sz="700" b="1" dirty="0">
                        <a:latin typeface="+mn-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kern="1200" dirty="0">
                          <a:solidFill>
                            <a:schemeClr val="tx1"/>
                          </a:solidFill>
                          <a:effectLst/>
                          <a:latin typeface="+mn-lt"/>
                          <a:ea typeface="+mn-ea"/>
                          <a:cs typeface="+mn-cs"/>
                        </a:rPr>
                        <a:t>The chorus returns and delivers a sonnet about the new love. </a:t>
                      </a:r>
                      <a:endParaRPr lang="en-GB" sz="7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i="1" kern="1200" dirty="0">
                          <a:solidFill>
                            <a:schemeClr val="tx1"/>
                          </a:solidFill>
                          <a:effectLst/>
                          <a:latin typeface="+mn-lt"/>
                          <a:ea typeface="+mn-ea"/>
                          <a:cs typeface="+mn-cs"/>
                        </a:rPr>
                        <a:t>But passion lends them power, time means, to meet,</a:t>
                      </a:r>
                      <a:endParaRPr lang="en-GB" sz="700" i="1" dirty="0"/>
                    </a:p>
                  </a:txBody>
                  <a:tcPr/>
                </a:tc>
                <a:extLst>
                  <a:ext uri="{0D108BD9-81ED-4DB2-BD59-A6C34878D82A}">
                    <a16:rowId xmlns:a16="http://schemas.microsoft.com/office/drawing/2014/main" val="765792566"/>
                  </a:ext>
                </a:extLst>
              </a:tr>
              <a:tr h="345651">
                <a:tc>
                  <a:txBody>
                    <a:bodyPr/>
                    <a:lstStyle/>
                    <a:p>
                      <a:pPr algn="ctr"/>
                      <a:r>
                        <a:rPr lang="en-GB" sz="700" b="1" dirty="0">
                          <a:effectLst/>
                          <a:latin typeface="+mn-lt"/>
                        </a:rPr>
                        <a:t>Act 2 Scene 1 </a:t>
                      </a:r>
                      <a:endParaRPr lang="en-GB" sz="700" b="1" dirty="0">
                        <a:latin typeface="+mn-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kern="1200" dirty="0">
                          <a:solidFill>
                            <a:schemeClr val="tx1"/>
                          </a:solidFill>
                          <a:effectLst/>
                          <a:latin typeface="+mn-lt"/>
                          <a:ea typeface="+mn-ea"/>
                          <a:cs typeface="+mn-cs"/>
                        </a:rPr>
                        <a:t>Benvolio and Mercutio search for Romeo, who has escaped them in the hope of re-finding Juliet.</a:t>
                      </a:r>
                      <a:endParaRPr lang="en-GB" sz="7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i="1" kern="1200" dirty="0">
                          <a:solidFill>
                            <a:schemeClr val="tx1"/>
                          </a:solidFill>
                          <a:effectLst/>
                          <a:latin typeface="+mn-lt"/>
                          <a:ea typeface="+mn-ea"/>
                          <a:cs typeface="+mn-cs"/>
                        </a:rPr>
                        <a:t>Go then, for ’tis in vain</a:t>
                      </a:r>
                      <a:br>
                        <a:rPr lang="en-GB" sz="700" i="1" kern="1200" dirty="0">
                          <a:solidFill>
                            <a:schemeClr val="tx1"/>
                          </a:solidFill>
                          <a:effectLst/>
                          <a:latin typeface="+mn-lt"/>
                          <a:ea typeface="+mn-ea"/>
                          <a:cs typeface="+mn-cs"/>
                        </a:rPr>
                      </a:br>
                      <a:r>
                        <a:rPr lang="en-GB" sz="700" i="1" kern="1200" dirty="0">
                          <a:solidFill>
                            <a:schemeClr val="tx1"/>
                          </a:solidFill>
                          <a:effectLst/>
                          <a:latin typeface="+mn-lt"/>
                          <a:ea typeface="+mn-ea"/>
                          <a:cs typeface="+mn-cs"/>
                        </a:rPr>
                        <a:t>To seek him here that means not to be found.</a:t>
                      </a:r>
                      <a:endParaRPr lang="en-GB" sz="700" i="1" dirty="0"/>
                    </a:p>
                  </a:txBody>
                  <a:tcPr/>
                </a:tc>
                <a:extLst>
                  <a:ext uri="{0D108BD9-81ED-4DB2-BD59-A6C34878D82A}">
                    <a16:rowId xmlns:a16="http://schemas.microsoft.com/office/drawing/2014/main" val="1078346275"/>
                  </a:ext>
                </a:extLst>
              </a:tr>
              <a:tr h="350594">
                <a:tc>
                  <a:txBody>
                    <a:bodyPr/>
                    <a:lstStyle/>
                    <a:p>
                      <a:pPr algn="ctr"/>
                      <a:r>
                        <a:rPr lang="en-GB" sz="700" b="1" dirty="0">
                          <a:latin typeface="+mn-lt"/>
                        </a:rPr>
                        <a:t>Act 2 Scene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kern="1200" dirty="0">
                          <a:solidFill>
                            <a:schemeClr val="tx1"/>
                          </a:solidFill>
                          <a:effectLst/>
                          <a:latin typeface="+mn-lt"/>
                          <a:ea typeface="+mn-ea"/>
                          <a:cs typeface="+mn-cs"/>
                        </a:rPr>
                        <a:t>The famous ‘balcony scene.’ Romeo decides that he cannot go home without seeing Juliet again. He trespasses into her garden, where she appears at a window. They decide that they will wed.</a:t>
                      </a:r>
                      <a:endParaRPr lang="en-GB" sz="7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i="1" kern="1200" dirty="0">
                          <a:solidFill>
                            <a:schemeClr val="tx1"/>
                          </a:solidFill>
                          <a:effectLst/>
                          <a:latin typeface="+mn-lt"/>
                          <a:ea typeface="+mn-ea"/>
                          <a:cs typeface="+mn-cs"/>
                        </a:rPr>
                        <a:t>If that thy bent of love be </a:t>
                      </a:r>
                      <a:r>
                        <a:rPr lang="en-GB" sz="700" i="1" kern="1200" dirty="0" err="1">
                          <a:solidFill>
                            <a:schemeClr val="tx1"/>
                          </a:solidFill>
                          <a:effectLst/>
                          <a:latin typeface="+mn-lt"/>
                          <a:ea typeface="+mn-ea"/>
                          <a:cs typeface="+mn-cs"/>
                        </a:rPr>
                        <a:t>honorable</a:t>
                      </a:r>
                      <a:r>
                        <a:rPr lang="en-GB" sz="700" i="1" kern="1200" dirty="0">
                          <a:solidFill>
                            <a:schemeClr val="tx1"/>
                          </a:solidFill>
                          <a:effectLst/>
                          <a:latin typeface="+mn-lt"/>
                          <a:ea typeface="+mn-ea"/>
                          <a:cs typeface="+mn-cs"/>
                        </a:rPr>
                        <a:t>,</a:t>
                      </a:r>
                      <a:br>
                        <a:rPr lang="en-GB" sz="700" i="1" kern="1200" dirty="0">
                          <a:solidFill>
                            <a:schemeClr val="tx1"/>
                          </a:solidFill>
                          <a:effectLst/>
                          <a:latin typeface="+mn-lt"/>
                          <a:ea typeface="+mn-ea"/>
                          <a:cs typeface="+mn-cs"/>
                        </a:rPr>
                      </a:br>
                      <a:r>
                        <a:rPr lang="en-GB" sz="700" i="1" kern="1200" dirty="0">
                          <a:solidFill>
                            <a:schemeClr val="tx1"/>
                          </a:solidFill>
                          <a:effectLst/>
                          <a:latin typeface="+mn-lt"/>
                          <a:ea typeface="+mn-ea"/>
                          <a:cs typeface="+mn-cs"/>
                        </a:rPr>
                        <a:t>Thy purpose marriage, send me word tomorrow, By one that I’ll procure to come to thee,</a:t>
                      </a:r>
                      <a:endParaRPr lang="en-GB" sz="700" i="1" dirty="0"/>
                    </a:p>
                  </a:txBody>
                  <a:tcPr/>
                </a:tc>
                <a:extLst>
                  <a:ext uri="{0D108BD9-81ED-4DB2-BD59-A6C34878D82A}">
                    <a16:rowId xmlns:a16="http://schemas.microsoft.com/office/drawing/2014/main" val="2194607444"/>
                  </a:ext>
                </a:extLst>
              </a:tr>
              <a:tr h="355536">
                <a:tc>
                  <a:txBody>
                    <a:bodyPr/>
                    <a:lstStyle/>
                    <a:p>
                      <a:pPr algn="ctr"/>
                      <a:r>
                        <a:rPr lang="en-GB" sz="700" b="1" dirty="0">
                          <a:latin typeface="+mn-lt"/>
                        </a:rPr>
                        <a:t>Act 2 Scene 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kern="1200" dirty="0">
                          <a:solidFill>
                            <a:schemeClr val="tx1"/>
                          </a:solidFill>
                          <a:effectLst/>
                          <a:latin typeface="+mn-lt"/>
                          <a:ea typeface="+mn-ea"/>
                          <a:cs typeface="+mn-cs"/>
                        </a:rPr>
                        <a:t>Romeo visits Friar Laurence to ask if he will wed him to Juliet. Whilst shocked at how fickle Romeo’s love is, he agrees.</a:t>
                      </a:r>
                      <a:endParaRPr lang="en-GB" sz="7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i="1" kern="1200" dirty="0">
                          <a:solidFill>
                            <a:schemeClr val="tx1"/>
                          </a:solidFill>
                          <a:effectLst/>
                          <a:latin typeface="+mn-lt"/>
                          <a:ea typeface="+mn-ea"/>
                          <a:cs typeface="+mn-cs"/>
                        </a:rPr>
                        <a:t>Thy love did read by rote that could not spell. But come, young waverer, come go with me,</a:t>
                      </a:r>
                      <a:endParaRPr lang="en-GB" sz="700" i="1" dirty="0"/>
                    </a:p>
                  </a:txBody>
                  <a:tcPr/>
                </a:tc>
                <a:extLst>
                  <a:ext uri="{0D108BD9-81ED-4DB2-BD59-A6C34878D82A}">
                    <a16:rowId xmlns:a16="http://schemas.microsoft.com/office/drawing/2014/main" val="2252298058"/>
                  </a:ext>
                </a:extLst>
              </a:tr>
              <a:tr h="360479">
                <a:tc>
                  <a:txBody>
                    <a:bodyPr/>
                    <a:lstStyle/>
                    <a:p>
                      <a:pPr algn="ctr"/>
                      <a:r>
                        <a:rPr lang="en-GB" sz="700" b="1" dirty="0">
                          <a:latin typeface="+mn-lt"/>
                        </a:rPr>
                        <a:t>Act 2 Scene 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kern="1200" dirty="0">
                          <a:solidFill>
                            <a:schemeClr val="tx1"/>
                          </a:solidFill>
                          <a:effectLst/>
                          <a:latin typeface="+mn-lt"/>
                          <a:ea typeface="+mn-ea"/>
                          <a:cs typeface="+mn-cs"/>
                        </a:rPr>
                        <a:t>Romeo arrives to meet Mercutio and Benvolio. The Nurse and Peter then arrive, and Mercutio makes fun of the Nurse. When Mercutio leaves, Romeo arranges with the Nurse for Juliet to meet him at Friar Laurence’s chamber.</a:t>
                      </a:r>
                      <a:endParaRPr lang="en-GB" sz="7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i="1" kern="1200" dirty="0">
                          <a:solidFill>
                            <a:schemeClr val="tx1"/>
                          </a:solidFill>
                          <a:effectLst/>
                          <a:latin typeface="+mn-lt"/>
                          <a:ea typeface="+mn-ea"/>
                          <a:cs typeface="+mn-cs"/>
                        </a:rPr>
                        <a:t>Bid her devise/ Some means to come to shrift this afternoon. And there she shall at Friar Lawrence' cell</a:t>
                      </a:r>
                      <a:br>
                        <a:rPr lang="en-GB" sz="700" i="1" kern="1200" dirty="0">
                          <a:solidFill>
                            <a:schemeClr val="tx1"/>
                          </a:solidFill>
                          <a:effectLst/>
                          <a:latin typeface="+mn-lt"/>
                          <a:ea typeface="+mn-ea"/>
                          <a:cs typeface="+mn-cs"/>
                        </a:rPr>
                      </a:br>
                      <a:r>
                        <a:rPr lang="en-GB" sz="700" i="1" kern="1200" dirty="0">
                          <a:solidFill>
                            <a:schemeClr val="tx1"/>
                          </a:solidFill>
                          <a:effectLst/>
                          <a:latin typeface="+mn-lt"/>
                          <a:ea typeface="+mn-ea"/>
                          <a:cs typeface="+mn-cs"/>
                        </a:rPr>
                        <a:t>Be shrived and married.</a:t>
                      </a:r>
                      <a:endParaRPr lang="en-GB" sz="700" i="1" dirty="0"/>
                    </a:p>
                  </a:txBody>
                  <a:tcPr/>
                </a:tc>
                <a:extLst>
                  <a:ext uri="{0D108BD9-81ED-4DB2-BD59-A6C34878D82A}">
                    <a16:rowId xmlns:a16="http://schemas.microsoft.com/office/drawing/2014/main" val="3543394415"/>
                  </a:ext>
                </a:extLst>
              </a:tr>
              <a:tr h="315995">
                <a:tc>
                  <a:txBody>
                    <a:bodyPr/>
                    <a:lstStyle/>
                    <a:p>
                      <a:pPr algn="ctr"/>
                      <a:r>
                        <a:rPr lang="en-GB" sz="700" b="1" dirty="0">
                          <a:latin typeface="+mn-lt"/>
                        </a:rPr>
                        <a:t>Act 2 Scene 5-6</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kern="1200" dirty="0">
                          <a:solidFill>
                            <a:schemeClr val="tx1"/>
                          </a:solidFill>
                          <a:effectLst/>
                          <a:latin typeface="+mn-lt"/>
                          <a:ea typeface="+mn-ea"/>
                          <a:cs typeface="+mn-cs"/>
                        </a:rPr>
                        <a:t>The Nurse sends Juliet to Friar Laurence’s cell, where they are married. The Friar warns them to love moderately. </a:t>
                      </a:r>
                      <a:endParaRPr lang="en-GB" sz="7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i="1" kern="1200" dirty="0">
                          <a:solidFill>
                            <a:schemeClr val="tx1"/>
                          </a:solidFill>
                          <a:effectLst/>
                          <a:latin typeface="+mn-lt"/>
                          <a:ea typeface="+mn-ea"/>
                          <a:cs typeface="+mn-cs"/>
                        </a:rPr>
                        <a:t>But come what sorrow can,/ It cannot countervail the exchange of joy/ That one short minute gives me in her sight.</a:t>
                      </a:r>
                      <a:endParaRPr lang="en-GB" sz="700" i="1" dirty="0"/>
                    </a:p>
                  </a:txBody>
                  <a:tcPr/>
                </a:tc>
                <a:extLst>
                  <a:ext uri="{0D108BD9-81ED-4DB2-BD59-A6C34878D82A}">
                    <a16:rowId xmlns:a16="http://schemas.microsoft.com/office/drawing/2014/main" val="1568838461"/>
                  </a:ext>
                </a:extLst>
              </a:tr>
            </a:tbl>
          </a:graphicData>
        </a:graphic>
      </p:graphicFrame>
      <p:graphicFrame>
        <p:nvGraphicFramePr>
          <p:cNvPr id="22" name="Table 3">
            <a:extLst>
              <a:ext uri="{FF2B5EF4-FFF2-40B4-BE49-F238E27FC236}">
                <a16:creationId xmlns:a16="http://schemas.microsoft.com/office/drawing/2014/main" id="{327CEC2F-ABCB-4C44-B2E7-E4F124B94BC0}"/>
              </a:ext>
            </a:extLst>
          </p:cNvPr>
          <p:cNvGraphicFramePr>
            <a:graphicFrameLocks noGrp="1"/>
          </p:cNvGraphicFramePr>
          <p:nvPr>
            <p:extLst>
              <p:ext uri="{D42A27DB-BD31-4B8C-83A1-F6EECF244321}">
                <p14:modId xmlns:p14="http://schemas.microsoft.com/office/powerpoint/2010/main" val="3004456332"/>
              </p:ext>
            </p:extLst>
          </p:nvPr>
        </p:nvGraphicFramePr>
        <p:xfrm>
          <a:off x="6095998" y="557191"/>
          <a:ext cx="5930936" cy="2746862"/>
        </p:xfrm>
        <a:graphic>
          <a:graphicData uri="http://schemas.openxmlformats.org/drawingml/2006/table">
            <a:tbl>
              <a:tblPr firstRow="1" bandRow="1">
                <a:tableStyleId>{5940675A-B579-460E-94D1-54222C63F5DA}</a:tableStyleId>
              </a:tblPr>
              <a:tblGrid>
                <a:gridCol w="791776">
                  <a:extLst>
                    <a:ext uri="{9D8B030D-6E8A-4147-A177-3AD203B41FA5}">
                      <a16:colId xmlns:a16="http://schemas.microsoft.com/office/drawing/2014/main" val="3282202848"/>
                    </a:ext>
                  </a:extLst>
                </a:gridCol>
                <a:gridCol w="2766350">
                  <a:extLst>
                    <a:ext uri="{9D8B030D-6E8A-4147-A177-3AD203B41FA5}">
                      <a16:colId xmlns:a16="http://schemas.microsoft.com/office/drawing/2014/main" val="2025822322"/>
                    </a:ext>
                  </a:extLst>
                </a:gridCol>
                <a:gridCol w="2372810">
                  <a:extLst>
                    <a:ext uri="{9D8B030D-6E8A-4147-A177-3AD203B41FA5}">
                      <a16:colId xmlns:a16="http://schemas.microsoft.com/office/drawing/2014/main" val="4127362339"/>
                    </a:ext>
                  </a:extLst>
                </a:gridCol>
              </a:tblGrid>
              <a:tr h="292810">
                <a:tc gridSpan="3">
                  <a:txBody>
                    <a:bodyPr/>
                    <a:lstStyle/>
                    <a:p>
                      <a:pPr algn="ctr"/>
                      <a:r>
                        <a:rPr lang="en-GB" sz="1100" b="1" dirty="0">
                          <a:solidFill>
                            <a:schemeClr val="bg1"/>
                          </a:solidFill>
                          <a:latin typeface="+mn-lt"/>
                        </a:rPr>
                        <a:t>Scene-by-Scene Summary</a:t>
                      </a:r>
                    </a:p>
                  </a:txBody>
                  <a:tcPr>
                    <a:solidFill>
                      <a:srgbClr val="7030A0"/>
                    </a:solidFill>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1031144274"/>
                  </a:ext>
                </a:extLst>
              </a:tr>
              <a:tr h="387112">
                <a:tc>
                  <a:txBody>
                    <a:bodyPr/>
                    <a:lstStyle/>
                    <a:p>
                      <a:pPr algn="ctr"/>
                      <a:r>
                        <a:rPr lang="en-GB" sz="700" b="1" dirty="0">
                          <a:effectLst/>
                          <a:latin typeface="+mn-lt"/>
                        </a:rPr>
                        <a:t>Act 3 Scene 1</a:t>
                      </a:r>
                      <a:endParaRPr lang="en-GB" sz="700" b="1" dirty="0">
                        <a:latin typeface="+mn-lt"/>
                      </a:endParaRPr>
                    </a:p>
                  </a:txBody>
                  <a:tcPr/>
                </a:tc>
                <a:tc>
                  <a:txBody>
                    <a:bodyPr/>
                    <a:lstStyle/>
                    <a:p>
                      <a:pPr algn="ctr"/>
                      <a:r>
                        <a:rPr lang="en-GB" sz="700" kern="1200" dirty="0">
                          <a:solidFill>
                            <a:schemeClr val="tx1"/>
                          </a:solidFill>
                          <a:effectLst/>
                          <a:latin typeface="+mn-lt"/>
                          <a:ea typeface="+mn-ea"/>
                          <a:cs typeface="+mn-cs"/>
                        </a:rPr>
                        <a:t>Tybalt duels Mercutio. Romeo tries to make peace, but Tybalt stabs Mercutio dead under Romeo’s arm. In rage, Romeo kills Tybalt. The Prince arrives and exiles Romeo.</a:t>
                      </a:r>
                      <a:endParaRPr lang="en-GB" sz="7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i="0" kern="1200" dirty="0">
                          <a:solidFill>
                            <a:schemeClr val="tx1"/>
                          </a:solidFill>
                          <a:effectLst/>
                          <a:latin typeface="+mn-lt"/>
                          <a:ea typeface="+mn-ea"/>
                          <a:cs typeface="+mn-cs"/>
                        </a:rPr>
                        <a:t>“A plague o’ both your houses”</a:t>
                      </a:r>
                      <a:br>
                        <a:rPr lang="en-GB" sz="700" i="0" kern="1200" dirty="0">
                          <a:solidFill>
                            <a:schemeClr val="tx1"/>
                          </a:solidFill>
                          <a:effectLst/>
                          <a:latin typeface="+mn-lt"/>
                          <a:ea typeface="+mn-ea"/>
                          <a:cs typeface="+mn-cs"/>
                        </a:rPr>
                      </a:br>
                      <a:r>
                        <a:rPr lang="en-GB" sz="700" i="0" kern="1200" dirty="0">
                          <a:solidFill>
                            <a:schemeClr val="tx1"/>
                          </a:solidFill>
                          <a:effectLst/>
                          <a:latin typeface="+mn-lt"/>
                          <a:ea typeface="+mn-ea"/>
                          <a:cs typeface="+mn-cs"/>
                        </a:rPr>
                        <a:t>“Ask for me tomorrow, and / you shall find me a grave man”</a:t>
                      </a:r>
                      <a:endParaRPr lang="en-GB" sz="700" i="0" dirty="0"/>
                    </a:p>
                  </a:txBody>
                  <a:tcPr/>
                </a:tc>
                <a:extLst>
                  <a:ext uri="{0D108BD9-81ED-4DB2-BD59-A6C34878D82A}">
                    <a16:rowId xmlns:a16="http://schemas.microsoft.com/office/drawing/2014/main" val="2541844160"/>
                  </a:ext>
                </a:extLst>
              </a:tr>
              <a:tr h="395416">
                <a:tc>
                  <a:txBody>
                    <a:bodyPr/>
                    <a:lstStyle/>
                    <a:p>
                      <a:pPr algn="ctr"/>
                      <a:r>
                        <a:rPr lang="en-GB" sz="700" b="1" dirty="0">
                          <a:effectLst/>
                          <a:latin typeface="+mn-lt"/>
                        </a:rPr>
                        <a:t>Act 3 Scene 2 </a:t>
                      </a:r>
                      <a:endParaRPr lang="en-GB" sz="700" b="1" dirty="0">
                        <a:latin typeface="+mn-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kern="1200" dirty="0">
                          <a:solidFill>
                            <a:schemeClr val="tx1"/>
                          </a:solidFill>
                          <a:effectLst/>
                          <a:latin typeface="+mn-lt"/>
                          <a:ea typeface="+mn-ea"/>
                          <a:cs typeface="+mn-cs"/>
                        </a:rPr>
                        <a:t>The Nurse tells Juliet of the fight. Juliet is traumatised by the idea of an exiled Romeo. The Nurse says she knows where he is hiding.</a:t>
                      </a:r>
                      <a:endParaRPr lang="en-GB" sz="7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i="0" kern="1200" dirty="0">
                          <a:solidFill>
                            <a:schemeClr val="tx1"/>
                          </a:solidFill>
                          <a:effectLst/>
                          <a:latin typeface="+mn-lt"/>
                          <a:ea typeface="+mn-ea"/>
                          <a:cs typeface="+mn-cs"/>
                        </a:rPr>
                        <a:t>O nature, what </a:t>
                      </a:r>
                      <a:r>
                        <a:rPr lang="en-GB" sz="700" i="0" kern="1200" dirty="0" err="1">
                          <a:solidFill>
                            <a:schemeClr val="tx1"/>
                          </a:solidFill>
                          <a:effectLst/>
                          <a:latin typeface="+mn-lt"/>
                          <a:ea typeface="+mn-ea"/>
                          <a:cs typeface="+mn-cs"/>
                        </a:rPr>
                        <a:t>hadst</a:t>
                      </a:r>
                      <a:r>
                        <a:rPr lang="en-GB" sz="700" i="0" kern="1200" dirty="0">
                          <a:solidFill>
                            <a:schemeClr val="tx1"/>
                          </a:solidFill>
                          <a:effectLst/>
                          <a:latin typeface="+mn-lt"/>
                          <a:ea typeface="+mn-ea"/>
                          <a:cs typeface="+mn-cs"/>
                        </a:rPr>
                        <a:t> thou to do in hell/ When thou didst bower the spirit of a fiend/ In moral paradise of such sweet flesh?</a:t>
                      </a:r>
                      <a:endParaRPr lang="en-GB" sz="700" i="0" dirty="0"/>
                    </a:p>
                  </a:txBody>
                  <a:tcPr/>
                </a:tc>
                <a:extLst>
                  <a:ext uri="{0D108BD9-81ED-4DB2-BD59-A6C34878D82A}">
                    <a16:rowId xmlns:a16="http://schemas.microsoft.com/office/drawing/2014/main" val="2835839656"/>
                  </a:ext>
                </a:extLst>
              </a:tr>
              <a:tr h="420129">
                <a:tc>
                  <a:txBody>
                    <a:bodyPr/>
                    <a:lstStyle/>
                    <a:p>
                      <a:pPr algn="ctr"/>
                      <a:r>
                        <a:rPr lang="en-GB" sz="700" b="1" dirty="0">
                          <a:latin typeface="+mn-lt"/>
                        </a:rPr>
                        <a:t>Act 3 Scene 3-4</a:t>
                      </a:r>
                    </a:p>
                  </a:txBody>
                  <a:tcPr/>
                </a:tc>
                <a:tc>
                  <a:txBody>
                    <a:bodyPr/>
                    <a:lstStyle/>
                    <a:p>
                      <a:pPr algn="ctr"/>
                      <a:r>
                        <a:rPr lang="en-GB" sz="700" kern="1200" dirty="0">
                          <a:solidFill>
                            <a:schemeClr val="tx1"/>
                          </a:solidFill>
                          <a:effectLst/>
                          <a:latin typeface="+mn-lt"/>
                          <a:ea typeface="+mn-ea"/>
                          <a:cs typeface="+mn-cs"/>
                        </a:rPr>
                        <a:t>Romeo despairs at hearing of being banished. The Friar makes a plan for him to visit Juliet before leaving. Elsewhere, Capulet contacts Paris and arranges for Juliet to marry him. </a:t>
                      </a:r>
                      <a:endParaRPr lang="en-GB" sz="7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i="0" kern="1200" dirty="0">
                          <a:solidFill>
                            <a:schemeClr val="tx1"/>
                          </a:solidFill>
                          <a:effectLst/>
                          <a:latin typeface="+mn-lt"/>
                          <a:ea typeface="+mn-ea"/>
                          <a:cs typeface="+mn-cs"/>
                        </a:rPr>
                        <a:t>There is no world without Verona walls</a:t>
                      </a:r>
                      <a:br>
                        <a:rPr lang="en-GB" sz="700" i="0" kern="1200" dirty="0">
                          <a:solidFill>
                            <a:schemeClr val="tx1"/>
                          </a:solidFill>
                          <a:effectLst/>
                          <a:latin typeface="+mn-lt"/>
                          <a:ea typeface="+mn-ea"/>
                          <a:cs typeface="+mn-cs"/>
                        </a:rPr>
                      </a:br>
                      <a:r>
                        <a:rPr lang="en-GB" sz="700" i="0" kern="1200" dirty="0">
                          <a:solidFill>
                            <a:schemeClr val="tx1"/>
                          </a:solidFill>
                          <a:effectLst/>
                          <a:latin typeface="+mn-lt"/>
                          <a:ea typeface="+mn-ea"/>
                          <a:cs typeface="+mn-cs"/>
                        </a:rPr>
                        <a:t>But purgatory, torture, hell itself.</a:t>
                      </a:r>
                      <a:br>
                        <a:rPr lang="en-GB" sz="700" i="0" kern="1200" dirty="0">
                          <a:solidFill>
                            <a:schemeClr val="tx1"/>
                          </a:solidFill>
                          <a:effectLst/>
                          <a:latin typeface="+mn-lt"/>
                          <a:ea typeface="+mn-ea"/>
                          <a:cs typeface="+mn-cs"/>
                        </a:rPr>
                      </a:br>
                      <a:r>
                        <a:rPr lang="en-GB" sz="700" i="0" kern="1200" dirty="0">
                          <a:solidFill>
                            <a:schemeClr val="tx1"/>
                          </a:solidFill>
                          <a:effectLst/>
                          <a:latin typeface="+mn-lt"/>
                          <a:ea typeface="+mn-ea"/>
                          <a:cs typeface="+mn-cs"/>
                        </a:rPr>
                        <a:t>Hence “</a:t>
                      </a:r>
                      <a:r>
                        <a:rPr lang="en-GB" sz="700" i="0" kern="1200" dirty="0" err="1">
                          <a:solidFill>
                            <a:schemeClr val="tx1"/>
                          </a:solidFill>
                          <a:effectLst/>
                          <a:latin typeface="+mn-lt"/>
                          <a:ea typeface="+mn-ea"/>
                          <a:cs typeface="+mn-cs"/>
                        </a:rPr>
                        <a:t>banishèd</a:t>
                      </a:r>
                      <a:r>
                        <a:rPr lang="en-GB" sz="700" i="0" kern="1200" dirty="0">
                          <a:solidFill>
                            <a:schemeClr val="tx1"/>
                          </a:solidFill>
                          <a:effectLst/>
                          <a:latin typeface="+mn-lt"/>
                          <a:ea typeface="+mn-ea"/>
                          <a:cs typeface="+mn-cs"/>
                        </a:rPr>
                        <a:t>” is banished from the world,</a:t>
                      </a:r>
                      <a:endParaRPr lang="en-GB" sz="700" i="0" dirty="0"/>
                    </a:p>
                  </a:txBody>
                  <a:tcPr/>
                </a:tc>
                <a:extLst>
                  <a:ext uri="{0D108BD9-81ED-4DB2-BD59-A6C34878D82A}">
                    <a16:rowId xmlns:a16="http://schemas.microsoft.com/office/drawing/2014/main" val="1699835062"/>
                  </a:ext>
                </a:extLst>
              </a:tr>
              <a:tr h="420130">
                <a:tc>
                  <a:txBody>
                    <a:bodyPr/>
                    <a:lstStyle/>
                    <a:p>
                      <a:pPr algn="ctr"/>
                      <a:r>
                        <a:rPr lang="en-GB" sz="700" b="1" dirty="0">
                          <a:latin typeface="+mn-lt"/>
                        </a:rPr>
                        <a:t>Act 3 Scene 5</a:t>
                      </a:r>
                    </a:p>
                  </a:txBody>
                  <a:tcPr/>
                </a:tc>
                <a:tc>
                  <a:txBody>
                    <a:bodyPr/>
                    <a:lstStyle/>
                    <a:p>
                      <a:pPr algn="ctr"/>
                      <a:r>
                        <a:rPr lang="en-GB" sz="700" kern="1200" dirty="0">
                          <a:solidFill>
                            <a:schemeClr val="tx1"/>
                          </a:solidFill>
                          <a:effectLst/>
                          <a:latin typeface="+mn-lt"/>
                          <a:ea typeface="+mn-ea"/>
                          <a:cs typeface="+mn-cs"/>
                        </a:rPr>
                        <a:t>Romeo reluctantly leaves Juliet. Her mother then tells of the marriage to Paris. She rejects it. Capulet threatens to disown her. </a:t>
                      </a:r>
                      <a:endParaRPr lang="en-GB" sz="7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i="0" kern="1200" dirty="0">
                          <a:solidFill>
                            <a:schemeClr val="tx1"/>
                          </a:solidFill>
                          <a:effectLst/>
                          <a:latin typeface="+mn-lt"/>
                          <a:ea typeface="+mn-ea"/>
                          <a:cs typeface="+mn-cs"/>
                        </a:rPr>
                        <a:t>Hang thee, young baggage! Disobedient wretch! I tell thee what: get thee to church o' Thursday,</a:t>
                      </a:r>
                      <a:endParaRPr lang="en-GB" sz="700" i="0" dirty="0"/>
                    </a:p>
                  </a:txBody>
                  <a:tcPr/>
                </a:tc>
                <a:extLst>
                  <a:ext uri="{0D108BD9-81ED-4DB2-BD59-A6C34878D82A}">
                    <a16:rowId xmlns:a16="http://schemas.microsoft.com/office/drawing/2014/main" val="4285816570"/>
                  </a:ext>
                </a:extLst>
              </a:tr>
              <a:tr h="420130">
                <a:tc>
                  <a:txBody>
                    <a:bodyPr/>
                    <a:lstStyle/>
                    <a:p>
                      <a:pPr algn="ctr"/>
                      <a:r>
                        <a:rPr lang="en-GB" sz="700" b="1" dirty="0">
                          <a:latin typeface="+mn-lt"/>
                        </a:rPr>
                        <a:t>Act 4 Scene 1-2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kern="1200" dirty="0">
                          <a:solidFill>
                            <a:schemeClr val="tx1"/>
                          </a:solidFill>
                          <a:effectLst/>
                          <a:latin typeface="+mn-lt"/>
                          <a:ea typeface="+mn-ea"/>
                          <a:cs typeface="+mn-cs"/>
                        </a:rPr>
                        <a:t>Juliet meets Friar Laurence, saying that she would rather kill herself than marry Paris. Friar Laurence proposes the sleeping potion plan. She agrees, returns to her parents, and repents.</a:t>
                      </a:r>
                      <a:endParaRPr lang="en-GB" sz="7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i="0" kern="1200" dirty="0">
                          <a:solidFill>
                            <a:schemeClr val="tx1"/>
                          </a:solidFill>
                          <a:effectLst/>
                          <a:latin typeface="+mn-lt"/>
                          <a:ea typeface="+mn-ea"/>
                          <a:cs typeface="+mn-cs"/>
                        </a:rPr>
                        <a:t>Take thou this vial, being then in bed, And this </a:t>
                      </a:r>
                      <a:r>
                        <a:rPr lang="en-GB" sz="700" i="0" kern="1200" dirty="0" err="1">
                          <a:solidFill>
                            <a:schemeClr val="tx1"/>
                          </a:solidFill>
                          <a:effectLst/>
                          <a:latin typeface="+mn-lt"/>
                          <a:ea typeface="+mn-ea"/>
                          <a:cs typeface="+mn-cs"/>
                        </a:rPr>
                        <a:t>distillèd</a:t>
                      </a:r>
                      <a:r>
                        <a:rPr lang="en-GB" sz="700" i="0" kern="1200" dirty="0">
                          <a:solidFill>
                            <a:schemeClr val="tx1"/>
                          </a:solidFill>
                          <a:effectLst/>
                          <a:latin typeface="+mn-lt"/>
                          <a:ea typeface="+mn-ea"/>
                          <a:cs typeface="+mn-cs"/>
                        </a:rPr>
                        <a:t> liquor drink thou off,</a:t>
                      </a:r>
                      <a:endParaRPr lang="en-GB" sz="700" i="0" dirty="0"/>
                    </a:p>
                  </a:txBody>
                  <a:tcPr/>
                </a:tc>
                <a:extLst>
                  <a:ext uri="{0D108BD9-81ED-4DB2-BD59-A6C34878D82A}">
                    <a16:rowId xmlns:a16="http://schemas.microsoft.com/office/drawing/2014/main" val="273545678"/>
                  </a:ext>
                </a:extLst>
              </a:tr>
              <a:tr h="370703">
                <a:tc>
                  <a:txBody>
                    <a:bodyPr/>
                    <a:lstStyle/>
                    <a:p>
                      <a:pPr algn="ctr"/>
                      <a:r>
                        <a:rPr lang="en-GB" sz="700" b="1" dirty="0">
                          <a:latin typeface="+mn-lt"/>
                        </a:rPr>
                        <a:t>Act 4 Scene 3</a:t>
                      </a:r>
                    </a:p>
                  </a:txBody>
                  <a:tcPr/>
                </a:tc>
                <a:tc>
                  <a:txBody>
                    <a:bodyPr/>
                    <a:lstStyle/>
                    <a:p>
                      <a:pPr algn="ctr"/>
                      <a:r>
                        <a:rPr lang="en-GB" sz="700" kern="1200" dirty="0">
                          <a:solidFill>
                            <a:schemeClr val="tx1"/>
                          </a:solidFill>
                          <a:effectLst/>
                          <a:latin typeface="+mn-lt"/>
                          <a:ea typeface="+mn-ea"/>
                          <a:cs typeface="+mn-cs"/>
                        </a:rPr>
                        <a:t>Juliet is scared, but drinks the contents of the vial. </a:t>
                      </a:r>
                      <a:endParaRPr lang="en-GB" sz="7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i="0" kern="1200" dirty="0">
                          <a:solidFill>
                            <a:schemeClr val="tx1"/>
                          </a:solidFill>
                          <a:effectLst/>
                          <a:latin typeface="+mn-lt"/>
                          <a:ea typeface="+mn-ea"/>
                          <a:cs typeface="+mn-cs"/>
                        </a:rPr>
                        <a:t>Romeo, Romeo, Romeo! Here’s drink. I drink to thee.</a:t>
                      </a:r>
                      <a:endParaRPr lang="en-GB" sz="700" i="0" dirty="0"/>
                    </a:p>
                  </a:txBody>
                  <a:tcPr/>
                </a:tc>
                <a:extLst>
                  <a:ext uri="{0D108BD9-81ED-4DB2-BD59-A6C34878D82A}">
                    <a16:rowId xmlns:a16="http://schemas.microsoft.com/office/drawing/2014/main" val="4095564999"/>
                  </a:ext>
                </a:extLst>
              </a:tr>
            </a:tbl>
          </a:graphicData>
        </a:graphic>
      </p:graphicFrame>
      <p:graphicFrame>
        <p:nvGraphicFramePr>
          <p:cNvPr id="23" name="Table 22">
            <a:extLst>
              <a:ext uri="{FF2B5EF4-FFF2-40B4-BE49-F238E27FC236}">
                <a16:creationId xmlns:a16="http://schemas.microsoft.com/office/drawing/2014/main" id="{5B603E96-E7F5-C447-800A-464E6A2DF83E}"/>
              </a:ext>
            </a:extLst>
          </p:cNvPr>
          <p:cNvGraphicFramePr>
            <a:graphicFrameLocks noGrp="1"/>
          </p:cNvGraphicFramePr>
          <p:nvPr>
            <p:extLst>
              <p:ext uri="{D42A27DB-BD31-4B8C-83A1-F6EECF244321}">
                <p14:modId xmlns:p14="http://schemas.microsoft.com/office/powerpoint/2010/main" val="1349725481"/>
              </p:ext>
            </p:extLst>
          </p:nvPr>
        </p:nvGraphicFramePr>
        <p:xfrm>
          <a:off x="6095996" y="3308729"/>
          <a:ext cx="5930936" cy="1549684"/>
        </p:xfrm>
        <a:graphic>
          <a:graphicData uri="http://schemas.openxmlformats.org/drawingml/2006/table">
            <a:tbl>
              <a:tblPr firstRow="1" bandRow="1">
                <a:tableStyleId>{5940675A-B579-460E-94D1-54222C63F5DA}</a:tableStyleId>
              </a:tblPr>
              <a:tblGrid>
                <a:gridCol w="803351">
                  <a:extLst>
                    <a:ext uri="{9D8B030D-6E8A-4147-A177-3AD203B41FA5}">
                      <a16:colId xmlns:a16="http://schemas.microsoft.com/office/drawing/2014/main" val="3653885649"/>
                    </a:ext>
                  </a:extLst>
                </a:gridCol>
                <a:gridCol w="2766349">
                  <a:extLst>
                    <a:ext uri="{9D8B030D-6E8A-4147-A177-3AD203B41FA5}">
                      <a16:colId xmlns:a16="http://schemas.microsoft.com/office/drawing/2014/main" val="2806490800"/>
                    </a:ext>
                  </a:extLst>
                </a:gridCol>
                <a:gridCol w="2361236">
                  <a:extLst>
                    <a:ext uri="{9D8B030D-6E8A-4147-A177-3AD203B41FA5}">
                      <a16:colId xmlns:a16="http://schemas.microsoft.com/office/drawing/2014/main" val="2811629066"/>
                    </a:ext>
                  </a:extLst>
                </a:gridCol>
              </a:tblGrid>
              <a:tr h="340708">
                <a:tc>
                  <a:txBody>
                    <a:bodyPr/>
                    <a:lstStyle/>
                    <a:p>
                      <a:pPr algn="ctr"/>
                      <a:r>
                        <a:rPr lang="en-GB" sz="700" b="1" dirty="0">
                          <a:effectLst/>
                          <a:latin typeface="+mn-lt"/>
                        </a:rPr>
                        <a:t>Act 4 Scene 4-5</a:t>
                      </a:r>
                      <a:endParaRPr lang="en-GB" sz="700" b="1" dirty="0">
                        <a:latin typeface="+mn-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kern="1200" dirty="0">
                          <a:solidFill>
                            <a:schemeClr val="tx1"/>
                          </a:solidFill>
                          <a:effectLst/>
                          <a:latin typeface="+mn-lt"/>
                          <a:ea typeface="+mn-ea"/>
                          <a:cs typeface="+mn-cs"/>
                        </a:rPr>
                        <a:t>The Nurse finds Juliet dead on her wedding morning. The family are distraught, but agree to make the funeral arrangements. </a:t>
                      </a:r>
                      <a:endParaRPr lang="en-GB" sz="700" dirty="0"/>
                    </a:p>
                  </a:txBody>
                  <a:tcPr/>
                </a:tc>
                <a:tc>
                  <a:txBody>
                    <a:bodyPr/>
                    <a:lstStyle/>
                    <a:p>
                      <a:r>
                        <a:rPr lang="en-GB" sz="700" i="1" kern="1200" dirty="0">
                          <a:solidFill>
                            <a:schemeClr val="tx1"/>
                          </a:solidFill>
                          <a:effectLst/>
                          <a:latin typeface="+mn-lt"/>
                          <a:ea typeface="+mn-ea"/>
                          <a:cs typeface="+mn-cs"/>
                        </a:rPr>
                        <a:t>O me, O me! My child, my only life, Revive, look up, or I will die with thee! </a:t>
                      </a:r>
                      <a:endParaRPr lang="en-GB" sz="700" i="1" dirty="0"/>
                    </a:p>
                  </a:txBody>
                  <a:tcPr/>
                </a:tc>
                <a:extLst>
                  <a:ext uri="{0D108BD9-81ED-4DB2-BD59-A6C34878D82A}">
                    <a16:rowId xmlns:a16="http://schemas.microsoft.com/office/drawing/2014/main" val="765792566"/>
                  </a:ext>
                </a:extLst>
              </a:tr>
              <a:tr h="345651">
                <a:tc>
                  <a:txBody>
                    <a:bodyPr/>
                    <a:lstStyle/>
                    <a:p>
                      <a:pPr algn="ctr"/>
                      <a:r>
                        <a:rPr lang="en-GB" sz="700" b="1" dirty="0">
                          <a:effectLst/>
                          <a:latin typeface="+mn-lt"/>
                        </a:rPr>
                        <a:t>Act 5 Scene 1 </a:t>
                      </a:r>
                      <a:endParaRPr lang="en-GB" sz="700" b="1" dirty="0">
                        <a:latin typeface="+mn-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kern="1200" dirty="0">
                          <a:solidFill>
                            <a:schemeClr val="tx1"/>
                          </a:solidFill>
                          <a:effectLst/>
                          <a:latin typeface="+mn-lt"/>
                          <a:ea typeface="+mn-ea"/>
                          <a:cs typeface="+mn-cs"/>
                        </a:rPr>
                        <a:t>Romeo is told of the death by Balthasar. Romeo decides that he will return to Verona to kill himself. Before doing so, he purchases poison from an apothecary.</a:t>
                      </a:r>
                      <a:endParaRPr lang="en-GB" sz="7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i="1" kern="1200" dirty="0">
                          <a:solidFill>
                            <a:schemeClr val="tx1"/>
                          </a:solidFill>
                          <a:effectLst/>
                          <a:latin typeface="+mn-lt"/>
                          <a:ea typeface="+mn-ea"/>
                          <a:cs typeface="+mn-cs"/>
                        </a:rPr>
                        <a:t>Well, Juliet, I will lie with thee tonight. Let’s see for means. O mischief, thou art swift </a:t>
                      </a:r>
                      <a:endParaRPr lang="en-GB" sz="100" i="1"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700" i="1" dirty="0"/>
                    </a:p>
                  </a:txBody>
                  <a:tcPr/>
                </a:tc>
                <a:extLst>
                  <a:ext uri="{0D108BD9-81ED-4DB2-BD59-A6C34878D82A}">
                    <a16:rowId xmlns:a16="http://schemas.microsoft.com/office/drawing/2014/main" val="1078346275"/>
                  </a:ext>
                </a:extLst>
              </a:tr>
              <a:tr h="350594">
                <a:tc>
                  <a:txBody>
                    <a:bodyPr/>
                    <a:lstStyle/>
                    <a:p>
                      <a:pPr algn="ctr"/>
                      <a:r>
                        <a:rPr lang="en-GB" sz="700" b="1" dirty="0">
                          <a:latin typeface="+mn-lt"/>
                        </a:rPr>
                        <a:t>Act 5 Scene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kern="1200" dirty="0">
                          <a:solidFill>
                            <a:schemeClr val="tx1"/>
                          </a:solidFill>
                          <a:effectLst/>
                          <a:latin typeface="+mn-lt"/>
                          <a:ea typeface="+mn-ea"/>
                          <a:cs typeface="+mn-cs"/>
                        </a:rPr>
                        <a:t>Friar Laurence learns that Romeo has not received his letter informing him of the plan, and is worried. He doesn’t know that Romeo now thinks that Juliet is dead.</a:t>
                      </a:r>
                      <a:endParaRPr lang="en-GB" sz="7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i="1" kern="1200" dirty="0">
                          <a:solidFill>
                            <a:schemeClr val="tx1"/>
                          </a:solidFill>
                          <a:effectLst/>
                          <a:latin typeface="+mn-lt"/>
                          <a:ea typeface="+mn-ea"/>
                          <a:cs typeface="+mn-cs"/>
                        </a:rPr>
                        <a:t>Unhappy fortune! By my brotherhood, The letter was not nice but full of charge, </a:t>
                      </a:r>
                      <a:endParaRPr lang="en-GB" sz="100" i="1" dirty="0"/>
                    </a:p>
                  </a:txBody>
                  <a:tcPr/>
                </a:tc>
                <a:extLst>
                  <a:ext uri="{0D108BD9-81ED-4DB2-BD59-A6C34878D82A}">
                    <a16:rowId xmlns:a16="http://schemas.microsoft.com/office/drawing/2014/main" val="2194607444"/>
                  </a:ext>
                </a:extLst>
              </a:tr>
              <a:tr h="355536">
                <a:tc>
                  <a:txBody>
                    <a:bodyPr/>
                    <a:lstStyle/>
                    <a:p>
                      <a:pPr algn="ctr"/>
                      <a:r>
                        <a:rPr lang="en-GB" sz="700" b="1" dirty="0">
                          <a:latin typeface="+mn-lt"/>
                        </a:rPr>
                        <a:t>Act 5 Scene 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kern="1200" dirty="0">
                          <a:solidFill>
                            <a:schemeClr val="tx1"/>
                          </a:solidFill>
                          <a:effectLst/>
                          <a:latin typeface="+mn-lt"/>
                          <a:ea typeface="+mn-ea"/>
                          <a:cs typeface="+mn-cs"/>
                        </a:rPr>
                        <a:t>Romeo finds Juliet’s body and kills himself. She awakens and kills herself. Montague and Capulet commit to resolve.</a:t>
                      </a:r>
                      <a:endParaRPr lang="en-GB" sz="7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i="1" kern="1200" dirty="0">
                          <a:solidFill>
                            <a:schemeClr val="tx1"/>
                          </a:solidFill>
                          <a:effectLst/>
                          <a:latin typeface="+mn-lt"/>
                          <a:ea typeface="+mn-ea"/>
                          <a:cs typeface="+mn-cs"/>
                        </a:rPr>
                        <a:t>or never was a story of more woe Than this of Juliet and her Romeo.</a:t>
                      </a:r>
                      <a:endParaRPr lang="en-GB" sz="100" i="1" dirty="0"/>
                    </a:p>
                  </a:txBody>
                  <a:tcPr/>
                </a:tc>
                <a:extLst>
                  <a:ext uri="{0D108BD9-81ED-4DB2-BD59-A6C34878D82A}">
                    <a16:rowId xmlns:a16="http://schemas.microsoft.com/office/drawing/2014/main" val="2252298058"/>
                  </a:ext>
                </a:extLst>
              </a:tr>
            </a:tbl>
          </a:graphicData>
        </a:graphic>
      </p:graphicFrame>
      <p:sp>
        <p:nvSpPr>
          <p:cNvPr id="24" name="TextBox 23">
            <a:extLst>
              <a:ext uri="{FF2B5EF4-FFF2-40B4-BE49-F238E27FC236}">
                <a16:creationId xmlns:a16="http://schemas.microsoft.com/office/drawing/2014/main" id="{F1221E8F-CBF6-A24F-AC3C-26141D3A4FBE}"/>
              </a:ext>
            </a:extLst>
          </p:cNvPr>
          <p:cNvSpPr txBox="1"/>
          <p:nvPr/>
        </p:nvSpPr>
        <p:spPr>
          <a:xfrm>
            <a:off x="145772" y="33971"/>
            <a:ext cx="11834191" cy="523220"/>
          </a:xfrm>
          <a:custGeom>
            <a:avLst/>
            <a:gdLst>
              <a:gd name="connsiteX0" fmla="*/ 0 w 11834191"/>
              <a:gd name="connsiteY0" fmla="*/ 0 h 523220"/>
              <a:gd name="connsiteX1" fmla="*/ 341103 w 11834191"/>
              <a:gd name="connsiteY1" fmla="*/ 0 h 523220"/>
              <a:gd name="connsiteX2" fmla="*/ 1155574 w 11834191"/>
              <a:gd name="connsiteY2" fmla="*/ 0 h 523220"/>
              <a:gd name="connsiteX3" fmla="*/ 1496677 w 11834191"/>
              <a:gd name="connsiteY3" fmla="*/ 0 h 523220"/>
              <a:gd name="connsiteX4" fmla="*/ 1837780 w 11834191"/>
              <a:gd name="connsiteY4" fmla="*/ 0 h 523220"/>
              <a:gd name="connsiteX5" fmla="*/ 2770593 w 11834191"/>
              <a:gd name="connsiteY5" fmla="*/ 0 h 523220"/>
              <a:gd name="connsiteX6" fmla="*/ 3466722 w 11834191"/>
              <a:gd name="connsiteY6" fmla="*/ 0 h 523220"/>
              <a:gd name="connsiteX7" fmla="*/ 3807825 w 11834191"/>
              <a:gd name="connsiteY7" fmla="*/ 0 h 523220"/>
              <a:gd name="connsiteX8" fmla="*/ 4503954 w 11834191"/>
              <a:gd name="connsiteY8" fmla="*/ 0 h 523220"/>
              <a:gd name="connsiteX9" fmla="*/ 5436767 w 11834191"/>
              <a:gd name="connsiteY9" fmla="*/ 0 h 523220"/>
              <a:gd name="connsiteX10" fmla="*/ 6014554 w 11834191"/>
              <a:gd name="connsiteY10" fmla="*/ 0 h 523220"/>
              <a:gd name="connsiteX11" fmla="*/ 6592341 w 11834191"/>
              <a:gd name="connsiteY11" fmla="*/ 0 h 523220"/>
              <a:gd name="connsiteX12" fmla="*/ 7288469 w 11834191"/>
              <a:gd name="connsiteY12" fmla="*/ 0 h 523220"/>
              <a:gd name="connsiteX13" fmla="*/ 8102940 w 11834191"/>
              <a:gd name="connsiteY13" fmla="*/ 0 h 523220"/>
              <a:gd name="connsiteX14" fmla="*/ 8917411 w 11834191"/>
              <a:gd name="connsiteY14" fmla="*/ 0 h 523220"/>
              <a:gd name="connsiteX15" fmla="*/ 9731882 w 11834191"/>
              <a:gd name="connsiteY15" fmla="*/ 0 h 523220"/>
              <a:gd name="connsiteX16" fmla="*/ 10664694 w 11834191"/>
              <a:gd name="connsiteY16" fmla="*/ 0 h 523220"/>
              <a:gd name="connsiteX17" fmla="*/ 11834191 w 11834191"/>
              <a:gd name="connsiteY17" fmla="*/ 0 h 523220"/>
              <a:gd name="connsiteX18" fmla="*/ 11834191 w 11834191"/>
              <a:gd name="connsiteY18" fmla="*/ 523220 h 523220"/>
              <a:gd name="connsiteX19" fmla="*/ 11019720 w 11834191"/>
              <a:gd name="connsiteY19" fmla="*/ 523220 h 523220"/>
              <a:gd name="connsiteX20" fmla="*/ 10678617 w 11834191"/>
              <a:gd name="connsiteY20" fmla="*/ 523220 h 523220"/>
              <a:gd name="connsiteX21" fmla="*/ 9982488 w 11834191"/>
              <a:gd name="connsiteY21" fmla="*/ 523220 h 523220"/>
              <a:gd name="connsiteX22" fmla="*/ 9404701 w 11834191"/>
              <a:gd name="connsiteY22" fmla="*/ 523220 h 523220"/>
              <a:gd name="connsiteX23" fmla="*/ 8826914 w 11834191"/>
              <a:gd name="connsiteY23" fmla="*/ 523220 h 523220"/>
              <a:gd name="connsiteX24" fmla="*/ 8249127 w 11834191"/>
              <a:gd name="connsiteY24" fmla="*/ 523220 h 523220"/>
              <a:gd name="connsiteX25" fmla="*/ 7671340 w 11834191"/>
              <a:gd name="connsiteY25" fmla="*/ 523220 h 523220"/>
              <a:gd name="connsiteX26" fmla="*/ 6856869 w 11834191"/>
              <a:gd name="connsiteY26" fmla="*/ 523220 h 523220"/>
              <a:gd name="connsiteX27" fmla="*/ 6160741 w 11834191"/>
              <a:gd name="connsiteY27" fmla="*/ 523220 h 523220"/>
              <a:gd name="connsiteX28" fmla="*/ 5819637 w 11834191"/>
              <a:gd name="connsiteY28" fmla="*/ 523220 h 523220"/>
              <a:gd name="connsiteX29" fmla="*/ 5241850 w 11834191"/>
              <a:gd name="connsiteY29" fmla="*/ 523220 h 523220"/>
              <a:gd name="connsiteX30" fmla="*/ 4427380 w 11834191"/>
              <a:gd name="connsiteY30" fmla="*/ 523220 h 523220"/>
              <a:gd name="connsiteX31" fmla="*/ 3967935 w 11834191"/>
              <a:gd name="connsiteY31" fmla="*/ 523220 h 523220"/>
              <a:gd name="connsiteX32" fmla="*/ 3035122 w 11834191"/>
              <a:gd name="connsiteY32" fmla="*/ 523220 h 523220"/>
              <a:gd name="connsiteX33" fmla="*/ 2102309 w 11834191"/>
              <a:gd name="connsiteY33" fmla="*/ 523220 h 523220"/>
              <a:gd name="connsiteX34" fmla="*/ 1406180 w 11834191"/>
              <a:gd name="connsiteY34" fmla="*/ 523220 h 523220"/>
              <a:gd name="connsiteX35" fmla="*/ 0 w 11834191"/>
              <a:gd name="connsiteY35" fmla="*/ 523220 h 523220"/>
              <a:gd name="connsiteX36" fmla="*/ 0 w 11834191"/>
              <a:gd name="connsiteY36"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11834191" h="523220" fill="none" extrusionOk="0">
                <a:moveTo>
                  <a:pt x="0" y="0"/>
                </a:moveTo>
                <a:cubicBezTo>
                  <a:pt x="114788" y="-3901"/>
                  <a:pt x="218347" y="5546"/>
                  <a:pt x="341103" y="0"/>
                </a:cubicBezTo>
                <a:cubicBezTo>
                  <a:pt x="463859" y="-5546"/>
                  <a:pt x="846237" y="25227"/>
                  <a:pt x="1155574" y="0"/>
                </a:cubicBezTo>
                <a:cubicBezTo>
                  <a:pt x="1464911" y="-25227"/>
                  <a:pt x="1353979" y="-3918"/>
                  <a:pt x="1496677" y="0"/>
                </a:cubicBezTo>
                <a:cubicBezTo>
                  <a:pt x="1639375" y="3918"/>
                  <a:pt x="1670278" y="16219"/>
                  <a:pt x="1837780" y="0"/>
                </a:cubicBezTo>
                <a:cubicBezTo>
                  <a:pt x="2005282" y="-16219"/>
                  <a:pt x="2317674" y="5950"/>
                  <a:pt x="2770593" y="0"/>
                </a:cubicBezTo>
                <a:cubicBezTo>
                  <a:pt x="3223512" y="-5950"/>
                  <a:pt x="3179628" y="11286"/>
                  <a:pt x="3466722" y="0"/>
                </a:cubicBezTo>
                <a:cubicBezTo>
                  <a:pt x="3753816" y="-11286"/>
                  <a:pt x="3730243" y="-10790"/>
                  <a:pt x="3807825" y="0"/>
                </a:cubicBezTo>
                <a:cubicBezTo>
                  <a:pt x="3885407" y="10790"/>
                  <a:pt x="4171059" y="1287"/>
                  <a:pt x="4503954" y="0"/>
                </a:cubicBezTo>
                <a:cubicBezTo>
                  <a:pt x="4836849" y="-1287"/>
                  <a:pt x="5091373" y="-14456"/>
                  <a:pt x="5436767" y="0"/>
                </a:cubicBezTo>
                <a:cubicBezTo>
                  <a:pt x="5782161" y="14456"/>
                  <a:pt x="5881990" y="4893"/>
                  <a:pt x="6014554" y="0"/>
                </a:cubicBezTo>
                <a:cubicBezTo>
                  <a:pt x="6147118" y="-4893"/>
                  <a:pt x="6327351" y="-5321"/>
                  <a:pt x="6592341" y="0"/>
                </a:cubicBezTo>
                <a:cubicBezTo>
                  <a:pt x="6857331" y="5321"/>
                  <a:pt x="7051721" y="-18446"/>
                  <a:pt x="7288469" y="0"/>
                </a:cubicBezTo>
                <a:cubicBezTo>
                  <a:pt x="7525217" y="18446"/>
                  <a:pt x="7871546" y="-14074"/>
                  <a:pt x="8102940" y="0"/>
                </a:cubicBezTo>
                <a:cubicBezTo>
                  <a:pt x="8334334" y="14074"/>
                  <a:pt x="8533789" y="28873"/>
                  <a:pt x="8917411" y="0"/>
                </a:cubicBezTo>
                <a:cubicBezTo>
                  <a:pt x="9301033" y="-28873"/>
                  <a:pt x="9512400" y="33736"/>
                  <a:pt x="9731882" y="0"/>
                </a:cubicBezTo>
                <a:cubicBezTo>
                  <a:pt x="9951364" y="-33736"/>
                  <a:pt x="10281483" y="41785"/>
                  <a:pt x="10664694" y="0"/>
                </a:cubicBezTo>
                <a:cubicBezTo>
                  <a:pt x="11047905" y="-41785"/>
                  <a:pt x="11303599" y="23729"/>
                  <a:pt x="11834191" y="0"/>
                </a:cubicBezTo>
                <a:cubicBezTo>
                  <a:pt x="11838857" y="138985"/>
                  <a:pt x="11829519" y="283508"/>
                  <a:pt x="11834191" y="523220"/>
                </a:cubicBezTo>
                <a:cubicBezTo>
                  <a:pt x="11598788" y="549309"/>
                  <a:pt x="11294390" y="501169"/>
                  <a:pt x="11019720" y="523220"/>
                </a:cubicBezTo>
                <a:cubicBezTo>
                  <a:pt x="10745050" y="545271"/>
                  <a:pt x="10791458" y="539074"/>
                  <a:pt x="10678617" y="523220"/>
                </a:cubicBezTo>
                <a:cubicBezTo>
                  <a:pt x="10565776" y="507366"/>
                  <a:pt x="10277104" y="507602"/>
                  <a:pt x="9982488" y="523220"/>
                </a:cubicBezTo>
                <a:cubicBezTo>
                  <a:pt x="9687872" y="538838"/>
                  <a:pt x="9550799" y="544337"/>
                  <a:pt x="9404701" y="523220"/>
                </a:cubicBezTo>
                <a:cubicBezTo>
                  <a:pt x="9258603" y="502103"/>
                  <a:pt x="9049762" y="524679"/>
                  <a:pt x="8826914" y="523220"/>
                </a:cubicBezTo>
                <a:cubicBezTo>
                  <a:pt x="8604066" y="521761"/>
                  <a:pt x="8524186" y="509544"/>
                  <a:pt x="8249127" y="523220"/>
                </a:cubicBezTo>
                <a:cubicBezTo>
                  <a:pt x="7974068" y="536896"/>
                  <a:pt x="7803980" y="522361"/>
                  <a:pt x="7671340" y="523220"/>
                </a:cubicBezTo>
                <a:cubicBezTo>
                  <a:pt x="7538700" y="524079"/>
                  <a:pt x="7172226" y="511413"/>
                  <a:pt x="6856869" y="523220"/>
                </a:cubicBezTo>
                <a:cubicBezTo>
                  <a:pt x="6541512" y="535027"/>
                  <a:pt x="6336075" y="505301"/>
                  <a:pt x="6160741" y="523220"/>
                </a:cubicBezTo>
                <a:cubicBezTo>
                  <a:pt x="5985407" y="541139"/>
                  <a:pt x="5916923" y="514880"/>
                  <a:pt x="5819637" y="523220"/>
                </a:cubicBezTo>
                <a:cubicBezTo>
                  <a:pt x="5722351" y="531560"/>
                  <a:pt x="5502596" y="503628"/>
                  <a:pt x="5241850" y="523220"/>
                </a:cubicBezTo>
                <a:cubicBezTo>
                  <a:pt x="4981104" y="542812"/>
                  <a:pt x="4637006" y="505479"/>
                  <a:pt x="4427380" y="523220"/>
                </a:cubicBezTo>
                <a:cubicBezTo>
                  <a:pt x="4217754" y="540962"/>
                  <a:pt x="4175378" y="514473"/>
                  <a:pt x="3967935" y="523220"/>
                </a:cubicBezTo>
                <a:cubicBezTo>
                  <a:pt x="3760493" y="531967"/>
                  <a:pt x="3223290" y="546778"/>
                  <a:pt x="3035122" y="523220"/>
                </a:cubicBezTo>
                <a:cubicBezTo>
                  <a:pt x="2846954" y="499662"/>
                  <a:pt x="2433024" y="559274"/>
                  <a:pt x="2102309" y="523220"/>
                </a:cubicBezTo>
                <a:cubicBezTo>
                  <a:pt x="1771594" y="487166"/>
                  <a:pt x="1568276" y="519733"/>
                  <a:pt x="1406180" y="523220"/>
                </a:cubicBezTo>
                <a:cubicBezTo>
                  <a:pt x="1244084" y="526707"/>
                  <a:pt x="667463" y="467767"/>
                  <a:pt x="0" y="523220"/>
                </a:cubicBezTo>
                <a:cubicBezTo>
                  <a:pt x="19326" y="261758"/>
                  <a:pt x="-18375" y="145008"/>
                  <a:pt x="0" y="0"/>
                </a:cubicBezTo>
                <a:close/>
              </a:path>
              <a:path w="11834191" h="523220" stroke="0" extrusionOk="0">
                <a:moveTo>
                  <a:pt x="0" y="0"/>
                </a:moveTo>
                <a:cubicBezTo>
                  <a:pt x="183757" y="-5529"/>
                  <a:pt x="359740" y="10940"/>
                  <a:pt x="577787" y="0"/>
                </a:cubicBezTo>
                <a:cubicBezTo>
                  <a:pt x="795834" y="-10940"/>
                  <a:pt x="772381" y="-13125"/>
                  <a:pt x="918890" y="0"/>
                </a:cubicBezTo>
                <a:cubicBezTo>
                  <a:pt x="1065399" y="13125"/>
                  <a:pt x="1628938" y="34148"/>
                  <a:pt x="1851703" y="0"/>
                </a:cubicBezTo>
                <a:cubicBezTo>
                  <a:pt x="2074468" y="-34148"/>
                  <a:pt x="2245735" y="-28136"/>
                  <a:pt x="2429490" y="0"/>
                </a:cubicBezTo>
                <a:cubicBezTo>
                  <a:pt x="2613245" y="28136"/>
                  <a:pt x="2793710" y="-5308"/>
                  <a:pt x="3007277" y="0"/>
                </a:cubicBezTo>
                <a:cubicBezTo>
                  <a:pt x="3220844" y="5308"/>
                  <a:pt x="3752153" y="-28630"/>
                  <a:pt x="3940089" y="0"/>
                </a:cubicBezTo>
                <a:cubicBezTo>
                  <a:pt x="4128025" y="28630"/>
                  <a:pt x="4176929" y="-5839"/>
                  <a:pt x="4399535" y="0"/>
                </a:cubicBezTo>
                <a:cubicBezTo>
                  <a:pt x="4622141" y="5839"/>
                  <a:pt x="4975401" y="12392"/>
                  <a:pt x="5332347" y="0"/>
                </a:cubicBezTo>
                <a:cubicBezTo>
                  <a:pt x="5689293" y="-12392"/>
                  <a:pt x="6073268" y="-29181"/>
                  <a:pt x="6265160" y="0"/>
                </a:cubicBezTo>
                <a:cubicBezTo>
                  <a:pt x="6457052" y="29181"/>
                  <a:pt x="6787445" y="-8340"/>
                  <a:pt x="6961289" y="0"/>
                </a:cubicBezTo>
                <a:cubicBezTo>
                  <a:pt x="7135133" y="8340"/>
                  <a:pt x="7658851" y="-43993"/>
                  <a:pt x="7894102" y="0"/>
                </a:cubicBezTo>
                <a:cubicBezTo>
                  <a:pt x="8129353" y="43993"/>
                  <a:pt x="8353832" y="21822"/>
                  <a:pt x="8471888" y="0"/>
                </a:cubicBezTo>
                <a:cubicBezTo>
                  <a:pt x="8589944" y="-21822"/>
                  <a:pt x="8797836" y="-8568"/>
                  <a:pt x="9049675" y="0"/>
                </a:cubicBezTo>
                <a:cubicBezTo>
                  <a:pt x="9301514" y="8568"/>
                  <a:pt x="9615008" y="12483"/>
                  <a:pt x="9864146" y="0"/>
                </a:cubicBezTo>
                <a:cubicBezTo>
                  <a:pt x="10113284" y="-12483"/>
                  <a:pt x="10279532" y="-4301"/>
                  <a:pt x="10441933" y="0"/>
                </a:cubicBezTo>
                <a:cubicBezTo>
                  <a:pt x="10604334" y="4301"/>
                  <a:pt x="11213451" y="11648"/>
                  <a:pt x="11834191" y="0"/>
                </a:cubicBezTo>
                <a:cubicBezTo>
                  <a:pt x="11833334" y="109059"/>
                  <a:pt x="11856517" y="337275"/>
                  <a:pt x="11834191" y="523220"/>
                </a:cubicBezTo>
                <a:cubicBezTo>
                  <a:pt x="11457753" y="511127"/>
                  <a:pt x="11392664" y="483855"/>
                  <a:pt x="11019720" y="523220"/>
                </a:cubicBezTo>
                <a:cubicBezTo>
                  <a:pt x="10646776" y="562585"/>
                  <a:pt x="10819504" y="509468"/>
                  <a:pt x="10678617" y="523220"/>
                </a:cubicBezTo>
                <a:cubicBezTo>
                  <a:pt x="10537730" y="536972"/>
                  <a:pt x="10376257" y="529617"/>
                  <a:pt x="10219172" y="523220"/>
                </a:cubicBezTo>
                <a:cubicBezTo>
                  <a:pt x="10062087" y="516823"/>
                  <a:pt x="9485048" y="545181"/>
                  <a:pt x="9286359" y="523220"/>
                </a:cubicBezTo>
                <a:cubicBezTo>
                  <a:pt x="9087670" y="501259"/>
                  <a:pt x="8930604" y="524579"/>
                  <a:pt x="8590230" y="523220"/>
                </a:cubicBezTo>
                <a:cubicBezTo>
                  <a:pt x="8249856" y="521861"/>
                  <a:pt x="8225513" y="502892"/>
                  <a:pt x="8130785" y="523220"/>
                </a:cubicBezTo>
                <a:cubicBezTo>
                  <a:pt x="8036058" y="543548"/>
                  <a:pt x="7592513" y="520076"/>
                  <a:pt x="7434656" y="523220"/>
                </a:cubicBezTo>
                <a:cubicBezTo>
                  <a:pt x="7276799" y="526364"/>
                  <a:pt x="7187720" y="515206"/>
                  <a:pt x="7093553" y="523220"/>
                </a:cubicBezTo>
                <a:cubicBezTo>
                  <a:pt x="6999386" y="531234"/>
                  <a:pt x="6880229" y="515377"/>
                  <a:pt x="6752450" y="523220"/>
                </a:cubicBezTo>
                <a:cubicBezTo>
                  <a:pt x="6624671" y="531063"/>
                  <a:pt x="6267953" y="534005"/>
                  <a:pt x="6056321" y="523220"/>
                </a:cubicBezTo>
                <a:cubicBezTo>
                  <a:pt x="5844689" y="512435"/>
                  <a:pt x="5690535" y="532784"/>
                  <a:pt x="5596876" y="523220"/>
                </a:cubicBezTo>
                <a:cubicBezTo>
                  <a:pt x="5503217" y="513656"/>
                  <a:pt x="5101891" y="538955"/>
                  <a:pt x="4782405" y="523220"/>
                </a:cubicBezTo>
                <a:cubicBezTo>
                  <a:pt x="4462919" y="507485"/>
                  <a:pt x="4536900" y="524983"/>
                  <a:pt x="4322960" y="523220"/>
                </a:cubicBezTo>
                <a:cubicBezTo>
                  <a:pt x="4109020" y="521457"/>
                  <a:pt x="3815914" y="504295"/>
                  <a:pt x="3508490" y="523220"/>
                </a:cubicBezTo>
                <a:cubicBezTo>
                  <a:pt x="3201066" y="542146"/>
                  <a:pt x="3335297" y="534958"/>
                  <a:pt x="3167386" y="523220"/>
                </a:cubicBezTo>
                <a:cubicBezTo>
                  <a:pt x="2999475" y="511482"/>
                  <a:pt x="2711729" y="536994"/>
                  <a:pt x="2352916" y="523220"/>
                </a:cubicBezTo>
                <a:cubicBezTo>
                  <a:pt x="1994103" y="509447"/>
                  <a:pt x="2051742" y="541540"/>
                  <a:pt x="1893471" y="523220"/>
                </a:cubicBezTo>
                <a:cubicBezTo>
                  <a:pt x="1735200" y="504900"/>
                  <a:pt x="1671154" y="522015"/>
                  <a:pt x="1552367" y="523220"/>
                </a:cubicBezTo>
                <a:cubicBezTo>
                  <a:pt x="1433580" y="524425"/>
                  <a:pt x="1229484" y="545152"/>
                  <a:pt x="1092922" y="523220"/>
                </a:cubicBezTo>
                <a:cubicBezTo>
                  <a:pt x="956361" y="501288"/>
                  <a:pt x="503396" y="492279"/>
                  <a:pt x="0" y="523220"/>
                </a:cubicBezTo>
                <a:cubicBezTo>
                  <a:pt x="16070" y="270653"/>
                  <a:pt x="-9134" y="201856"/>
                  <a:pt x="0" y="0"/>
                </a:cubicBezTo>
                <a:close/>
              </a:path>
            </a:pathLst>
          </a:custGeom>
          <a:solidFill>
            <a:srgbClr val="DCDAED"/>
          </a:solidFill>
          <a:ln w="28575">
            <a:solidFill>
              <a:srgbClr val="7030A0"/>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txBody>
          <a:bodyPr wrap="square" rtlCol="0">
            <a:spAutoFit/>
          </a:bodyPr>
          <a:lstStyle/>
          <a:p>
            <a:pPr algn="ctr"/>
            <a:r>
              <a:rPr lang="en-GB" sz="1400" b="1" dirty="0">
                <a:latin typeface="Corbel" panose="020B0503020204020204" pitchFamily="34" charset="0"/>
              </a:rPr>
              <a:t>HT2 Year 8: The Renaissance Period, focusing on Shakespeare’s </a:t>
            </a:r>
            <a:r>
              <a:rPr lang="en-GB" sz="1400" b="1" i="1" dirty="0">
                <a:latin typeface="Corbel" panose="020B0503020204020204" pitchFamily="34" charset="0"/>
              </a:rPr>
              <a:t>Romeo and Juliet</a:t>
            </a:r>
          </a:p>
          <a:p>
            <a:pPr algn="ctr"/>
            <a:r>
              <a:rPr lang="en-GB" sz="1400" b="1" dirty="0">
                <a:latin typeface="Corbel" panose="020B0503020204020204" pitchFamily="34" charset="0"/>
              </a:rPr>
              <a:t>Knowledge Organiser</a:t>
            </a:r>
          </a:p>
        </p:txBody>
      </p:sp>
      <p:graphicFrame>
        <p:nvGraphicFramePr>
          <p:cNvPr id="5" name="Table 26">
            <a:extLst>
              <a:ext uri="{FF2B5EF4-FFF2-40B4-BE49-F238E27FC236}">
                <a16:creationId xmlns:a16="http://schemas.microsoft.com/office/drawing/2014/main" id="{AB688EEE-C4DD-EF49-8B32-12E02AD22C55}"/>
              </a:ext>
            </a:extLst>
          </p:cNvPr>
          <p:cNvGraphicFramePr>
            <a:graphicFrameLocks noGrp="1"/>
          </p:cNvGraphicFramePr>
          <p:nvPr>
            <p:extLst>
              <p:ext uri="{D42A27DB-BD31-4B8C-83A1-F6EECF244321}">
                <p14:modId xmlns:p14="http://schemas.microsoft.com/office/powerpoint/2010/main" val="1850246192"/>
              </p:ext>
            </p:extLst>
          </p:nvPr>
        </p:nvGraphicFramePr>
        <p:xfrm>
          <a:off x="6095996" y="4894458"/>
          <a:ext cx="5930938" cy="1831398"/>
        </p:xfrm>
        <a:graphic>
          <a:graphicData uri="http://schemas.openxmlformats.org/drawingml/2006/table">
            <a:tbl>
              <a:tblPr firstRow="1" bandRow="1">
                <a:tableStyleId>{5940675A-B579-460E-94D1-54222C63F5DA}</a:tableStyleId>
              </a:tblPr>
              <a:tblGrid>
                <a:gridCol w="858030">
                  <a:extLst>
                    <a:ext uri="{9D8B030D-6E8A-4147-A177-3AD203B41FA5}">
                      <a16:colId xmlns:a16="http://schemas.microsoft.com/office/drawing/2014/main" val="488862517"/>
                    </a:ext>
                  </a:extLst>
                </a:gridCol>
                <a:gridCol w="1947174">
                  <a:extLst>
                    <a:ext uri="{9D8B030D-6E8A-4147-A177-3AD203B41FA5}">
                      <a16:colId xmlns:a16="http://schemas.microsoft.com/office/drawing/2014/main" val="2122681684"/>
                    </a:ext>
                  </a:extLst>
                </a:gridCol>
                <a:gridCol w="1148206">
                  <a:extLst>
                    <a:ext uri="{9D8B030D-6E8A-4147-A177-3AD203B41FA5}">
                      <a16:colId xmlns:a16="http://schemas.microsoft.com/office/drawing/2014/main" val="1380149047"/>
                    </a:ext>
                  </a:extLst>
                </a:gridCol>
                <a:gridCol w="1977528">
                  <a:extLst>
                    <a:ext uri="{9D8B030D-6E8A-4147-A177-3AD203B41FA5}">
                      <a16:colId xmlns:a16="http://schemas.microsoft.com/office/drawing/2014/main" val="1523310724"/>
                    </a:ext>
                  </a:extLst>
                </a:gridCol>
              </a:tblGrid>
              <a:tr h="257908">
                <a:tc gridSpan="2">
                  <a:txBody>
                    <a:bodyPr/>
                    <a:lstStyle/>
                    <a:p>
                      <a:pPr algn="ctr"/>
                      <a:r>
                        <a:rPr lang="en-GB" sz="1000" b="1" dirty="0">
                          <a:latin typeface="+mn-lt"/>
                        </a:rPr>
                        <a:t>Dramatic Devices in ‘Romeo and Juliet’</a:t>
                      </a:r>
                    </a:p>
                  </a:txBody>
                  <a:tcPr>
                    <a:solidFill>
                      <a:srgbClr val="DCDAED"/>
                    </a:solidFill>
                  </a:tcPr>
                </a:tc>
                <a:tc hMerge="1">
                  <a:txBody>
                    <a:bodyPr/>
                    <a:lstStyle/>
                    <a:p>
                      <a:endParaRPr lang="en-GB" dirty="0"/>
                    </a:p>
                  </a:txBody>
                  <a:tcPr>
                    <a:solidFill>
                      <a:schemeClr val="bg1"/>
                    </a:solidFill>
                  </a:tcPr>
                </a:tc>
                <a:tc gridSpan="2">
                  <a:txBody>
                    <a:bodyPr/>
                    <a:lstStyle/>
                    <a:p>
                      <a:pPr algn="ctr"/>
                      <a:r>
                        <a:rPr lang="en-GB" sz="1000" b="1" dirty="0">
                          <a:latin typeface="+mn-lt"/>
                        </a:rPr>
                        <a:t>Aspects of Tragedy in ‘Romeo and Juliet’</a:t>
                      </a:r>
                    </a:p>
                  </a:txBody>
                  <a:tcPr>
                    <a:solidFill>
                      <a:srgbClr val="DCDAED"/>
                    </a:solidFill>
                  </a:tcPr>
                </a:tc>
                <a:tc hMerge="1">
                  <a:txBody>
                    <a:bodyPr/>
                    <a:lstStyle/>
                    <a:p>
                      <a:pPr algn="ctr"/>
                      <a:r>
                        <a:rPr lang="en-GB" sz="1200" b="1" dirty="0">
                          <a:latin typeface="+mn-lt"/>
                        </a:rPr>
                        <a:t>Aspects of Tragedy in ‘Romeo and Juliet’</a:t>
                      </a:r>
                    </a:p>
                  </a:txBody>
                  <a:tcPr>
                    <a:solidFill>
                      <a:schemeClr val="bg1"/>
                    </a:solidFill>
                  </a:tcPr>
                </a:tc>
                <a:extLst>
                  <a:ext uri="{0D108BD9-81ED-4DB2-BD59-A6C34878D82A}">
                    <a16:rowId xmlns:a16="http://schemas.microsoft.com/office/drawing/2014/main" val="4132041187"/>
                  </a:ext>
                </a:extLst>
              </a:tr>
              <a:tr h="376206">
                <a:tc>
                  <a:txBody>
                    <a:bodyPr/>
                    <a:lstStyle/>
                    <a:p>
                      <a:r>
                        <a:rPr lang="en-GB" sz="700" b="1" dirty="0">
                          <a:latin typeface="+mn-lt"/>
                        </a:rPr>
                        <a:t>Dramatic Irony</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700" b="1" dirty="0">
                          <a:effectLst/>
                          <a:latin typeface="+mn-lt"/>
                        </a:rPr>
                        <a:t>Mercutio and Benvolio think Romeo is still pining over Rosaline, but the audience knows he has moved on to Juliet. A2S1.</a:t>
                      </a:r>
                      <a:endParaRPr lang="en-GB" sz="700" b="1" dirty="0">
                        <a:latin typeface="+mn-lt"/>
                      </a:endParaRPr>
                    </a:p>
                  </a:txBody>
                  <a:tcPr>
                    <a:solidFill>
                      <a:schemeClr val="bg1"/>
                    </a:solidFill>
                  </a:tcPr>
                </a:tc>
                <a:tc>
                  <a:txBody>
                    <a:bodyPr/>
                    <a:lstStyle/>
                    <a:p>
                      <a:r>
                        <a:rPr lang="en-GB" sz="700" b="1" dirty="0">
                          <a:latin typeface="+mn-lt"/>
                        </a:rPr>
                        <a:t>Tragic hero</a:t>
                      </a:r>
                    </a:p>
                  </a:txBody>
                  <a:tcPr>
                    <a:solidFill>
                      <a:schemeClr val="bg1"/>
                    </a:solidFill>
                  </a:tcPr>
                </a:tc>
                <a:tc>
                  <a:txBody>
                    <a:bodyPr/>
                    <a:lstStyle/>
                    <a:p>
                      <a:r>
                        <a:rPr lang="en-GB" sz="700" b="1" dirty="0">
                          <a:effectLst/>
                          <a:latin typeface="+mn-lt"/>
                        </a:rPr>
                        <a:t>A main character cursed by fate and </a:t>
                      </a:r>
                      <a:endParaRPr lang="en-GB" sz="700" b="1" dirty="0">
                        <a:latin typeface="+mn-lt"/>
                      </a:endParaRPr>
                    </a:p>
                    <a:p>
                      <a:r>
                        <a:rPr lang="en-GB" sz="700" b="1" dirty="0">
                          <a:effectLst/>
                          <a:latin typeface="+mn-lt"/>
                        </a:rPr>
                        <a:t>possessed of a tragic flaw (Romeo, and to an extent Juliet).</a:t>
                      </a:r>
                      <a:endParaRPr lang="en-GB" sz="700" b="1" dirty="0">
                        <a:latin typeface="+mn-lt"/>
                      </a:endParaRPr>
                    </a:p>
                  </a:txBody>
                  <a:tcPr>
                    <a:solidFill>
                      <a:schemeClr val="bg1"/>
                    </a:solidFill>
                  </a:tcPr>
                </a:tc>
                <a:extLst>
                  <a:ext uri="{0D108BD9-81ED-4DB2-BD59-A6C34878D82A}">
                    <a16:rowId xmlns:a16="http://schemas.microsoft.com/office/drawing/2014/main" val="332755152"/>
                  </a:ext>
                </a:extLst>
              </a:tr>
              <a:tr h="339050">
                <a:tc>
                  <a:txBody>
                    <a:bodyPr/>
                    <a:lstStyle/>
                    <a:p>
                      <a:r>
                        <a:rPr lang="en-GB" sz="700" b="1" dirty="0">
                          <a:latin typeface="+mn-lt"/>
                        </a:rPr>
                        <a:t>Soliloquy</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700" b="1" dirty="0">
                          <a:effectLst/>
                          <a:latin typeface="+mn-lt"/>
                        </a:rPr>
                        <a:t>Juliet’s opening speech in A3S2 in which she pours her heart out over her love for Romeo.</a:t>
                      </a:r>
                      <a:endParaRPr lang="en-GB" sz="700" b="1" dirty="0">
                        <a:latin typeface="+mn-lt"/>
                      </a:endParaRP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700" b="1" dirty="0">
                          <a:latin typeface="+mn-lt"/>
                        </a:rPr>
                        <a:t>Hamartia</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700" b="1" dirty="0">
                          <a:effectLst/>
                          <a:latin typeface="+mn-lt"/>
                        </a:rPr>
                        <a:t>The fatal character flaw of the tragic hero (his passion and impulsiveness).</a:t>
                      </a:r>
                      <a:endParaRPr lang="en-GB" sz="700" b="1" dirty="0">
                        <a:latin typeface="+mn-lt"/>
                      </a:endParaRPr>
                    </a:p>
                  </a:txBody>
                  <a:tcPr>
                    <a:solidFill>
                      <a:schemeClr val="bg1"/>
                    </a:solidFill>
                  </a:tcPr>
                </a:tc>
                <a:extLst>
                  <a:ext uri="{0D108BD9-81ED-4DB2-BD59-A6C34878D82A}">
                    <a16:rowId xmlns:a16="http://schemas.microsoft.com/office/drawing/2014/main" val="2182593245"/>
                  </a:ext>
                </a:extLst>
              </a:tr>
              <a:tr h="376206">
                <a:tc>
                  <a:txBody>
                    <a:bodyPr/>
                    <a:lstStyle/>
                    <a:p>
                      <a:r>
                        <a:rPr lang="en-GB" sz="700" b="1" dirty="0">
                          <a:latin typeface="+mn-lt"/>
                        </a:rPr>
                        <a:t>Aside</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700" b="1" dirty="0">
                          <a:effectLst/>
                          <a:latin typeface="+mn-lt"/>
                        </a:rPr>
                        <a:t>Juliet secretly hopes for the ‘villain’ Romeo: Villain and he be many miles asunder God pardon him! A3S5.</a:t>
                      </a:r>
                      <a:endParaRPr lang="en-GB" sz="700" b="1" dirty="0">
                        <a:latin typeface="+mn-lt"/>
                      </a:endParaRP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700" b="1" dirty="0">
                          <a:latin typeface="+mn-lt"/>
                        </a:rPr>
                        <a:t>Catharsis</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700" b="1" dirty="0">
                          <a:effectLst/>
                          <a:latin typeface="+mn-lt"/>
                        </a:rPr>
                        <a:t>The release of the audience's emotions through empathy with the characters.</a:t>
                      </a:r>
                      <a:endParaRPr lang="en-GB" sz="700" b="1" dirty="0">
                        <a:latin typeface="+mn-lt"/>
                      </a:endParaRPr>
                    </a:p>
                  </a:txBody>
                  <a:tcPr>
                    <a:solidFill>
                      <a:schemeClr val="bg1"/>
                    </a:solidFill>
                  </a:tcPr>
                </a:tc>
                <a:extLst>
                  <a:ext uri="{0D108BD9-81ED-4DB2-BD59-A6C34878D82A}">
                    <a16:rowId xmlns:a16="http://schemas.microsoft.com/office/drawing/2014/main" val="2680667274"/>
                  </a:ext>
                </a:extLst>
              </a:tr>
              <a:tr h="376206">
                <a:tc>
                  <a:txBody>
                    <a:bodyPr/>
                    <a:lstStyle/>
                    <a:p>
                      <a:r>
                        <a:rPr lang="en-GB" sz="700" b="1" dirty="0">
                          <a:latin typeface="+mn-lt"/>
                        </a:rPr>
                        <a:t>Foreshadowing</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700" b="1" dirty="0">
                          <a:effectLst/>
                          <a:latin typeface="+mn-lt"/>
                        </a:rPr>
                        <a:t>Friar Laurence: These violent delights have violent ends, And in their triumph die, like fire and powder. A2S6.</a:t>
                      </a:r>
                      <a:endParaRPr lang="en-GB" sz="700" b="1" dirty="0">
                        <a:latin typeface="+mn-lt"/>
                      </a:endParaRP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700" b="1" dirty="0">
                          <a:latin typeface="+mn-lt"/>
                        </a:rPr>
                        <a:t>Internal conflict</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700" b="1" dirty="0">
                          <a:effectLst/>
                          <a:latin typeface="+mn-lt"/>
                        </a:rPr>
                        <a:t>The struggle the hero engages in with his/her fatal flaw.</a:t>
                      </a:r>
                      <a:endParaRPr lang="en-GB" sz="700" b="1" dirty="0">
                        <a:latin typeface="+mn-lt"/>
                      </a:endParaRPr>
                    </a:p>
                  </a:txBody>
                  <a:tcPr>
                    <a:solidFill>
                      <a:schemeClr val="bg1"/>
                    </a:solidFill>
                  </a:tcPr>
                </a:tc>
                <a:extLst>
                  <a:ext uri="{0D108BD9-81ED-4DB2-BD59-A6C34878D82A}">
                    <a16:rowId xmlns:a16="http://schemas.microsoft.com/office/drawing/2014/main" val="3124982919"/>
                  </a:ext>
                </a:extLst>
              </a:tr>
            </a:tbl>
          </a:graphicData>
        </a:graphic>
      </p:graphicFrame>
      <p:sp>
        <p:nvSpPr>
          <p:cNvPr id="29" name="TextBox 28">
            <a:extLst>
              <a:ext uri="{FF2B5EF4-FFF2-40B4-BE49-F238E27FC236}">
                <a16:creationId xmlns:a16="http://schemas.microsoft.com/office/drawing/2014/main" id="{DB4B46C0-5E12-8B40-A500-AD61D36AFB24}"/>
              </a:ext>
            </a:extLst>
          </p:cNvPr>
          <p:cNvSpPr txBox="1"/>
          <p:nvPr/>
        </p:nvSpPr>
        <p:spPr>
          <a:xfrm>
            <a:off x="1069675" y="6077715"/>
            <a:ext cx="4780704" cy="646331"/>
          </a:xfrm>
          <a:prstGeom prst="rect">
            <a:avLst/>
          </a:prstGeom>
          <a:noFill/>
        </p:spPr>
        <p:txBody>
          <a:bodyPr wrap="square" rtlCol="0">
            <a:spAutoFit/>
          </a:bodyPr>
          <a:lstStyle/>
          <a:p>
            <a:pPr algn="ctr"/>
            <a:r>
              <a:rPr lang="en-GB" sz="3600" b="1" dirty="0">
                <a:latin typeface="Segoe Script" panose="020B0804020000000003" pitchFamily="34" charset="0"/>
              </a:rPr>
              <a:t>Romeo and Juliet</a:t>
            </a:r>
          </a:p>
        </p:txBody>
      </p:sp>
      <p:pic>
        <p:nvPicPr>
          <p:cNvPr id="32" name="Picture 31">
            <a:extLst>
              <a:ext uri="{FF2B5EF4-FFF2-40B4-BE49-F238E27FC236}">
                <a16:creationId xmlns:a16="http://schemas.microsoft.com/office/drawing/2014/main" id="{83838BE5-B4AC-E749-A881-FF81311DDB0D}"/>
              </a:ext>
            </a:extLst>
          </p:cNvPr>
          <p:cNvPicPr>
            <a:picLocks noChangeAspect="1"/>
          </p:cNvPicPr>
          <p:nvPr/>
        </p:nvPicPr>
        <p:blipFill rotWithShape="1">
          <a:blip r:embed="rId2"/>
          <a:srcRect b="20171"/>
          <a:stretch/>
        </p:blipFill>
        <p:spPr>
          <a:xfrm>
            <a:off x="0" y="5870140"/>
            <a:ext cx="1069675" cy="853906"/>
          </a:xfrm>
          <a:prstGeom prst="rect">
            <a:avLst/>
          </a:prstGeom>
        </p:spPr>
      </p:pic>
    </p:spTree>
    <p:extLst>
      <p:ext uri="{BB962C8B-B14F-4D97-AF65-F5344CB8AC3E}">
        <p14:creationId xmlns:p14="http://schemas.microsoft.com/office/powerpoint/2010/main" val="39720609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205</TotalTime>
  <Words>2668</Words>
  <Application>Microsoft Office PowerPoint</Application>
  <PresentationFormat>Widescreen</PresentationFormat>
  <Paragraphs>157</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Sophie Moreton</dc:creator>
  <cp:lastModifiedBy>Sophie Moreton</cp:lastModifiedBy>
  <cp:revision>29</cp:revision>
  <dcterms:created xsi:type="dcterms:W3CDTF">2021-02-19T12:06:52Z</dcterms:created>
  <dcterms:modified xsi:type="dcterms:W3CDTF">2022-11-01T21:24:00Z</dcterms:modified>
</cp:coreProperties>
</file>