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9" r:id="rId5"/>
    <p:sldId id="260" r:id="rId6"/>
    <p:sldId id="256" r:id="rId7"/>
    <p:sldId id="258"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A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BF1A64-4E18-5D09-A7F5-D0082EEFE7EA}" v="30" dt="2024-02-26T11:08:09.881"/>
    <p1510:client id="{BD7F199B-4383-4B94-A578-2CCBFA6D92F7}" v="5" dt="2024-02-26T09:16:54.1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Jefferies" userId="S::sjefferies@campsmount.com::49659943-5902-4ddb-b5ba-5785cd33655e" providerId="AD" clId="Web-{A9BF1A64-4E18-5D09-A7F5-D0082EEFE7EA}"/>
    <pc:docChg chg="addSld modSld">
      <pc:chgData name="Samantha Jefferies" userId="S::sjefferies@campsmount.com::49659943-5902-4ddb-b5ba-5785cd33655e" providerId="AD" clId="Web-{A9BF1A64-4E18-5D09-A7F5-D0082EEFE7EA}" dt="2024-02-26T11:08:05.412" v="13" actId="20577"/>
      <pc:docMkLst>
        <pc:docMk/>
      </pc:docMkLst>
      <pc:sldChg chg="modSp">
        <pc:chgData name="Samantha Jefferies" userId="S::sjefferies@campsmount.com::49659943-5902-4ddb-b5ba-5785cd33655e" providerId="AD" clId="Web-{A9BF1A64-4E18-5D09-A7F5-D0082EEFE7EA}" dt="2024-02-26T11:07:59.771" v="7" actId="20577"/>
        <pc:sldMkLst>
          <pc:docMk/>
          <pc:sldMk cId="3239846443" sldId="259"/>
        </pc:sldMkLst>
        <pc:spChg chg="mod">
          <ac:chgData name="Samantha Jefferies" userId="S::sjefferies@campsmount.com::49659943-5902-4ddb-b5ba-5785cd33655e" providerId="AD" clId="Web-{A9BF1A64-4E18-5D09-A7F5-D0082EEFE7EA}" dt="2024-02-26T11:07:59.771" v="7" actId="20577"/>
          <ac:spMkLst>
            <pc:docMk/>
            <pc:sldMk cId="3239846443" sldId="259"/>
            <ac:spMk id="4" creationId="{13B5CF25-87FD-BA47-A01D-F576EB9944B4}"/>
          </ac:spMkLst>
        </pc:spChg>
      </pc:sldChg>
      <pc:sldChg chg="add">
        <pc:chgData name="Samantha Jefferies" userId="S::sjefferies@campsmount.com::49659943-5902-4ddb-b5ba-5785cd33655e" providerId="AD" clId="Web-{A9BF1A64-4E18-5D09-A7F5-D0082EEFE7EA}" dt="2024-02-26T11:07:41.724" v="0"/>
        <pc:sldMkLst>
          <pc:docMk/>
          <pc:sldMk cId="4177530386" sldId="261"/>
        </pc:sldMkLst>
      </pc:sldChg>
      <pc:sldChg chg="modSp add">
        <pc:chgData name="Samantha Jefferies" userId="S::sjefferies@campsmount.com::49659943-5902-4ddb-b5ba-5785cd33655e" providerId="AD" clId="Web-{A9BF1A64-4E18-5D09-A7F5-D0082EEFE7EA}" dt="2024-02-26T11:08:05.412" v="13" actId="20577"/>
        <pc:sldMkLst>
          <pc:docMk/>
          <pc:sldMk cId="610713405" sldId="262"/>
        </pc:sldMkLst>
        <pc:spChg chg="mod">
          <ac:chgData name="Samantha Jefferies" userId="S::sjefferies@campsmount.com::49659943-5902-4ddb-b5ba-5785cd33655e" providerId="AD" clId="Web-{A9BF1A64-4E18-5D09-A7F5-D0082EEFE7EA}" dt="2024-02-26T11:08:05.412" v="13" actId="20577"/>
          <ac:spMkLst>
            <pc:docMk/>
            <pc:sldMk cId="610713405" sldId="262"/>
            <ac:spMk id="4" creationId="{13B5CF25-87FD-BA47-A01D-F576EB9944B4}"/>
          </ac:spMkLst>
        </pc:spChg>
      </pc:sldChg>
    </pc:docChg>
  </pc:docChgLst>
  <pc:docChgLst>
    <pc:chgData name="Deborah Lister" userId="785ba93b-b763-4429-b9e9-ca214d49f330" providerId="ADAL" clId="{BD7F199B-4383-4B94-A578-2CCBFA6D92F7}"/>
    <pc:docChg chg="addSld modSld">
      <pc:chgData name="Deborah Lister" userId="785ba93b-b763-4429-b9e9-ca214d49f330" providerId="ADAL" clId="{BD7F199B-4383-4B94-A578-2CCBFA6D92F7}" dt="2024-02-26T09:16:54.177" v="0"/>
      <pc:docMkLst>
        <pc:docMk/>
      </pc:docMkLst>
      <pc:sldChg chg="add">
        <pc:chgData name="Deborah Lister" userId="785ba93b-b763-4429-b9e9-ca214d49f330" providerId="ADAL" clId="{BD7F199B-4383-4B94-A578-2CCBFA6D92F7}" dt="2024-02-26T09:16:54.177" v="0"/>
        <pc:sldMkLst>
          <pc:docMk/>
          <pc:sldMk cId="3239846443" sldId="259"/>
        </pc:sldMkLst>
      </pc:sldChg>
      <pc:sldChg chg="add">
        <pc:chgData name="Deborah Lister" userId="785ba93b-b763-4429-b9e9-ca214d49f330" providerId="ADAL" clId="{BD7F199B-4383-4B94-A578-2CCBFA6D92F7}" dt="2024-02-26T09:16:54.177" v="0"/>
        <pc:sldMkLst>
          <pc:docMk/>
          <pc:sldMk cId="2449632543"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4B6E-09E3-7748-BA6D-A911A27618C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CB3E3CD-C662-0E4D-BDB3-09C4A6C09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D97CA15-7D24-B34B-A216-6E364A92659E}"/>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5" name="Footer Placeholder 4">
            <a:extLst>
              <a:ext uri="{FF2B5EF4-FFF2-40B4-BE49-F238E27FC236}">
                <a16:creationId xmlns:a16="http://schemas.microsoft.com/office/drawing/2014/main" id="{B964930A-7536-614C-9B1B-5FBCA3A6BB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5ABBE1-FBE7-5045-8B84-F93D5ABF90F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23859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1C2EA-C7F6-4D4A-BD26-807FBF58C62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83F2769-2733-DD4D-9DA3-E46219AD4DC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DCF42D4-FD62-424A-891F-010301C06158}"/>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5" name="Footer Placeholder 4">
            <a:extLst>
              <a:ext uri="{FF2B5EF4-FFF2-40B4-BE49-F238E27FC236}">
                <a16:creationId xmlns:a16="http://schemas.microsoft.com/office/drawing/2014/main" id="{9F3FB306-1451-5441-8353-E7D2FB80DD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5936A8-01E0-4246-9C92-3E0F6AE73E0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0226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BD5B6C-BE29-604B-B063-94E2F95A0F6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AEEE819-D821-B441-ABEB-90198007B6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6A3D9E-2879-FE47-BB9C-74373733BB64}"/>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5" name="Footer Placeholder 4">
            <a:extLst>
              <a:ext uri="{FF2B5EF4-FFF2-40B4-BE49-F238E27FC236}">
                <a16:creationId xmlns:a16="http://schemas.microsoft.com/office/drawing/2014/main" id="{05F5CD3D-ABCF-CA44-AEDB-9FF8396FA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DFE34-3B70-CD46-A811-6D8F312BC4B6}"/>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96052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10451-9208-8D49-A1C0-8D44045E99D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1A4C65F-0AEB-D84A-8394-BEDBF61BBE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AA73EEA-C277-C441-BFD7-96C33288A418}"/>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5" name="Footer Placeholder 4">
            <a:extLst>
              <a:ext uri="{FF2B5EF4-FFF2-40B4-BE49-F238E27FC236}">
                <a16:creationId xmlns:a16="http://schemas.microsoft.com/office/drawing/2014/main" id="{22700337-45C9-FE42-B374-13473F241D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F3AE1B-E4D2-9E42-AF5C-A51BE8097FF3}"/>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01434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A810-8A4A-9D41-B0C2-79FF4898A20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ABF2AFF-DCAD-F14A-BD52-46C162316E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E3A0B6-C7BA-3D46-BC78-E7D857E06BB8}"/>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5" name="Footer Placeholder 4">
            <a:extLst>
              <a:ext uri="{FF2B5EF4-FFF2-40B4-BE49-F238E27FC236}">
                <a16:creationId xmlns:a16="http://schemas.microsoft.com/office/drawing/2014/main" id="{CAEC83B7-B185-0F40-9ED5-724B39BD47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79A181-35D7-4840-9F04-3C8AA9CBF6D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91478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82CF-7CDE-7545-8178-7C5438F7E31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20A3AF5-C886-D440-8788-FA5865C75B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EF6CC0D-9F10-9C4D-BF2B-8751B2ECC8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7276AA2-D90E-D34C-97F9-9FFFB7E7F2F4}"/>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6" name="Footer Placeholder 5">
            <a:extLst>
              <a:ext uri="{FF2B5EF4-FFF2-40B4-BE49-F238E27FC236}">
                <a16:creationId xmlns:a16="http://schemas.microsoft.com/office/drawing/2014/main" id="{89177632-BED8-DC43-9633-62EFF9D532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19B768-8D99-CD40-98D8-AE425E73902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15122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C02F-B713-C847-838F-CA620E2791B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5665B44-53E4-D94E-8A8F-8913ADBACA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9230C56-5857-8C4E-9E1E-E38E30C78A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7C48020-0BA9-A04A-BF9E-9EF6A2736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79C32C-BE85-204A-B53B-0CAE48C3F9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D83D89-9892-F049-97C9-65D0F8DF5D11}"/>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8" name="Footer Placeholder 7">
            <a:extLst>
              <a:ext uri="{FF2B5EF4-FFF2-40B4-BE49-F238E27FC236}">
                <a16:creationId xmlns:a16="http://schemas.microsoft.com/office/drawing/2014/main" id="{99E2D7D6-A728-6548-ABC1-19CF3196E4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2C0A85-EE7D-3E4A-8031-38FFCA64B638}"/>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47755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2A56-9CF9-044B-B18E-BC6BD7A70F6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32553-11F4-3348-AE9B-6B77472C66AD}"/>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4" name="Footer Placeholder 3">
            <a:extLst>
              <a:ext uri="{FF2B5EF4-FFF2-40B4-BE49-F238E27FC236}">
                <a16:creationId xmlns:a16="http://schemas.microsoft.com/office/drawing/2014/main" id="{FD19DE31-259C-0C4B-A474-A1959651CA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6791B3-47AB-8B43-9BFF-314879FB0889}"/>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72888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5A4CD2-38EF-4E41-86F7-6154EC9E6265}"/>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3" name="Footer Placeholder 2">
            <a:extLst>
              <a:ext uri="{FF2B5EF4-FFF2-40B4-BE49-F238E27FC236}">
                <a16:creationId xmlns:a16="http://schemas.microsoft.com/office/drawing/2014/main" id="{93A1FCF3-5E6F-FA42-BF09-A3EBE45E2B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75078F-D351-ED47-9880-CF2182220CCE}"/>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21403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6D-3CB8-A442-9F1C-B7E99A9C79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830F067-39C9-5A4F-A83C-CE72A7D73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939AD82-7E44-9A45-8609-B5ED00D21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B41AA4-A35B-4C40-9ABE-0B1BB7716C0F}"/>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6" name="Footer Placeholder 5">
            <a:extLst>
              <a:ext uri="{FF2B5EF4-FFF2-40B4-BE49-F238E27FC236}">
                <a16:creationId xmlns:a16="http://schemas.microsoft.com/office/drawing/2014/main" id="{163CC75B-408A-6044-9099-B041918808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4A00CB-0875-1848-BD6E-BE773A0980C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87883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9F54-1225-E944-BC17-18A51F9CB1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AF28523-1B7E-364D-89F0-2D4F55D48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FEBE97-5644-654B-B4F2-8F7783C51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972064-78A7-7742-8D44-96360314E757}"/>
              </a:ext>
            </a:extLst>
          </p:cNvPr>
          <p:cNvSpPr>
            <a:spLocks noGrp="1"/>
          </p:cNvSpPr>
          <p:nvPr>
            <p:ph type="dt" sz="half" idx="10"/>
          </p:nvPr>
        </p:nvSpPr>
        <p:spPr/>
        <p:txBody>
          <a:bodyPr/>
          <a:lstStyle/>
          <a:p>
            <a:fld id="{33D10CB4-C415-AB44-8FA6-2606C794EEEC}" type="datetimeFigureOut">
              <a:rPr lang="en-GB" smtClean="0"/>
              <a:t>26/02/2024</a:t>
            </a:fld>
            <a:endParaRPr lang="en-GB"/>
          </a:p>
        </p:txBody>
      </p:sp>
      <p:sp>
        <p:nvSpPr>
          <p:cNvPr id="6" name="Footer Placeholder 5">
            <a:extLst>
              <a:ext uri="{FF2B5EF4-FFF2-40B4-BE49-F238E27FC236}">
                <a16:creationId xmlns:a16="http://schemas.microsoft.com/office/drawing/2014/main" id="{93C1D2E2-B9BE-8942-A70A-2A8400E36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F1F04-ED40-5A45-8774-81CE54A8991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75093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81631B-C774-7D46-881E-921FABC87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8ABBF92-FDD4-7847-8963-3529009F6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B297E9-FFB8-6D47-A1FD-5AA07D6E23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0CB4-C415-AB44-8FA6-2606C794EEEC}" type="datetimeFigureOut">
              <a:rPr lang="en-GB" smtClean="0"/>
              <a:t>26/02/2024</a:t>
            </a:fld>
            <a:endParaRPr lang="en-GB"/>
          </a:p>
        </p:txBody>
      </p:sp>
      <p:sp>
        <p:nvSpPr>
          <p:cNvPr id="5" name="Footer Placeholder 4">
            <a:extLst>
              <a:ext uri="{FF2B5EF4-FFF2-40B4-BE49-F238E27FC236}">
                <a16:creationId xmlns:a16="http://schemas.microsoft.com/office/drawing/2014/main" id="{33E6EF3A-0791-1943-BA30-A232A893A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09128D-6BD1-044D-9164-570E86B5F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98696-7D8F-1149-96CA-4AE30703B312}" type="slidenum">
              <a:rPr lang="en-GB" smtClean="0"/>
              <a:t>‹#›</a:t>
            </a:fld>
            <a:endParaRPr lang="en-GB"/>
          </a:p>
        </p:txBody>
      </p:sp>
    </p:spTree>
    <p:extLst>
      <p:ext uri="{BB962C8B-B14F-4D97-AF65-F5344CB8AC3E}">
        <p14:creationId xmlns:p14="http://schemas.microsoft.com/office/powerpoint/2010/main" val="657917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23DA03E9-0CA3-DD3D-9B27-6ED9C1097E94}"/>
              </a:ext>
            </a:extLst>
          </p:cNvPr>
          <p:cNvGraphicFramePr>
            <a:graphicFrameLocks noGrp="1"/>
          </p:cNvGraphicFramePr>
          <p:nvPr/>
        </p:nvGraphicFramePr>
        <p:xfrm>
          <a:off x="6285763" y="979986"/>
          <a:ext cx="5765800" cy="5669280"/>
        </p:xfrm>
        <a:graphic>
          <a:graphicData uri="http://schemas.openxmlformats.org/drawingml/2006/table">
            <a:tbl>
              <a:tblPr firstRow="1" bandRow="1">
                <a:tableStyleId>{5940675A-B579-460E-94D1-54222C63F5DA}</a:tableStyleId>
              </a:tblPr>
              <a:tblGrid>
                <a:gridCol w="1057572">
                  <a:extLst>
                    <a:ext uri="{9D8B030D-6E8A-4147-A177-3AD203B41FA5}">
                      <a16:colId xmlns:a16="http://schemas.microsoft.com/office/drawing/2014/main" val="2658996728"/>
                    </a:ext>
                  </a:extLst>
                </a:gridCol>
                <a:gridCol w="4708228">
                  <a:extLst>
                    <a:ext uri="{9D8B030D-6E8A-4147-A177-3AD203B41FA5}">
                      <a16:colId xmlns:a16="http://schemas.microsoft.com/office/drawing/2014/main" val="1024757430"/>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Convention</a:t>
                      </a:r>
                    </a:p>
                  </a:txBody>
                  <a:tcPr/>
                </a:tc>
                <a:tc>
                  <a:txBody>
                    <a:bodyPr/>
                    <a:lstStyle/>
                    <a:p>
                      <a:r>
                        <a:rPr lang="en-GB" sz="1200" b="0" i="0" kern="1200">
                          <a:solidFill>
                            <a:schemeClr val="tx1"/>
                          </a:solidFill>
                          <a:effectLst/>
                          <a:latin typeface="+mn-lt"/>
                          <a:ea typeface="+mn-ea"/>
                          <a:cs typeface="+mn-cs"/>
                        </a:rPr>
                        <a:t>a genre’s defining characteristics/features. Every genre has its go-to ideas, images, and characters. </a:t>
                      </a:r>
                      <a:endParaRPr lang="en-GB" sz="1200"/>
                    </a:p>
                  </a:txBody>
                  <a:tcPr anchor="ctr"/>
                </a:tc>
                <a:extLst>
                  <a:ext uri="{0D108BD9-81ED-4DB2-BD59-A6C34878D82A}">
                    <a16:rowId xmlns:a16="http://schemas.microsoft.com/office/drawing/2014/main" val="36675113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Supernatural</a:t>
                      </a:r>
                    </a:p>
                  </a:txBody>
                  <a:tcPr/>
                </a:tc>
                <a:tc>
                  <a:txBody>
                    <a:bodyPr/>
                    <a:lstStyle/>
                    <a:p>
                      <a:r>
                        <a:rPr lang="en-GB" sz="1200" b="0" i="0" kern="1200">
                          <a:solidFill>
                            <a:schemeClr val="tx1"/>
                          </a:solidFill>
                          <a:effectLst/>
                          <a:latin typeface="+mn-lt"/>
                          <a:ea typeface="+mn-ea"/>
                          <a:cs typeface="+mn-cs"/>
                        </a:rPr>
                        <a:t>attributed to some force beyond scientific understanding or the laws of nature:</a:t>
                      </a:r>
                      <a:endParaRPr lang="en-GB" sz="1200"/>
                    </a:p>
                  </a:txBody>
                  <a:tcPr anchor="ctr"/>
                </a:tc>
                <a:extLst>
                  <a:ext uri="{0D108BD9-81ED-4DB2-BD59-A6C34878D82A}">
                    <a16:rowId xmlns:a16="http://schemas.microsoft.com/office/drawing/2014/main" val="33155851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Ambition</a:t>
                      </a:r>
                    </a:p>
                  </a:txBody>
                  <a:tcPr/>
                </a:tc>
                <a:tc>
                  <a:txBody>
                    <a:bodyPr/>
                    <a:lstStyle/>
                    <a:p>
                      <a:r>
                        <a:rPr lang="en-GB" sz="1200" b="0" i="0" kern="1200">
                          <a:solidFill>
                            <a:schemeClr val="tx1"/>
                          </a:solidFill>
                          <a:effectLst/>
                          <a:latin typeface="+mn-lt"/>
                          <a:ea typeface="+mn-ea"/>
                          <a:cs typeface="+mn-cs"/>
                        </a:rPr>
                        <a:t>a strong desire to do or achieve something:</a:t>
                      </a:r>
                      <a:endParaRPr lang="en-GB" sz="1200"/>
                    </a:p>
                  </a:txBody>
                  <a:tcPr anchor="ctr"/>
                </a:tc>
                <a:extLst>
                  <a:ext uri="{0D108BD9-81ED-4DB2-BD59-A6C34878D82A}">
                    <a16:rowId xmlns:a16="http://schemas.microsoft.com/office/drawing/2014/main" val="297486244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Patriarchal</a:t>
                      </a:r>
                    </a:p>
                  </a:txBody>
                  <a:tcPr/>
                </a:tc>
                <a:tc>
                  <a:txBody>
                    <a:bodyPr/>
                    <a:lstStyle/>
                    <a:p>
                      <a:r>
                        <a:rPr lang="en-GB" sz="1200" b="0" i="0" kern="1200">
                          <a:solidFill>
                            <a:schemeClr val="tx1"/>
                          </a:solidFill>
                          <a:effectLst/>
                          <a:latin typeface="+mn-lt"/>
                          <a:ea typeface="+mn-ea"/>
                          <a:cs typeface="+mn-cs"/>
                        </a:rPr>
                        <a:t>relating to or denoting a system of society or government controlled by men</a:t>
                      </a:r>
                      <a:endParaRPr lang="en-GB" sz="1200"/>
                    </a:p>
                  </a:txBody>
                  <a:tcPr anchor="ctr"/>
                </a:tc>
                <a:extLst>
                  <a:ext uri="{0D108BD9-81ED-4DB2-BD59-A6C34878D82A}">
                    <a16:rowId xmlns:a16="http://schemas.microsoft.com/office/drawing/2014/main" val="307815864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Genre</a:t>
                      </a:r>
                    </a:p>
                  </a:txBody>
                  <a:tcPr/>
                </a:tc>
                <a:tc>
                  <a:txBody>
                    <a:bodyPr/>
                    <a:lstStyle/>
                    <a:p>
                      <a:r>
                        <a:rPr lang="en-GB" sz="1200"/>
                        <a:t>a style or category of art, music, or literature.</a:t>
                      </a:r>
                    </a:p>
                  </a:txBody>
                  <a:tcPr anchor="ctr"/>
                </a:tc>
                <a:extLst>
                  <a:ext uri="{0D108BD9-81ED-4DB2-BD59-A6C34878D82A}">
                    <a16:rowId xmlns:a16="http://schemas.microsoft.com/office/drawing/2014/main" val="162367264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Gothic</a:t>
                      </a:r>
                    </a:p>
                  </a:txBody>
                  <a:tcPr/>
                </a:tc>
                <a:tc>
                  <a:txBody>
                    <a:bodyPr/>
                    <a:lstStyle/>
                    <a:p>
                      <a:pPr marL="0" indent="0" algn="l">
                        <a:buNone/>
                      </a:pPr>
                      <a:r>
                        <a:rPr lang="en-GB" sz="1200" kern="1200">
                          <a:solidFill>
                            <a:schemeClr val="tx1"/>
                          </a:solidFill>
                          <a:latin typeface="+mn-lt"/>
                          <a:ea typeface="+mn-ea"/>
                          <a:cs typeface="+mn-cs"/>
                        </a:rPr>
                        <a:t>a particular style of literature </a:t>
                      </a:r>
                      <a:r>
                        <a:rPr lang="en-GB" sz="1200" b="1" kern="1200">
                          <a:solidFill>
                            <a:schemeClr val="tx1"/>
                          </a:solidFill>
                          <a:latin typeface="+mn-lt"/>
                          <a:ea typeface="+mn-ea"/>
                          <a:cs typeface="+mn-cs"/>
                        </a:rPr>
                        <a:t>(genre) </a:t>
                      </a:r>
                      <a:r>
                        <a:rPr lang="en-GB" sz="1200" kern="1200">
                          <a:solidFill>
                            <a:schemeClr val="tx1"/>
                          </a:solidFill>
                          <a:latin typeface="+mn-lt"/>
                          <a:ea typeface="+mn-ea"/>
                          <a:cs typeface="+mn-cs"/>
                        </a:rPr>
                        <a:t>that is constructed using a gloomy setting, grotesque, mysterious, or violent events, and an atmosphere of degeneration and decay.  </a:t>
                      </a:r>
                    </a:p>
                    <a:p>
                      <a:pPr marL="0" indent="0" algn="l">
                        <a:buNone/>
                      </a:pPr>
                      <a:r>
                        <a:rPr lang="en-GB" sz="1200" kern="1200">
                          <a:solidFill>
                            <a:schemeClr val="tx1"/>
                          </a:solidFill>
                          <a:latin typeface="+mn-lt"/>
                          <a:ea typeface="+mn-ea"/>
                          <a:cs typeface="+mn-cs"/>
                        </a:rPr>
                        <a:t>It emphasises irrationality and passion over rationality and reason.</a:t>
                      </a:r>
                    </a:p>
                  </a:txBody>
                  <a:tcPr anchor="ctr"/>
                </a:tc>
                <a:extLst>
                  <a:ext uri="{0D108BD9-81ED-4DB2-BD59-A6C34878D82A}">
                    <a16:rowId xmlns:a16="http://schemas.microsoft.com/office/drawing/2014/main" val="398482991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t>Suspense </a:t>
                      </a:r>
                      <a:endParaRPr lang="en-GB" sz="1200" b="1">
                        <a:latin typeface="+mn-lt"/>
                      </a:endParaRPr>
                    </a:p>
                  </a:txBody>
                  <a:tcPr/>
                </a:tc>
                <a:tc>
                  <a:txBody>
                    <a:bodyPr/>
                    <a:lstStyle/>
                    <a:p>
                      <a:r>
                        <a:rPr lang="en-GB" sz="1200"/>
                        <a:t>a state of excitement or nervousness about what might happen Tension – emotional strain or nerves </a:t>
                      </a:r>
                    </a:p>
                  </a:txBody>
                  <a:tcPr anchor="ctr"/>
                </a:tc>
                <a:extLst>
                  <a:ext uri="{0D108BD9-81ED-4DB2-BD59-A6C34878D82A}">
                    <a16:rowId xmlns:a16="http://schemas.microsoft.com/office/drawing/2014/main" val="3246832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Degeneration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latin typeface="+mn-lt"/>
                          <a:ea typeface="+mn-ea"/>
                          <a:cs typeface="+mn-cs"/>
                        </a:rPr>
                        <a:t>the state or process of being or becoming degenerate; decline or deterioration.</a:t>
                      </a:r>
                    </a:p>
                  </a:txBody>
                  <a:tcPr anchor="ctr"/>
                </a:tc>
                <a:extLst>
                  <a:ext uri="{0D108BD9-81ED-4DB2-BD59-A6C34878D82A}">
                    <a16:rowId xmlns:a16="http://schemas.microsoft.com/office/drawing/2014/main" val="158418287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latin typeface="+mn-lt"/>
                          <a:ea typeface="+mn-ea"/>
                          <a:cs typeface="+mn-cs"/>
                        </a:rPr>
                        <a:t>Irrationality</a:t>
                      </a:r>
                    </a:p>
                  </a:txBody>
                  <a:tcPr/>
                </a:tc>
                <a:tc>
                  <a:txBody>
                    <a:bodyPr/>
                    <a:lstStyle/>
                    <a:p>
                      <a:pPr marL="0" indent="0" algn="l">
                        <a:buNone/>
                      </a:pPr>
                      <a:r>
                        <a:rPr lang="en-GB" sz="1200" kern="1200">
                          <a:solidFill>
                            <a:schemeClr val="tx1"/>
                          </a:solidFill>
                          <a:latin typeface="+mn-lt"/>
                          <a:ea typeface="+mn-ea"/>
                          <a:cs typeface="+mn-cs"/>
                        </a:rPr>
                        <a:t>the quality of being illogical or unreasonable.</a:t>
                      </a:r>
                    </a:p>
                  </a:txBody>
                  <a:tcPr anchor="ctr"/>
                </a:tc>
                <a:extLst>
                  <a:ext uri="{0D108BD9-81ED-4DB2-BD59-A6C34878D82A}">
                    <a16:rowId xmlns:a16="http://schemas.microsoft.com/office/drawing/2014/main" val="196946537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mn-lt"/>
                          <a:ea typeface="+mn-ea"/>
                          <a:cs typeface="+mn-cs"/>
                        </a:rPr>
                        <a:t>Betrothed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Light" panose="020F0302020204030204"/>
                          <a:ea typeface="+mn-ea"/>
                          <a:cs typeface="+mn-cs"/>
                        </a:rPr>
                        <a:t>the person to whom one is engaged.</a:t>
                      </a:r>
                    </a:p>
                  </a:txBody>
                  <a:tcPr/>
                </a:tc>
                <a:extLst>
                  <a:ext uri="{0D108BD9-81ED-4DB2-BD59-A6C34878D82A}">
                    <a16:rowId xmlns:a16="http://schemas.microsoft.com/office/drawing/2014/main" val="431767469"/>
                  </a:ext>
                </a:extLst>
              </a:tr>
              <a:tr h="0">
                <a:tc>
                  <a:txBody>
                    <a:bodyPr/>
                    <a:lstStyle/>
                    <a:p>
                      <a:pPr marL="0" indent="0" algn="ctr">
                        <a:buNone/>
                      </a:pPr>
                      <a:r>
                        <a:rPr lang="en-GB" sz="1200" b="1">
                          <a:latin typeface="+mn-lt"/>
                        </a:rPr>
                        <a:t>Duplicitous</a:t>
                      </a:r>
                    </a:p>
                  </a:txBody>
                  <a:tcPr/>
                </a:tc>
                <a:tc>
                  <a:txBody>
                    <a:bodyPr/>
                    <a:lstStyle/>
                    <a:p>
                      <a:pPr marL="0" indent="0" algn="l">
                        <a:buNone/>
                      </a:pPr>
                      <a:r>
                        <a:rPr lang="en-GB" sz="1200" b="0" i="0">
                          <a:solidFill>
                            <a:srgbClr val="111111"/>
                          </a:solidFill>
                          <a:effectLst/>
                        </a:rPr>
                        <a:t>deceitful; two sided.</a:t>
                      </a:r>
                      <a:endParaRPr lang="en-GB" sz="1200" b="0"/>
                    </a:p>
                  </a:txBody>
                  <a:tcPr anchor="ctr"/>
                </a:tc>
                <a:extLst>
                  <a:ext uri="{0D108BD9-81ED-4DB2-BD59-A6C34878D82A}">
                    <a16:rowId xmlns:a16="http://schemas.microsoft.com/office/drawing/2014/main" val="200232747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a:latin typeface="+mn-lt"/>
                        </a:rPr>
                        <a:t>Hero/heroine </a:t>
                      </a:r>
                      <a:endParaRPr kumimoji="0" lang="en-GB" sz="1200" b="1" i="0" u="none" strike="noStrike" kern="1200" cap="none" spc="0" normalizeH="0" baseline="0" noProof="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a man/woman who is admired for their courage or brave achievements.</a:t>
                      </a:r>
                    </a:p>
                  </a:txBody>
                  <a:tcPr anchor="ctr"/>
                </a:tc>
                <a:extLst>
                  <a:ext uri="{0D108BD9-81ED-4DB2-BD59-A6C34878D82A}">
                    <a16:rowId xmlns:a16="http://schemas.microsoft.com/office/drawing/2014/main" val="17873184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mn-lt"/>
                          <a:ea typeface="+mn-ea"/>
                          <a:cs typeface="+mn-cs"/>
                        </a:rPr>
                        <a:t>Protagonist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the leading character or one of the major characters in a play, film, novel, etc; an advocate or champion of a particular cause or idea.</a:t>
                      </a:r>
                    </a:p>
                  </a:txBody>
                  <a:tcPr anchor="ctr"/>
                </a:tc>
                <a:extLst>
                  <a:ext uri="{0D108BD9-81ED-4DB2-BD59-A6C34878D82A}">
                    <a16:rowId xmlns:a16="http://schemas.microsoft.com/office/drawing/2014/main" val="188608124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mn-lt"/>
                          <a:ea typeface="+mn-ea"/>
                          <a:cs typeface="+mn-cs"/>
                        </a:rPr>
                        <a:t>Antagonist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a person who actively opposes or is hostile to someone or something; an enemy or rival.</a:t>
                      </a:r>
                    </a:p>
                  </a:txBody>
                  <a:tcPr anchor="ctr"/>
                </a:tc>
                <a:extLst>
                  <a:ext uri="{0D108BD9-81ED-4DB2-BD59-A6C34878D82A}">
                    <a16:rowId xmlns:a16="http://schemas.microsoft.com/office/drawing/2014/main" val="1403477380"/>
                  </a:ext>
                </a:extLst>
              </a:tr>
            </a:tbl>
          </a:graphicData>
        </a:graphic>
      </p:graphicFrame>
      <p:sp>
        <p:nvSpPr>
          <p:cNvPr id="4" name="TextBox 3">
            <a:extLst>
              <a:ext uri="{FF2B5EF4-FFF2-40B4-BE49-F238E27FC236}">
                <a16:creationId xmlns:a16="http://schemas.microsoft.com/office/drawing/2014/main" id="{13B5CF25-87FD-BA47-A01D-F576EB9944B4}"/>
              </a:ext>
            </a:extLst>
          </p:cNvPr>
          <p:cNvSpPr txBox="1"/>
          <p:nvPr/>
        </p:nvSpPr>
        <p:spPr>
          <a:xfrm>
            <a:off x="170530" y="179921"/>
            <a:ext cx="11897615" cy="400110"/>
          </a:xfrm>
          <a:custGeom>
            <a:avLst/>
            <a:gdLst>
              <a:gd name="connsiteX0" fmla="*/ 0 w 11897615"/>
              <a:gd name="connsiteY0" fmla="*/ 0 h 400110"/>
              <a:gd name="connsiteX1" fmla="*/ 342931 w 11897615"/>
              <a:gd name="connsiteY1" fmla="*/ 0 h 400110"/>
              <a:gd name="connsiteX2" fmla="*/ 1161767 w 11897615"/>
              <a:gd name="connsiteY2" fmla="*/ 0 h 400110"/>
              <a:gd name="connsiteX3" fmla="*/ 1504698 w 11897615"/>
              <a:gd name="connsiteY3" fmla="*/ 0 h 400110"/>
              <a:gd name="connsiteX4" fmla="*/ 1847630 w 11897615"/>
              <a:gd name="connsiteY4" fmla="*/ 0 h 400110"/>
              <a:gd name="connsiteX5" fmla="*/ 2785442 w 11897615"/>
              <a:gd name="connsiteY5" fmla="*/ 0 h 400110"/>
              <a:gd name="connsiteX6" fmla="*/ 3485301 w 11897615"/>
              <a:gd name="connsiteY6" fmla="*/ 0 h 400110"/>
              <a:gd name="connsiteX7" fmla="*/ 3828233 w 11897615"/>
              <a:gd name="connsiteY7" fmla="*/ 0 h 400110"/>
              <a:gd name="connsiteX8" fmla="*/ 4528092 w 11897615"/>
              <a:gd name="connsiteY8" fmla="*/ 0 h 400110"/>
              <a:gd name="connsiteX9" fmla="*/ 5465904 w 11897615"/>
              <a:gd name="connsiteY9" fmla="*/ 0 h 400110"/>
              <a:gd name="connsiteX10" fmla="*/ 6046788 w 11897615"/>
              <a:gd name="connsiteY10" fmla="*/ 0 h 400110"/>
              <a:gd name="connsiteX11" fmla="*/ 6627671 w 11897615"/>
              <a:gd name="connsiteY11" fmla="*/ 0 h 400110"/>
              <a:gd name="connsiteX12" fmla="*/ 7327531 w 11897615"/>
              <a:gd name="connsiteY12" fmla="*/ 0 h 400110"/>
              <a:gd name="connsiteX13" fmla="*/ 8146367 w 11897615"/>
              <a:gd name="connsiteY13" fmla="*/ 0 h 400110"/>
              <a:gd name="connsiteX14" fmla="*/ 8965203 w 11897615"/>
              <a:gd name="connsiteY14" fmla="*/ 0 h 400110"/>
              <a:gd name="connsiteX15" fmla="*/ 9784039 w 11897615"/>
              <a:gd name="connsiteY15" fmla="*/ 0 h 400110"/>
              <a:gd name="connsiteX16" fmla="*/ 10721851 w 11897615"/>
              <a:gd name="connsiteY16" fmla="*/ 0 h 400110"/>
              <a:gd name="connsiteX17" fmla="*/ 11897615 w 11897615"/>
              <a:gd name="connsiteY17" fmla="*/ 0 h 400110"/>
              <a:gd name="connsiteX18" fmla="*/ 11897615 w 11897615"/>
              <a:gd name="connsiteY18" fmla="*/ 400110 h 400110"/>
              <a:gd name="connsiteX19" fmla="*/ 11078779 w 11897615"/>
              <a:gd name="connsiteY19" fmla="*/ 400110 h 400110"/>
              <a:gd name="connsiteX20" fmla="*/ 10735848 w 11897615"/>
              <a:gd name="connsiteY20" fmla="*/ 400110 h 400110"/>
              <a:gd name="connsiteX21" fmla="*/ 10035988 w 11897615"/>
              <a:gd name="connsiteY21" fmla="*/ 400110 h 400110"/>
              <a:gd name="connsiteX22" fmla="*/ 9455105 w 11897615"/>
              <a:gd name="connsiteY22" fmla="*/ 400110 h 400110"/>
              <a:gd name="connsiteX23" fmla="*/ 8874221 w 11897615"/>
              <a:gd name="connsiteY23" fmla="*/ 400110 h 400110"/>
              <a:gd name="connsiteX24" fmla="*/ 8293338 w 11897615"/>
              <a:gd name="connsiteY24" fmla="*/ 400110 h 400110"/>
              <a:gd name="connsiteX25" fmla="*/ 7712454 w 11897615"/>
              <a:gd name="connsiteY25" fmla="*/ 400110 h 400110"/>
              <a:gd name="connsiteX26" fmla="*/ 6893618 w 11897615"/>
              <a:gd name="connsiteY26" fmla="*/ 400110 h 400110"/>
              <a:gd name="connsiteX27" fmla="*/ 6193758 w 11897615"/>
              <a:gd name="connsiteY27" fmla="*/ 400110 h 400110"/>
              <a:gd name="connsiteX28" fmla="*/ 5850827 w 11897615"/>
              <a:gd name="connsiteY28" fmla="*/ 400110 h 400110"/>
              <a:gd name="connsiteX29" fmla="*/ 5269944 w 11897615"/>
              <a:gd name="connsiteY29" fmla="*/ 400110 h 400110"/>
              <a:gd name="connsiteX30" fmla="*/ 4451108 w 11897615"/>
              <a:gd name="connsiteY30" fmla="*/ 400110 h 400110"/>
              <a:gd name="connsiteX31" fmla="*/ 3989200 w 11897615"/>
              <a:gd name="connsiteY31" fmla="*/ 400110 h 400110"/>
              <a:gd name="connsiteX32" fmla="*/ 3051388 w 11897615"/>
              <a:gd name="connsiteY32" fmla="*/ 400110 h 400110"/>
              <a:gd name="connsiteX33" fmla="*/ 2113576 w 11897615"/>
              <a:gd name="connsiteY33" fmla="*/ 400110 h 400110"/>
              <a:gd name="connsiteX34" fmla="*/ 1413717 w 11897615"/>
              <a:gd name="connsiteY34" fmla="*/ 400110 h 400110"/>
              <a:gd name="connsiteX35" fmla="*/ 0 w 11897615"/>
              <a:gd name="connsiteY35" fmla="*/ 400110 h 400110"/>
              <a:gd name="connsiteX36" fmla="*/ 0 w 11897615"/>
              <a:gd name="connsiteY36"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897615" h="400110" fill="none" extrusionOk="0">
                <a:moveTo>
                  <a:pt x="0" y="0"/>
                </a:moveTo>
                <a:cubicBezTo>
                  <a:pt x="153546" y="4235"/>
                  <a:pt x="273205" y="-6826"/>
                  <a:pt x="342931" y="0"/>
                </a:cubicBezTo>
                <a:cubicBezTo>
                  <a:pt x="412657" y="6826"/>
                  <a:pt x="837252" y="36054"/>
                  <a:pt x="1161767" y="0"/>
                </a:cubicBezTo>
                <a:cubicBezTo>
                  <a:pt x="1486282" y="-36054"/>
                  <a:pt x="1360698" y="2515"/>
                  <a:pt x="1504698" y="0"/>
                </a:cubicBezTo>
                <a:cubicBezTo>
                  <a:pt x="1648698" y="-2515"/>
                  <a:pt x="1687161" y="-9849"/>
                  <a:pt x="1847630" y="0"/>
                </a:cubicBezTo>
                <a:cubicBezTo>
                  <a:pt x="2008099" y="9849"/>
                  <a:pt x="2534018" y="5293"/>
                  <a:pt x="2785442" y="0"/>
                </a:cubicBezTo>
                <a:cubicBezTo>
                  <a:pt x="3036866" y="-5293"/>
                  <a:pt x="3321218" y="-25119"/>
                  <a:pt x="3485301" y="0"/>
                </a:cubicBezTo>
                <a:cubicBezTo>
                  <a:pt x="3649384" y="25119"/>
                  <a:pt x="3707373" y="11961"/>
                  <a:pt x="3828233" y="0"/>
                </a:cubicBezTo>
                <a:cubicBezTo>
                  <a:pt x="3949093" y="-11961"/>
                  <a:pt x="4283721" y="-4440"/>
                  <a:pt x="4528092" y="0"/>
                </a:cubicBezTo>
                <a:cubicBezTo>
                  <a:pt x="4772463" y="4440"/>
                  <a:pt x="5259590" y="4981"/>
                  <a:pt x="5465904" y="0"/>
                </a:cubicBezTo>
                <a:cubicBezTo>
                  <a:pt x="5672218" y="-4981"/>
                  <a:pt x="5857544" y="-12697"/>
                  <a:pt x="6046788" y="0"/>
                </a:cubicBezTo>
                <a:cubicBezTo>
                  <a:pt x="6236032" y="12697"/>
                  <a:pt x="6416628" y="9731"/>
                  <a:pt x="6627671" y="0"/>
                </a:cubicBezTo>
                <a:cubicBezTo>
                  <a:pt x="6838714" y="-9731"/>
                  <a:pt x="7061798" y="9183"/>
                  <a:pt x="7327531" y="0"/>
                </a:cubicBezTo>
                <a:cubicBezTo>
                  <a:pt x="7593264" y="-9183"/>
                  <a:pt x="7911429" y="17002"/>
                  <a:pt x="8146367" y="0"/>
                </a:cubicBezTo>
                <a:cubicBezTo>
                  <a:pt x="8381305" y="-17002"/>
                  <a:pt x="8572298" y="12268"/>
                  <a:pt x="8965203" y="0"/>
                </a:cubicBezTo>
                <a:cubicBezTo>
                  <a:pt x="9358108" y="-12268"/>
                  <a:pt x="9543540" y="39476"/>
                  <a:pt x="9784039" y="0"/>
                </a:cubicBezTo>
                <a:cubicBezTo>
                  <a:pt x="10024538" y="-39476"/>
                  <a:pt x="10366079" y="22191"/>
                  <a:pt x="10721851" y="0"/>
                </a:cubicBezTo>
                <a:cubicBezTo>
                  <a:pt x="11077623" y="-22191"/>
                  <a:pt x="11556643" y="5119"/>
                  <a:pt x="11897615" y="0"/>
                </a:cubicBezTo>
                <a:cubicBezTo>
                  <a:pt x="11906410" y="174381"/>
                  <a:pt x="11914118" y="314578"/>
                  <a:pt x="11897615" y="400110"/>
                </a:cubicBezTo>
                <a:cubicBezTo>
                  <a:pt x="11580032" y="432457"/>
                  <a:pt x="11428004" y="385265"/>
                  <a:pt x="11078779" y="400110"/>
                </a:cubicBezTo>
                <a:cubicBezTo>
                  <a:pt x="10729554" y="414955"/>
                  <a:pt x="10906298" y="390738"/>
                  <a:pt x="10735848" y="400110"/>
                </a:cubicBezTo>
                <a:cubicBezTo>
                  <a:pt x="10565398" y="409482"/>
                  <a:pt x="10286146" y="381837"/>
                  <a:pt x="10035988" y="400110"/>
                </a:cubicBezTo>
                <a:cubicBezTo>
                  <a:pt x="9785830" y="418383"/>
                  <a:pt x="9710154" y="397264"/>
                  <a:pt x="9455105" y="400110"/>
                </a:cubicBezTo>
                <a:cubicBezTo>
                  <a:pt x="9200056" y="402956"/>
                  <a:pt x="9135886" y="388140"/>
                  <a:pt x="8874221" y="400110"/>
                </a:cubicBezTo>
                <a:cubicBezTo>
                  <a:pt x="8612556" y="412080"/>
                  <a:pt x="8450600" y="405109"/>
                  <a:pt x="8293338" y="400110"/>
                </a:cubicBezTo>
                <a:cubicBezTo>
                  <a:pt x="8136076" y="395111"/>
                  <a:pt x="7901159" y="426663"/>
                  <a:pt x="7712454" y="400110"/>
                </a:cubicBezTo>
                <a:cubicBezTo>
                  <a:pt x="7523749" y="373557"/>
                  <a:pt x="7301102" y="385493"/>
                  <a:pt x="6893618" y="400110"/>
                </a:cubicBezTo>
                <a:cubicBezTo>
                  <a:pt x="6486134" y="414727"/>
                  <a:pt x="6537211" y="385865"/>
                  <a:pt x="6193758" y="400110"/>
                </a:cubicBezTo>
                <a:cubicBezTo>
                  <a:pt x="5850305" y="414355"/>
                  <a:pt x="5989118" y="393906"/>
                  <a:pt x="5850827" y="400110"/>
                </a:cubicBezTo>
                <a:cubicBezTo>
                  <a:pt x="5712536" y="406314"/>
                  <a:pt x="5532956" y="413297"/>
                  <a:pt x="5269944" y="400110"/>
                </a:cubicBezTo>
                <a:cubicBezTo>
                  <a:pt x="5006932" y="386923"/>
                  <a:pt x="4660240" y="430402"/>
                  <a:pt x="4451108" y="400110"/>
                </a:cubicBezTo>
                <a:cubicBezTo>
                  <a:pt x="4241976" y="369818"/>
                  <a:pt x="4154076" y="387716"/>
                  <a:pt x="3989200" y="400110"/>
                </a:cubicBezTo>
                <a:cubicBezTo>
                  <a:pt x="3824324" y="412504"/>
                  <a:pt x="3391671" y="383935"/>
                  <a:pt x="3051388" y="400110"/>
                </a:cubicBezTo>
                <a:cubicBezTo>
                  <a:pt x="2711105" y="416285"/>
                  <a:pt x="2393335" y="367732"/>
                  <a:pt x="2113576" y="400110"/>
                </a:cubicBezTo>
                <a:cubicBezTo>
                  <a:pt x="1833817" y="432488"/>
                  <a:pt x="1605752" y="383519"/>
                  <a:pt x="1413717" y="400110"/>
                </a:cubicBezTo>
                <a:cubicBezTo>
                  <a:pt x="1221682" y="416701"/>
                  <a:pt x="569871" y="372092"/>
                  <a:pt x="0" y="400110"/>
                </a:cubicBezTo>
                <a:cubicBezTo>
                  <a:pt x="3659" y="275511"/>
                  <a:pt x="18630" y="167135"/>
                  <a:pt x="0" y="0"/>
                </a:cubicBezTo>
                <a:close/>
              </a:path>
              <a:path w="11897615" h="400110" stroke="0" extrusionOk="0">
                <a:moveTo>
                  <a:pt x="0" y="0"/>
                </a:moveTo>
                <a:cubicBezTo>
                  <a:pt x="118830" y="25656"/>
                  <a:pt x="400521" y="6019"/>
                  <a:pt x="580884" y="0"/>
                </a:cubicBezTo>
                <a:cubicBezTo>
                  <a:pt x="761247" y="-6019"/>
                  <a:pt x="803999" y="16315"/>
                  <a:pt x="923815" y="0"/>
                </a:cubicBezTo>
                <a:cubicBezTo>
                  <a:pt x="1043631" y="-16315"/>
                  <a:pt x="1593497" y="34090"/>
                  <a:pt x="1861627" y="0"/>
                </a:cubicBezTo>
                <a:cubicBezTo>
                  <a:pt x="2129757" y="-34090"/>
                  <a:pt x="2232585" y="-27478"/>
                  <a:pt x="2442510" y="0"/>
                </a:cubicBezTo>
                <a:cubicBezTo>
                  <a:pt x="2652435" y="27478"/>
                  <a:pt x="2736274" y="20876"/>
                  <a:pt x="3023394" y="0"/>
                </a:cubicBezTo>
                <a:cubicBezTo>
                  <a:pt x="3310514" y="-20876"/>
                  <a:pt x="3750480" y="34361"/>
                  <a:pt x="3961206" y="0"/>
                </a:cubicBezTo>
                <a:cubicBezTo>
                  <a:pt x="4171932" y="-34361"/>
                  <a:pt x="4278210" y="-3175"/>
                  <a:pt x="4423113" y="0"/>
                </a:cubicBezTo>
                <a:cubicBezTo>
                  <a:pt x="4568016" y="3175"/>
                  <a:pt x="5002088" y="204"/>
                  <a:pt x="5360925" y="0"/>
                </a:cubicBezTo>
                <a:cubicBezTo>
                  <a:pt x="5719762" y="-204"/>
                  <a:pt x="6089371" y="-33832"/>
                  <a:pt x="6298737" y="0"/>
                </a:cubicBezTo>
                <a:cubicBezTo>
                  <a:pt x="6508103" y="33832"/>
                  <a:pt x="6826425" y="-12358"/>
                  <a:pt x="6998597" y="0"/>
                </a:cubicBezTo>
                <a:cubicBezTo>
                  <a:pt x="7170769" y="12358"/>
                  <a:pt x="7721797" y="39038"/>
                  <a:pt x="7936409" y="0"/>
                </a:cubicBezTo>
                <a:cubicBezTo>
                  <a:pt x="8151021" y="-39038"/>
                  <a:pt x="8390400" y="20165"/>
                  <a:pt x="8517293" y="0"/>
                </a:cubicBezTo>
                <a:cubicBezTo>
                  <a:pt x="8644186" y="-20165"/>
                  <a:pt x="8872517" y="-13661"/>
                  <a:pt x="9098176" y="0"/>
                </a:cubicBezTo>
                <a:cubicBezTo>
                  <a:pt x="9323835" y="13661"/>
                  <a:pt x="9604556" y="-6984"/>
                  <a:pt x="9917012" y="0"/>
                </a:cubicBezTo>
                <a:cubicBezTo>
                  <a:pt x="10229468" y="6984"/>
                  <a:pt x="10271608" y="-6359"/>
                  <a:pt x="10497896" y="0"/>
                </a:cubicBezTo>
                <a:cubicBezTo>
                  <a:pt x="10724184" y="6359"/>
                  <a:pt x="11585500" y="41072"/>
                  <a:pt x="11897615" y="0"/>
                </a:cubicBezTo>
                <a:cubicBezTo>
                  <a:pt x="11896050" y="102643"/>
                  <a:pt x="11893196" y="271592"/>
                  <a:pt x="11897615" y="400110"/>
                </a:cubicBezTo>
                <a:cubicBezTo>
                  <a:pt x="11704721" y="364104"/>
                  <a:pt x="11314654" y="397637"/>
                  <a:pt x="11078779" y="400110"/>
                </a:cubicBezTo>
                <a:cubicBezTo>
                  <a:pt x="10842904" y="402583"/>
                  <a:pt x="10829910" y="394445"/>
                  <a:pt x="10735848" y="400110"/>
                </a:cubicBezTo>
                <a:cubicBezTo>
                  <a:pt x="10641786" y="405775"/>
                  <a:pt x="10430909" y="410590"/>
                  <a:pt x="10273940" y="400110"/>
                </a:cubicBezTo>
                <a:cubicBezTo>
                  <a:pt x="10116971" y="389630"/>
                  <a:pt x="9626349" y="416522"/>
                  <a:pt x="9336128" y="400110"/>
                </a:cubicBezTo>
                <a:cubicBezTo>
                  <a:pt x="9045907" y="383698"/>
                  <a:pt x="8980988" y="383322"/>
                  <a:pt x="8636269" y="400110"/>
                </a:cubicBezTo>
                <a:cubicBezTo>
                  <a:pt x="8291550" y="416898"/>
                  <a:pt x="8370343" y="393853"/>
                  <a:pt x="8174361" y="400110"/>
                </a:cubicBezTo>
                <a:cubicBezTo>
                  <a:pt x="7978379" y="406367"/>
                  <a:pt x="7625705" y="370804"/>
                  <a:pt x="7474502" y="400110"/>
                </a:cubicBezTo>
                <a:cubicBezTo>
                  <a:pt x="7323299" y="429416"/>
                  <a:pt x="7208359" y="404743"/>
                  <a:pt x="7131570" y="400110"/>
                </a:cubicBezTo>
                <a:cubicBezTo>
                  <a:pt x="7054781" y="395477"/>
                  <a:pt x="6947342" y="402896"/>
                  <a:pt x="6788639" y="400110"/>
                </a:cubicBezTo>
                <a:cubicBezTo>
                  <a:pt x="6629936" y="397324"/>
                  <a:pt x="6251150" y="420175"/>
                  <a:pt x="6088779" y="400110"/>
                </a:cubicBezTo>
                <a:cubicBezTo>
                  <a:pt x="5926408" y="380045"/>
                  <a:pt x="5772921" y="392479"/>
                  <a:pt x="5626872" y="400110"/>
                </a:cubicBezTo>
                <a:cubicBezTo>
                  <a:pt x="5480823" y="407741"/>
                  <a:pt x="5066177" y="398152"/>
                  <a:pt x="4808036" y="400110"/>
                </a:cubicBezTo>
                <a:cubicBezTo>
                  <a:pt x="4549895" y="402068"/>
                  <a:pt x="4563711" y="382077"/>
                  <a:pt x="4346129" y="400110"/>
                </a:cubicBezTo>
                <a:cubicBezTo>
                  <a:pt x="4128547" y="418143"/>
                  <a:pt x="3906524" y="382829"/>
                  <a:pt x="3527293" y="400110"/>
                </a:cubicBezTo>
                <a:cubicBezTo>
                  <a:pt x="3148062" y="417391"/>
                  <a:pt x="3281465" y="388059"/>
                  <a:pt x="3184362" y="400110"/>
                </a:cubicBezTo>
                <a:cubicBezTo>
                  <a:pt x="3087259" y="412161"/>
                  <a:pt x="2708466" y="401501"/>
                  <a:pt x="2365526" y="400110"/>
                </a:cubicBezTo>
                <a:cubicBezTo>
                  <a:pt x="2022586" y="398719"/>
                  <a:pt x="2020385" y="397961"/>
                  <a:pt x="1903618" y="400110"/>
                </a:cubicBezTo>
                <a:cubicBezTo>
                  <a:pt x="1786851" y="402259"/>
                  <a:pt x="1643866" y="383057"/>
                  <a:pt x="1560687" y="400110"/>
                </a:cubicBezTo>
                <a:cubicBezTo>
                  <a:pt x="1477508" y="417163"/>
                  <a:pt x="1274353" y="401265"/>
                  <a:pt x="1098780" y="400110"/>
                </a:cubicBezTo>
                <a:cubicBezTo>
                  <a:pt x="923207" y="398955"/>
                  <a:pt x="530439" y="354958"/>
                  <a:pt x="0" y="400110"/>
                </a:cubicBezTo>
                <a:cubicBezTo>
                  <a:pt x="-19084" y="234834"/>
                  <a:pt x="16686" y="186985"/>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lIns="91440" tIns="45720" rIns="91440" bIns="45720" rtlCol="0" anchor="t">
            <a:spAutoFit/>
          </a:bodyPr>
          <a:lstStyle/>
          <a:p>
            <a:pPr algn="ctr"/>
            <a:r>
              <a:rPr lang="en-GB" sz="2000" dirty="0">
                <a:latin typeface="Berlin Sans FB"/>
              </a:rPr>
              <a:t>Gothic Horror Writing Knowledge Organiser</a:t>
            </a:r>
            <a:endParaRPr lang="en-GB" sz="2000" dirty="0">
              <a:latin typeface="Berlin Sans FB" panose="020E0602020502020306" pitchFamily="34" charset="77"/>
            </a:endParaRPr>
          </a:p>
        </p:txBody>
      </p:sp>
      <p:sp>
        <p:nvSpPr>
          <p:cNvPr id="2" name="TextBox 1">
            <a:extLst>
              <a:ext uri="{FF2B5EF4-FFF2-40B4-BE49-F238E27FC236}">
                <a16:creationId xmlns:a16="http://schemas.microsoft.com/office/drawing/2014/main" id="{E0FB9C6B-3D83-619D-743A-05958642600C}"/>
              </a:ext>
            </a:extLst>
          </p:cNvPr>
          <p:cNvSpPr txBox="1"/>
          <p:nvPr/>
        </p:nvSpPr>
        <p:spPr>
          <a:xfrm>
            <a:off x="170531" y="630085"/>
            <a:ext cx="6054640" cy="307777"/>
          </a:xfrm>
          <a:prstGeom prst="rect">
            <a:avLst/>
          </a:prstGeom>
          <a:solidFill>
            <a:srgbClr val="7030A0"/>
          </a:solidFill>
          <a:ln>
            <a:solidFill>
              <a:srgbClr val="7030A0"/>
            </a:solidFill>
          </a:ln>
        </p:spPr>
        <p:txBody>
          <a:bodyPr wrap="square" rtlCol="0">
            <a:spAutoFit/>
          </a:bodyPr>
          <a:lstStyle/>
          <a:p>
            <a:pPr algn="ctr"/>
            <a:r>
              <a:rPr lang="en-GB" sz="1400" b="1">
                <a:solidFill>
                  <a:schemeClr val="bg1"/>
                </a:solidFill>
              </a:rPr>
              <a:t>Gothic Context</a:t>
            </a:r>
          </a:p>
        </p:txBody>
      </p:sp>
      <p:sp>
        <p:nvSpPr>
          <p:cNvPr id="8" name="Rectangle 7">
            <a:extLst>
              <a:ext uri="{FF2B5EF4-FFF2-40B4-BE49-F238E27FC236}">
                <a16:creationId xmlns:a16="http://schemas.microsoft.com/office/drawing/2014/main" id="{F3085A1F-6714-F0D8-16DB-E78F522038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5240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7D44E0A-CF5B-54FA-F22A-2EB9D1AE2131}"/>
              </a:ext>
            </a:extLst>
          </p:cNvPr>
          <p:cNvSpPr txBox="1"/>
          <p:nvPr/>
        </p:nvSpPr>
        <p:spPr>
          <a:xfrm>
            <a:off x="170532" y="901031"/>
            <a:ext cx="3838760" cy="2308324"/>
          </a:xfrm>
          <a:prstGeom prst="rect">
            <a:avLst/>
          </a:prstGeom>
          <a:noFill/>
        </p:spPr>
        <p:txBody>
          <a:bodyPr wrap="square">
            <a:spAutoFit/>
          </a:bodyPr>
          <a:lstStyle/>
          <a:p>
            <a:pPr marL="285750" indent="-285750">
              <a:buFont typeface="Arial" panose="020B0604020202020204" pitchFamily="34" charset="0"/>
              <a:buChar char="•"/>
            </a:pPr>
            <a:r>
              <a:rPr lang="en-GB" sz="1200"/>
              <a:t>The Gothic genre first appeared in the late 18th century. It tried to stimulate strong emotions in the reader - fear and worry. </a:t>
            </a:r>
          </a:p>
          <a:p>
            <a:pPr marL="285750" indent="-285750">
              <a:buFont typeface="Arial" panose="020B0604020202020204" pitchFamily="34" charset="0"/>
              <a:buChar char="•"/>
            </a:pPr>
            <a:r>
              <a:rPr lang="en-GB" sz="1200"/>
              <a:t>It uses setting and speech to build suspense and a sense of unease in the reader. </a:t>
            </a:r>
          </a:p>
          <a:p>
            <a:pPr marL="285750" indent="-285750">
              <a:buFont typeface="Arial" panose="020B0604020202020204" pitchFamily="34" charset="0"/>
              <a:buChar char="•"/>
            </a:pPr>
            <a:r>
              <a:rPr lang="en-GB" sz="1200"/>
              <a:t>Common subject matter includes the supernatural, family curses, mystery, and madness. </a:t>
            </a:r>
          </a:p>
          <a:p>
            <a:pPr marL="285750" indent="-285750">
              <a:buFont typeface="Arial" panose="020B0604020202020204" pitchFamily="34" charset="0"/>
              <a:buChar char="•"/>
            </a:pPr>
            <a:r>
              <a:rPr lang="en-GB" sz="1200"/>
              <a:t>Sometimes gothic fiction can combine the genres of both horror and romance. </a:t>
            </a:r>
          </a:p>
          <a:p>
            <a:pPr marL="285750" indent="-285750">
              <a:buFont typeface="Arial" panose="020B0604020202020204" pitchFamily="34" charset="0"/>
              <a:buChar char="•"/>
            </a:pPr>
            <a:r>
              <a:rPr lang="en-GB" sz="1200"/>
              <a:t>The term Gothic is also used to describe types of architecture, music and fashion, but we will be thinking about Gothic literature. </a:t>
            </a:r>
          </a:p>
        </p:txBody>
      </p:sp>
      <p:sp>
        <p:nvSpPr>
          <p:cNvPr id="15" name="TextBox 14">
            <a:extLst>
              <a:ext uri="{FF2B5EF4-FFF2-40B4-BE49-F238E27FC236}">
                <a16:creationId xmlns:a16="http://schemas.microsoft.com/office/drawing/2014/main" id="{96BB5E8E-2B47-8C61-C8DB-8E52013DAEE0}"/>
              </a:ext>
            </a:extLst>
          </p:cNvPr>
          <p:cNvSpPr txBox="1"/>
          <p:nvPr/>
        </p:nvSpPr>
        <p:spPr>
          <a:xfrm>
            <a:off x="6285763" y="626120"/>
            <a:ext cx="5765800" cy="307777"/>
          </a:xfrm>
          <a:prstGeom prst="rect">
            <a:avLst/>
          </a:prstGeom>
          <a:solidFill>
            <a:srgbClr val="7030A0"/>
          </a:solidFill>
        </p:spPr>
        <p:txBody>
          <a:bodyPr wrap="square" rtlCol="0">
            <a:spAutoFit/>
          </a:bodyPr>
          <a:lstStyle/>
          <a:p>
            <a:pPr algn="ctr"/>
            <a:r>
              <a:rPr lang="en-GB" sz="1400" b="1">
                <a:solidFill>
                  <a:schemeClr val="bg1"/>
                </a:solidFill>
              </a:rPr>
              <a:t>Gothic Horror Key terms </a:t>
            </a:r>
          </a:p>
        </p:txBody>
      </p:sp>
      <p:sp>
        <p:nvSpPr>
          <p:cNvPr id="16" name="Text Placeholder 2">
            <a:extLst>
              <a:ext uri="{FF2B5EF4-FFF2-40B4-BE49-F238E27FC236}">
                <a16:creationId xmlns:a16="http://schemas.microsoft.com/office/drawing/2014/main" id="{A55C3329-8F66-B9D6-E882-4F33C9851178}"/>
              </a:ext>
            </a:extLst>
          </p:cNvPr>
          <p:cNvSpPr txBox="1">
            <a:spLocks/>
          </p:cNvSpPr>
          <p:nvPr/>
        </p:nvSpPr>
        <p:spPr>
          <a:xfrm>
            <a:off x="-979447" y="3300877"/>
            <a:ext cx="5257800" cy="4275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GB" sz="1400" b="1" i="1" u="sng"/>
              <a:t>Settings of the Gothic</a:t>
            </a:r>
            <a:endParaRPr lang="en-GB" sz="1400" i="1"/>
          </a:p>
          <a:p>
            <a:pPr algn="ctr">
              <a:lnSpc>
                <a:spcPct val="100000"/>
              </a:lnSpc>
              <a:spcBef>
                <a:spcPts val="0"/>
              </a:spcBef>
            </a:pPr>
            <a:r>
              <a:rPr lang="en-GB" sz="1400"/>
              <a:t>Castles</a:t>
            </a:r>
          </a:p>
          <a:p>
            <a:pPr algn="ctr">
              <a:lnSpc>
                <a:spcPct val="100000"/>
              </a:lnSpc>
              <a:spcBef>
                <a:spcPts val="0"/>
              </a:spcBef>
            </a:pPr>
            <a:r>
              <a:rPr lang="en-GB" sz="1400"/>
              <a:t>Arches/archways</a:t>
            </a:r>
          </a:p>
          <a:p>
            <a:pPr algn="ctr">
              <a:lnSpc>
                <a:spcPct val="100000"/>
              </a:lnSpc>
              <a:spcBef>
                <a:spcPts val="0"/>
              </a:spcBef>
            </a:pPr>
            <a:r>
              <a:rPr lang="en-GB" sz="1400"/>
              <a:t>Graveyards and Churches</a:t>
            </a:r>
          </a:p>
          <a:p>
            <a:pPr algn="ctr">
              <a:lnSpc>
                <a:spcPct val="100000"/>
              </a:lnSpc>
              <a:spcBef>
                <a:spcPts val="0"/>
              </a:spcBef>
            </a:pPr>
            <a:r>
              <a:rPr lang="en-GB" sz="1400"/>
              <a:t>Abandoned/Haunted Buildings</a:t>
            </a:r>
          </a:p>
          <a:p>
            <a:pPr algn="ctr">
              <a:lnSpc>
                <a:spcPct val="100000"/>
              </a:lnSpc>
              <a:spcBef>
                <a:spcPts val="0"/>
              </a:spcBef>
            </a:pPr>
            <a:r>
              <a:rPr lang="en-GB" sz="1400"/>
              <a:t>Secret passageways</a:t>
            </a:r>
          </a:p>
          <a:p>
            <a:pPr algn="ctr">
              <a:lnSpc>
                <a:spcPct val="100000"/>
              </a:lnSpc>
              <a:spcBef>
                <a:spcPts val="0"/>
              </a:spcBef>
            </a:pPr>
            <a:r>
              <a:rPr lang="en-GB" sz="1400"/>
              <a:t>Forests</a:t>
            </a:r>
          </a:p>
          <a:p>
            <a:pPr algn="ctr">
              <a:lnSpc>
                <a:spcPct val="100000"/>
              </a:lnSpc>
              <a:spcBef>
                <a:spcPts val="0"/>
              </a:spcBef>
            </a:pPr>
            <a:r>
              <a:rPr lang="en-GB" sz="1400"/>
              <a:t>Gargoyles</a:t>
            </a:r>
          </a:p>
          <a:p>
            <a:pPr algn="ctr">
              <a:lnSpc>
                <a:spcPct val="100000"/>
              </a:lnSpc>
              <a:spcBef>
                <a:spcPts val="0"/>
              </a:spcBef>
            </a:pPr>
            <a:r>
              <a:rPr lang="en-GB" sz="1400"/>
              <a:t>Wild and extreme (sublime) landscapes</a:t>
            </a:r>
          </a:p>
          <a:p>
            <a:pPr algn="ctr">
              <a:lnSpc>
                <a:spcPct val="100000"/>
              </a:lnSpc>
              <a:spcBef>
                <a:spcPts val="0"/>
              </a:spcBef>
            </a:pPr>
            <a:r>
              <a:rPr lang="en-GB" sz="1400"/>
              <a:t>Crypts and tombs</a:t>
            </a:r>
          </a:p>
          <a:p>
            <a:pPr algn="ctr">
              <a:lnSpc>
                <a:spcPct val="100000"/>
              </a:lnSpc>
              <a:spcBef>
                <a:spcPts val="0"/>
              </a:spcBef>
            </a:pPr>
            <a:r>
              <a:rPr lang="en-GB" sz="1400"/>
              <a:t>Dungeons and torture chambers</a:t>
            </a:r>
          </a:p>
          <a:p>
            <a:pPr algn="ctr">
              <a:lnSpc>
                <a:spcPct val="100000"/>
              </a:lnSpc>
              <a:spcBef>
                <a:spcPts val="0"/>
              </a:spcBef>
            </a:pPr>
            <a:r>
              <a:rPr lang="en-GB" sz="1400"/>
              <a:t>Dark towers</a:t>
            </a:r>
          </a:p>
          <a:p>
            <a:pPr algn="ctr">
              <a:lnSpc>
                <a:spcPct val="100000"/>
              </a:lnSpc>
              <a:spcBef>
                <a:spcPts val="0"/>
              </a:spcBef>
            </a:pPr>
            <a:r>
              <a:rPr lang="en-GB" sz="1400"/>
              <a:t>Hidden rooms</a:t>
            </a:r>
          </a:p>
          <a:p>
            <a:pPr algn="ctr">
              <a:lnSpc>
                <a:spcPct val="100000"/>
              </a:lnSpc>
              <a:spcBef>
                <a:spcPts val="0"/>
              </a:spcBef>
            </a:pPr>
            <a:r>
              <a:rPr lang="en-GB" sz="1400"/>
              <a:t>Bad weather</a:t>
            </a:r>
          </a:p>
          <a:p>
            <a:pPr algn="ctr">
              <a:lnSpc>
                <a:spcPct val="100000"/>
              </a:lnSpc>
              <a:spcBef>
                <a:spcPts val="0"/>
              </a:spcBef>
            </a:pPr>
            <a:r>
              <a:rPr lang="en-GB" sz="1400"/>
              <a:t>Stained glass windows</a:t>
            </a:r>
          </a:p>
          <a:p>
            <a:pPr algn="ctr">
              <a:lnSpc>
                <a:spcPct val="100000"/>
              </a:lnSpc>
              <a:spcBef>
                <a:spcPts val="0"/>
              </a:spcBef>
            </a:pPr>
            <a:r>
              <a:rPr lang="en-GB" sz="1400"/>
              <a:t>Intricate designs and lots of grandeur</a:t>
            </a:r>
          </a:p>
          <a:p>
            <a:pPr algn="ctr">
              <a:lnSpc>
                <a:spcPct val="100000"/>
              </a:lnSpc>
              <a:spcBef>
                <a:spcPts val="0"/>
              </a:spcBef>
            </a:pPr>
            <a:endParaRPr lang="en-GB" sz="1400"/>
          </a:p>
        </p:txBody>
      </p:sp>
      <p:sp>
        <p:nvSpPr>
          <p:cNvPr id="17" name="Text Placeholder 2">
            <a:extLst>
              <a:ext uri="{FF2B5EF4-FFF2-40B4-BE49-F238E27FC236}">
                <a16:creationId xmlns:a16="http://schemas.microsoft.com/office/drawing/2014/main" id="{0236F91A-191A-127D-4740-AD6909E4D43E}"/>
              </a:ext>
            </a:extLst>
          </p:cNvPr>
          <p:cNvSpPr txBox="1">
            <a:spLocks/>
          </p:cNvSpPr>
          <p:nvPr/>
        </p:nvSpPr>
        <p:spPr>
          <a:xfrm>
            <a:off x="2254359" y="3314946"/>
            <a:ext cx="5257800" cy="42751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GB" sz="1400" b="1" i="1" u="sng"/>
              <a:t>Themes of the Gothic</a:t>
            </a:r>
            <a:endParaRPr lang="en-GB" sz="1400" i="1"/>
          </a:p>
          <a:p>
            <a:pPr algn="ctr">
              <a:lnSpc>
                <a:spcPct val="100000"/>
              </a:lnSpc>
              <a:spcBef>
                <a:spcPts val="0"/>
              </a:spcBef>
            </a:pPr>
            <a:r>
              <a:rPr lang="en-GB" sz="1400" b="0" i="0" u="none" strike="noStrike" baseline="0">
                <a:solidFill>
                  <a:srgbClr val="000000"/>
                </a:solidFill>
                <a:latin typeface="Calibri" panose="020F0502020204030204" pitchFamily="34" charset="0"/>
              </a:rPr>
              <a:t>Good and evil</a:t>
            </a:r>
          </a:p>
          <a:p>
            <a:pPr algn="ctr">
              <a:lnSpc>
                <a:spcPct val="100000"/>
              </a:lnSpc>
              <a:spcBef>
                <a:spcPts val="0"/>
              </a:spcBef>
            </a:pPr>
            <a:r>
              <a:rPr lang="en-GB" sz="1400"/>
              <a:t>Error</a:t>
            </a:r>
          </a:p>
          <a:p>
            <a:pPr algn="ctr">
              <a:lnSpc>
                <a:spcPct val="100000"/>
              </a:lnSpc>
              <a:spcBef>
                <a:spcPts val="0"/>
              </a:spcBef>
            </a:pPr>
            <a:r>
              <a:rPr lang="en-GB" sz="1400"/>
              <a:t>Mystery</a:t>
            </a:r>
          </a:p>
          <a:p>
            <a:pPr algn="ctr">
              <a:lnSpc>
                <a:spcPct val="100000"/>
              </a:lnSpc>
              <a:spcBef>
                <a:spcPts val="0"/>
              </a:spcBef>
            </a:pPr>
            <a:r>
              <a:rPr lang="en-GB" sz="1400"/>
              <a:t>Supernatural</a:t>
            </a:r>
          </a:p>
          <a:p>
            <a:pPr algn="ctr">
              <a:lnSpc>
                <a:spcPct val="100000"/>
              </a:lnSpc>
              <a:spcBef>
                <a:spcPts val="0"/>
              </a:spcBef>
            </a:pPr>
            <a:r>
              <a:rPr lang="en-GB" sz="1400"/>
              <a:t>Violence, death and murder</a:t>
            </a:r>
          </a:p>
          <a:p>
            <a:pPr algn="ctr">
              <a:lnSpc>
                <a:spcPct val="100000"/>
              </a:lnSpc>
              <a:spcBef>
                <a:spcPts val="0"/>
              </a:spcBef>
            </a:pPr>
            <a:r>
              <a:rPr lang="en-GB" sz="1400"/>
              <a:t>Decay</a:t>
            </a:r>
          </a:p>
          <a:p>
            <a:pPr algn="ctr">
              <a:lnSpc>
                <a:spcPct val="100000"/>
              </a:lnSpc>
              <a:spcBef>
                <a:spcPts val="0"/>
              </a:spcBef>
            </a:pPr>
            <a:r>
              <a:rPr lang="en-GB" sz="1400"/>
              <a:t>Evil, omens and curses</a:t>
            </a:r>
          </a:p>
          <a:p>
            <a:pPr algn="ctr">
              <a:lnSpc>
                <a:spcPct val="100000"/>
              </a:lnSpc>
              <a:spcBef>
                <a:spcPts val="0"/>
              </a:spcBef>
            </a:pPr>
            <a:r>
              <a:rPr lang="en-GB" sz="1400"/>
              <a:t>Villains and monsters</a:t>
            </a:r>
          </a:p>
          <a:p>
            <a:pPr algn="ctr">
              <a:lnSpc>
                <a:spcPct val="100000"/>
              </a:lnSpc>
              <a:spcBef>
                <a:spcPts val="0"/>
              </a:spcBef>
            </a:pPr>
            <a:r>
              <a:rPr lang="en-GB" sz="1400"/>
              <a:t>Doubles/Doppelgangers</a:t>
            </a:r>
          </a:p>
          <a:p>
            <a:pPr algn="ctr">
              <a:lnSpc>
                <a:spcPct val="100000"/>
              </a:lnSpc>
              <a:spcBef>
                <a:spcPts val="0"/>
              </a:spcBef>
            </a:pPr>
            <a:r>
              <a:rPr lang="en-GB" sz="1400"/>
              <a:t>Isolation, Loneliness and Madness</a:t>
            </a:r>
          </a:p>
          <a:p>
            <a:pPr algn="ctr">
              <a:lnSpc>
                <a:spcPct val="100000"/>
              </a:lnSpc>
              <a:spcBef>
                <a:spcPts val="0"/>
              </a:spcBef>
            </a:pPr>
            <a:r>
              <a:rPr lang="en-GB" sz="1400"/>
              <a:t>Irrationality</a:t>
            </a:r>
          </a:p>
          <a:p>
            <a:pPr algn="ctr">
              <a:lnSpc>
                <a:spcPct val="100000"/>
              </a:lnSpc>
              <a:spcBef>
                <a:spcPts val="0"/>
              </a:spcBef>
            </a:pPr>
            <a:r>
              <a:rPr lang="en-GB" sz="1400"/>
              <a:t>Secrets</a:t>
            </a:r>
          </a:p>
          <a:p>
            <a:pPr algn="ctr">
              <a:lnSpc>
                <a:spcPct val="100000"/>
              </a:lnSpc>
              <a:spcBef>
                <a:spcPts val="0"/>
              </a:spcBef>
            </a:pPr>
            <a:r>
              <a:rPr lang="en-GB" sz="1400"/>
              <a:t>Darkness</a:t>
            </a:r>
          </a:p>
          <a:p>
            <a:pPr algn="ctr">
              <a:lnSpc>
                <a:spcPct val="100000"/>
              </a:lnSpc>
              <a:spcBef>
                <a:spcPts val="0"/>
              </a:spcBef>
            </a:pPr>
            <a:r>
              <a:rPr lang="en-GB" sz="1400"/>
              <a:t>Misfortune and mystery</a:t>
            </a:r>
          </a:p>
          <a:p>
            <a:pPr algn="ctr">
              <a:lnSpc>
                <a:spcPct val="100000"/>
              </a:lnSpc>
              <a:spcBef>
                <a:spcPts val="0"/>
              </a:spcBef>
            </a:pPr>
            <a:r>
              <a:rPr lang="en-GB" sz="1400"/>
              <a:t>Horror, terror and fear</a:t>
            </a:r>
          </a:p>
          <a:p>
            <a:pPr algn="ctr">
              <a:lnSpc>
                <a:spcPct val="100000"/>
              </a:lnSpc>
              <a:spcBef>
                <a:spcPts val="0"/>
              </a:spcBef>
            </a:pPr>
            <a:endParaRPr lang="en-GB" sz="1400"/>
          </a:p>
          <a:p>
            <a:pPr>
              <a:lnSpc>
                <a:spcPct val="100000"/>
              </a:lnSpc>
              <a:spcBef>
                <a:spcPts val="0"/>
              </a:spcBef>
            </a:pPr>
            <a:endParaRPr lang="en-GB" sz="1400"/>
          </a:p>
        </p:txBody>
      </p:sp>
      <p:sp>
        <p:nvSpPr>
          <p:cNvPr id="18" name="TextBox 17">
            <a:extLst>
              <a:ext uri="{FF2B5EF4-FFF2-40B4-BE49-F238E27FC236}">
                <a16:creationId xmlns:a16="http://schemas.microsoft.com/office/drawing/2014/main" id="{221D1AA6-765A-25FD-B040-1A391709246A}"/>
              </a:ext>
            </a:extLst>
          </p:cNvPr>
          <p:cNvSpPr txBox="1"/>
          <p:nvPr/>
        </p:nvSpPr>
        <p:spPr>
          <a:xfrm>
            <a:off x="170530" y="3238556"/>
            <a:ext cx="6054640" cy="307777"/>
          </a:xfrm>
          <a:prstGeom prst="rect">
            <a:avLst/>
          </a:prstGeom>
          <a:solidFill>
            <a:srgbClr val="7030A0"/>
          </a:solidFill>
          <a:ln>
            <a:solidFill>
              <a:srgbClr val="7030A0"/>
            </a:solidFill>
          </a:ln>
        </p:spPr>
        <p:txBody>
          <a:bodyPr wrap="square" rtlCol="0">
            <a:spAutoFit/>
          </a:bodyPr>
          <a:lstStyle/>
          <a:p>
            <a:pPr algn="ctr"/>
            <a:r>
              <a:rPr lang="en-GB" sz="1400" b="1">
                <a:solidFill>
                  <a:schemeClr val="bg1"/>
                </a:solidFill>
              </a:rPr>
              <a:t>Settings of the Gothic			Themes of the Gothic</a:t>
            </a:r>
          </a:p>
        </p:txBody>
      </p:sp>
      <p:sp>
        <p:nvSpPr>
          <p:cNvPr id="23" name="TextBox 22">
            <a:extLst>
              <a:ext uri="{FF2B5EF4-FFF2-40B4-BE49-F238E27FC236}">
                <a16:creationId xmlns:a16="http://schemas.microsoft.com/office/drawing/2014/main" id="{F9F40E24-9A81-2A56-CFA1-80B51D0E639B}"/>
              </a:ext>
            </a:extLst>
          </p:cNvPr>
          <p:cNvSpPr txBox="1"/>
          <p:nvPr/>
        </p:nvSpPr>
        <p:spPr>
          <a:xfrm>
            <a:off x="3969458" y="965634"/>
            <a:ext cx="2215878" cy="2246769"/>
          </a:xfrm>
          <a:prstGeom prst="rect">
            <a:avLst/>
          </a:prstGeom>
          <a:noFill/>
        </p:spPr>
        <p:txBody>
          <a:bodyPr wrap="square" rtlCol="0">
            <a:spAutoFit/>
          </a:bodyPr>
          <a:lstStyle/>
          <a:p>
            <a:r>
              <a:rPr lang="en-GB" sz="2000" b="1"/>
              <a:t>Analytical Writing</a:t>
            </a:r>
          </a:p>
          <a:p>
            <a:r>
              <a:rPr lang="en-GB" sz="2000" b="1"/>
              <a:t>T</a:t>
            </a:r>
            <a:r>
              <a:rPr lang="en-GB" sz="2000"/>
              <a:t>itle</a:t>
            </a:r>
          </a:p>
          <a:p>
            <a:r>
              <a:rPr lang="en-GB" sz="2000" b="1"/>
              <a:t>A</a:t>
            </a:r>
            <a:r>
              <a:rPr lang="en-GB" sz="2000"/>
              <a:t>uthor</a:t>
            </a:r>
          </a:p>
          <a:p>
            <a:r>
              <a:rPr lang="en-GB" sz="2000" b="1"/>
              <a:t>R</a:t>
            </a:r>
            <a:r>
              <a:rPr lang="en-GB" sz="2000"/>
              <a:t>eference to the Question</a:t>
            </a:r>
          </a:p>
          <a:p>
            <a:r>
              <a:rPr lang="en-GB" sz="2000" b="1"/>
              <a:t>T</a:t>
            </a:r>
            <a:r>
              <a:rPr lang="en-GB" sz="2000"/>
              <a:t>heme</a:t>
            </a:r>
          </a:p>
          <a:p>
            <a:r>
              <a:rPr lang="en-GB" sz="2000" b="1"/>
              <a:t>S</a:t>
            </a:r>
            <a:r>
              <a:rPr lang="en-GB" sz="2000"/>
              <a:t>ummary</a:t>
            </a:r>
            <a:endParaRPr lang="en-GB" sz="1200"/>
          </a:p>
        </p:txBody>
      </p:sp>
    </p:spTree>
    <p:extLst>
      <p:ext uri="{BB962C8B-B14F-4D97-AF65-F5344CB8AC3E}">
        <p14:creationId xmlns:p14="http://schemas.microsoft.com/office/powerpoint/2010/main" val="323984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4B064C8-E4DA-884D-963B-22CA1CB69A40}"/>
              </a:ext>
            </a:extLst>
          </p:cNvPr>
          <p:cNvSpPr txBox="1"/>
          <p:nvPr/>
        </p:nvSpPr>
        <p:spPr>
          <a:xfrm>
            <a:off x="132082" y="147681"/>
            <a:ext cx="5894749" cy="310080"/>
          </a:xfrm>
          <a:prstGeom prst="rect">
            <a:avLst/>
          </a:prstGeom>
          <a:solidFill>
            <a:srgbClr val="7030A0"/>
          </a:solidFill>
        </p:spPr>
        <p:txBody>
          <a:bodyPr wrap="square" rtlCol="0">
            <a:spAutoFit/>
          </a:bodyPr>
          <a:lstStyle/>
          <a:p>
            <a:pPr algn="ctr"/>
            <a:r>
              <a:rPr lang="en-GB" sz="1400" b="1">
                <a:solidFill>
                  <a:schemeClr val="bg1"/>
                </a:solidFill>
              </a:rPr>
              <a:t>Gothic Horror writing language devices</a:t>
            </a:r>
          </a:p>
        </p:txBody>
      </p:sp>
      <p:graphicFrame>
        <p:nvGraphicFramePr>
          <p:cNvPr id="17" name="Table 16">
            <a:extLst>
              <a:ext uri="{FF2B5EF4-FFF2-40B4-BE49-F238E27FC236}">
                <a16:creationId xmlns:a16="http://schemas.microsoft.com/office/drawing/2014/main" id="{A10FF915-5D37-B340-B5CF-11D490FFB1D8}"/>
              </a:ext>
            </a:extLst>
          </p:cNvPr>
          <p:cNvGraphicFramePr>
            <a:graphicFrameLocks noGrp="1"/>
          </p:cNvGraphicFramePr>
          <p:nvPr/>
        </p:nvGraphicFramePr>
        <p:xfrm>
          <a:off x="136776" y="486789"/>
          <a:ext cx="5890055" cy="6265068"/>
        </p:xfrm>
        <a:graphic>
          <a:graphicData uri="http://schemas.openxmlformats.org/drawingml/2006/table">
            <a:tbl>
              <a:tblPr firstRow="1" bandRow="1">
                <a:tableStyleId>{5940675A-B579-460E-94D1-54222C63F5DA}</a:tableStyleId>
              </a:tblPr>
              <a:tblGrid>
                <a:gridCol w="1322715">
                  <a:extLst>
                    <a:ext uri="{9D8B030D-6E8A-4147-A177-3AD203B41FA5}">
                      <a16:colId xmlns:a16="http://schemas.microsoft.com/office/drawing/2014/main" val="1646886817"/>
                    </a:ext>
                  </a:extLst>
                </a:gridCol>
                <a:gridCol w="4567340">
                  <a:extLst>
                    <a:ext uri="{9D8B030D-6E8A-4147-A177-3AD203B41FA5}">
                      <a16:colId xmlns:a16="http://schemas.microsoft.com/office/drawing/2014/main" val="2033473313"/>
                    </a:ext>
                  </a:extLst>
                </a:gridCol>
              </a:tblGrid>
              <a:tr h="456601">
                <a:tc>
                  <a:txBody>
                    <a:bodyPr/>
                    <a:lstStyle/>
                    <a:p>
                      <a:pPr algn="ctr"/>
                      <a:r>
                        <a:rPr lang="en-GB" sz="1150" b="1"/>
                        <a:t>Simile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50" b="0" i="0" kern="1200">
                          <a:solidFill>
                            <a:schemeClr val="tx1"/>
                          </a:solidFill>
                          <a:effectLst/>
                          <a:latin typeface="+mn-lt"/>
                          <a:ea typeface="+mn-ea"/>
                          <a:cs typeface="+mn-cs"/>
                        </a:rPr>
                        <a:t>a figure of speech that describes something to be something else, but uses the words “like” or “as” to do so.</a:t>
                      </a:r>
                      <a:endParaRPr lang="en-GB" sz="1150">
                        <a:effectLst/>
                      </a:endParaRPr>
                    </a:p>
                  </a:txBody>
                  <a:tcPr anchor="ctr"/>
                </a:tc>
                <a:extLst>
                  <a:ext uri="{0D108BD9-81ED-4DB2-BD59-A6C34878D82A}">
                    <a16:rowId xmlns:a16="http://schemas.microsoft.com/office/drawing/2014/main" val="1165728635"/>
                  </a:ext>
                </a:extLst>
              </a:tr>
              <a:tr h="359528">
                <a:tc>
                  <a:txBody>
                    <a:bodyPr/>
                    <a:lstStyle/>
                    <a:p>
                      <a:pPr algn="ctr"/>
                      <a:r>
                        <a:rPr lang="en-GB" sz="1150" b="1"/>
                        <a:t>Metaphor</a:t>
                      </a:r>
                    </a:p>
                  </a:txBody>
                  <a:tcPr anchor="ctr"/>
                </a:tc>
                <a:tc>
                  <a:txBody>
                    <a:bodyPr/>
                    <a:lstStyle/>
                    <a:p>
                      <a:r>
                        <a:rPr lang="en-GB" sz="1150" b="0" i="0" kern="1200">
                          <a:solidFill>
                            <a:schemeClr val="tx1"/>
                          </a:solidFill>
                          <a:effectLst/>
                          <a:latin typeface="+mn-lt"/>
                          <a:ea typeface="+mn-ea"/>
                          <a:cs typeface="+mn-cs"/>
                        </a:rPr>
                        <a:t>a comparison between two things that are otherwise unrelated.</a:t>
                      </a:r>
                      <a:endParaRPr lang="en-GB" sz="1150">
                        <a:effectLst/>
                      </a:endParaRPr>
                    </a:p>
                  </a:txBody>
                  <a:tcPr anchor="ctr"/>
                </a:tc>
                <a:extLst>
                  <a:ext uri="{0D108BD9-81ED-4DB2-BD59-A6C34878D82A}">
                    <a16:rowId xmlns:a16="http://schemas.microsoft.com/office/drawing/2014/main" val="4033093921"/>
                  </a:ext>
                </a:extLst>
              </a:tr>
              <a:tr h="6392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50" b="1"/>
                        <a:t>Alliteration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50" b="0" i="0" kern="1200">
                          <a:solidFill>
                            <a:schemeClr val="tx1"/>
                          </a:solidFill>
                          <a:effectLst/>
                          <a:latin typeface="+mn-lt"/>
                          <a:ea typeface="+mn-ea"/>
                          <a:cs typeface="+mn-cs"/>
                        </a:rPr>
                        <a:t>the repetition of an initial consonant sound in words that are in close proximity to each other</a:t>
                      </a:r>
                      <a:r>
                        <a:rPr lang="en-GB" sz="1150" kern="1200">
                          <a:solidFill>
                            <a:schemeClr val="tx1"/>
                          </a:solidFill>
                          <a:effectLst/>
                          <a:latin typeface="+mn-lt"/>
                          <a:ea typeface="+mn-ea"/>
                          <a:cs typeface="+mn-cs"/>
                        </a:rPr>
                        <a:t>: “</a:t>
                      </a:r>
                      <a:r>
                        <a:rPr lang="en-GB" sz="1150" i="1" kern="1200">
                          <a:solidFill>
                            <a:schemeClr val="tx1"/>
                          </a:solidFill>
                          <a:effectLst/>
                          <a:latin typeface="+mn-lt"/>
                          <a:ea typeface="+mn-ea"/>
                          <a:cs typeface="+mn-cs"/>
                        </a:rPr>
                        <a:t>something displeasing, something down-right detestable.” </a:t>
                      </a:r>
                      <a:endParaRPr lang="en-GB" sz="1150">
                        <a:effectLst/>
                      </a:endParaRPr>
                    </a:p>
                  </a:txBody>
                  <a:tcPr anchor="ctr"/>
                </a:tc>
                <a:extLst>
                  <a:ext uri="{0D108BD9-81ED-4DB2-BD59-A6C34878D82A}">
                    <a16:rowId xmlns:a16="http://schemas.microsoft.com/office/drawing/2014/main" val="168362999"/>
                  </a:ext>
                </a:extLst>
              </a:tr>
              <a:tr h="639241">
                <a:tc>
                  <a:txBody>
                    <a:bodyPr/>
                    <a:lstStyle/>
                    <a:p>
                      <a:pPr algn="ctr"/>
                      <a:r>
                        <a:rPr lang="en-GB" sz="1150" b="1"/>
                        <a:t>Personification</a:t>
                      </a:r>
                    </a:p>
                  </a:txBody>
                  <a:tcPr anchor="ctr"/>
                </a:tc>
                <a:tc>
                  <a:txBody>
                    <a:bodyPr/>
                    <a:lstStyle/>
                    <a:p>
                      <a:r>
                        <a:rPr lang="en-GB" sz="1150" b="0" i="0" kern="1200">
                          <a:solidFill>
                            <a:schemeClr val="tx1"/>
                          </a:solidFill>
                          <a:effectLst/>
                          <a:latin typeface="+mn-lt"/>
                          <a:ea typeface="+mn-ea"/>
                          <a:cs typeface="+mn-cs"/>
                        </a:rPr>
                        <a:t>the attribution of a personal nature or human characteristics to something </a:t>
                      </a:r>
                      <a:r>
                        <a:rPr lang="en-GB" sz="1150" b="0" i="0" u="none" strike="noStrike" kern="1200">
                          <a:solidFill>
                            <a:schemeClr val="tx1"/>
                          </a:solidFill>
                          <a:effectLst/>
                          <a:latin typeface="+mn-lt"/>
                          <a:ea typeface="+mn-ea"/>
                          <a:cs typeface="+mn-cs"/>
                        </a:rPr>
                        <a:t>non-human</a:t>
                      </a:r>
                      <a:r>
                        <a:rPr lang="en-GB" sz="1150" b="0" i="0" kern="1200">
                          <a:solidFill>
                            <a:schemeClr val="tx1"/>
                          </a:solidFill>
                          <a:effectLst/>
                          <a:latin typeface="+mn-lt"/>
                          <a:ea typeface="+mn-ea"/>
                          <a:cs typeface="+mn-cs"/>
                        </a:rPr>
                        <a:t>, or the representation of an abstract quality in human form.</a:t>
                      </a:r>
                      <a:endParaRPr lang="en-GB" sz="1150"/>
                    </a:p>
                  </a:txBody>
                  <a:tcPr anchor="ctr"/>
                </a:tc>
                <a:extLst>
                  <a:ext uri="{0D108BD9-81ED-4DB2-BD59-A6C34878D82A}">
                    <a16:rowId xmlns:a16="http://schemas.microsoft.com/office/drawing/2014/main" val="3334918961"/>
                  </a:ext>
                </a:extLst>
              </a:tr>
              <a:tr h="359528">
                <a:tc>
                  <a:txBody>
                    <a:bodyPr/>
                    <a:lstStyle/>
                    <a:p>
                      <a:pPr algn="ctr"/>
                      <a:r>
                        <a:rPr lang="en-GB" sz="1150" b="1"/>
                        <a:t>Pathetic Fallacy </a:t>
                      </a:r>
                    </a:p>
                  </a:txBody>
                  <a:tcPr anchor="ctr"/>
                </a:tc>
                <a:tc>
                  <a:txBody>
                    <a:bodyPr/>
                    <a:lstStyle/>
                    <a:p>
                      <a:r>
                        <a:rPr lang="en-GB" sz="1150"/>
                        <a:t>when the weather matches the character’s emotions.</a:t>
                      </a:r>
                    </a:p>
                  </a:txBody>
                  <a:tcPr anchor="ctr"/>
                </a:tc>
                <a:extLst>
                  <a:ext uri="{0D108BD9-81ED-4DB2-BD59-A6C34878D82A}">
                    <a16:rowId xmlns:a16="http://schemas.microsoft.com/office/drawing/2014/main" val="1368339427"/>
                  </a:ext>
                </a:extLst>
              </a:tr>
              <a:tr h="359528">
                <a:tc>
                  <a:txBody>
                    <a:bodyPr/>
                    <a:lstStyle/>
                    <a:p>
                      <a:pPr algn="ctr"/>
                      <a:r>
                        <a:rPr lang="en-GB" sz="1150" b="1"/>
                        <a:t>Dramatic Irony</a:t>
                      </a:r>
                    </a:p>
                  </a:txBody>
                  <a:tcPr anchor="ctr"/>
                </a:tc>
                <a:tc>
                  <a:txBody>
                    <a:bodyPr/>
                    <a:lstStyle/>
                    <a:p>
                      <a:r>
                        <a:rPr lang="en-GB" sz="1150"/>
                        <a:t>When the audience know information that some characters do not.</a:t>
                      </a:r>
                    </a:p>
                  </a:txBody>
                  <a:tcPr anchor="ctr"/>
                </a:tc>
                <a:extLst>
                  <a:ext uri="{0D108BD9-81ED-4DB2-BD59-A6C34878D82A}">
                    <a16:rowId xmlns:a16="http://schemas.microsoft.com/office/drawing/2014/main" val="3849026080"/>
                  </a:ext>
                </a:extLst>
              </a:tr>
              <a:tr h="456601">
                <a:tc>
                  <a:txBody>
                    <a:bodyPr/>
                    <a:lstStyle/>
                    <a:p>
                      <a:pPr algn="ctr"/>
                      <a:r>
                        <a:rPr lang="en-GB" sz="1150" b="1"/>
                        <a:t>Suspense</a:t>
                      </a:r>
                    </a:p>
                  </a:txBody>
                  <a:tcPr anchor="ctr"/>
                </a:tc>
                <a:tc>
                  <a:txBody>
                    <a:bodyPr/>
                    <a:lstStyle/>
                    <a:p>
                      <a:r>
                        <a:rPr lang="en-GB" sz="1150" b="0" i="0" kern="1200">
                          <a:solidFill>
                            <a:schemeClr val="tx1"/>
                          </a:solidFill>
                          <a:effectLst/>
                          <a:latin typeface="+mn-lt"/>
                          <a:ea typeface="+mn-ea"/>
                          <a:cs typeface="+mn-cs"/>
                        </a:rPr>
                        <a:t>a state or feeling of excited or anxious uncertainty about what may happen.</a:t>
                      </a:r>
                      <a:endParaRPr lang="en-GB" sz="1150"/>
                    </a:p>
                  </a:txBody>
                  <a:tcPr anchor="ctr"/>
                </a:tc>
                <a:extLst>
                  <a:ext uri="{0D108BD9-81ED-4DB2-BD59-A6C34878D82A}">
                    <a16:rowId xmlns:a16="http://schemas.microsoft.com/office/drawing/2014/main" val="3518316689"/>
                  </a:ext>
                </a:extLst>
              </a:tr>
              <a:tr h="359528">
                <a:tc>
                  <a:txBody>
                    <a:bodyPr/>
                    <a:lstStyle/>
                    <a:p>
                      <a:pPr algn="ctr"/>
                      <a:r>
                        <a:rPr lang="en-GB" sz="1150" b="1"/>
                        <a:t>Repetition</a:t>
                      </a:r>
                    </a:p>
                  </a:txBody>
                  <a:tcPr anchor="ctr"/>
                </a:tc>
                <a:tc>
                  <a:txBody>
                    <a:bodyPr/>
                    <a:lstStyle/>
                    <a:p>
                      <a:r>
                        <a:rPr lang="en-GB" sz="1150" b="0" i="0" kern="1200">
                          <a:solidFill>
                            <a:schemeClr val="tx1"/>
                          </a:solidFill>
                          <a:effectLst/>
                          <a:latin typeface="+mn-lt"/>
                          <a:ea typeface="+mn-ea"/>
                          <a:cs typeface="+mn-cs"/>
                        </a:rPr>
                        <a:t>when words, phrases, sounds, or images are repeated.</a:t>
                      </a:r>
                      <a:endParaRPr lang="en-GB" sz="1150"/>
                    </a:p>
                  </a:txBody>
                  <a:tcPr anchor="ctr"/>
                </a:tc>
                <a:extLst>
                  <a:ext uri="{0D108BD9-81ED-4DB2-BD59-A6C34878D82A}">
                    <a16:rowId xmlns:a16="http://schemas.microsoft.com/office/drawing/2014/main" val="2576783847"/>
                  </a:ext>
                </a:extLst>
              </a:tr>
              <a:tr h="456601">
                <a:tc>
                  <a:txBody>
                    <a:bodyPr/>
                    <a:lstStyle/>
                    <a:p>
                      <a:pPr algn="ctr"/>
                      <a:r>
                        <a:rPr lang="en-GB" sz="1150" b="1"/>
                        <a:t>Exclamation mark</a:t>
                      </a:r>
                    </a:p>
                  </a:txBody>
                  <a:tcPr anchor="ctr"/>
                </a:tc>
                <a:tc>
                  <a:txBody>
                    <a:bodyPr/>
                    <a:lstStyle/>
                    <a:p>
                      <a:r>
                        <a:rPr lang="en-GB" sz="1150" b="0" i="0" kern="1200">
                          <a:solidFill>
                            <a:schemeClr val="tx1"/>
                          </a:solidFill>
                          <a:effectLst/>
                          <a:latin typeface="+mn-lt"/>
                          <a:ea typeface="+mn-ea"/>
                          <a:cs typeface="+mn-cs"/>
                        </a:rPr>
                        <a:t>used at the end of a sentence or a short phrase which expresses very strong feeling.</a:t>
                      </a:r>
                      <a:endParaRPr lang="en-GB" sz="1150"/>
                    </a:p>
                  </a:txBody>
                  <a:tcPr anchor="ctr"/>
                </a:tc>
                <a:extLst>
                  <a:ext uri="{0D108BD9-81ED-4DB2-BD59-A6C34878D82A}">
                    <a16:rowId xmlns:a16="http://schemas.microsoft.com/office/drawing/2014/main" val="2211180582"/>
                  </a:ext>
                </a:extLst>
              </a:tr>
              <a:tr h="4566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50" b="1"/>
                        <a:t>Sublime</a:t>
                      </a:r>
                    </a:p>
                  </a:txBody>
                  <a:tcPr/>
                </a:tc>
                <a:tc>
                  <a:txBody>
                    <a:bodyPr/>
                    <a:lstStyle/>
                    <a:p>
                      <a:r>
                        <a:rPr lang="en-GB" sz="1150"/>
                        <a:t>associated with objects and events that, while threatening, are yet a source of ‘delight’.</a:t>
                      </a:r>
                    </a:p>
                  </a:txBody>
                  <a:tcPr anchor="ctr"/>
                </a:tc>
                <a:extLst>
                  <a:ext uri="{0D108BD9-81ED-4DB2-BD59-A6C34878D82A}">
                    <a16:rowId xmlns:a16="http://schemas.microsoft.com/office/drawing/2014/main" val="2788987396"/>
                  </a:ext>
                </a:extLst>
              </a:tr>
              <a:tr h="359528">
                <a:tc>
                  <a:txBody>
                    <a:bodyPr/>
                    <a:lstStyle/>
                    <a:p>
                      <a:pPr algn="ctr"/>
                      <a:r>
                        <a:rPr lang="en-GB" sz="1150" b="1"/>
                        <a:t>Foreshadowing</a:t>
                      </a:r>
                    </a:p>
                  </a:txBody>
                  <a:tcPr/>
                </a:tc>
                <a:tc>
                  <a:txBody>
                    <a:bodyPr/>
                    <a:lstStyle/>
                    <a:p>
                      <a:r>
                        <a:rPr lang="en-GB" sz="1150"/>
                        <a:t>be a warning or indication of (a future event).</a:t>
                      </a:r>
                    </a:p>
                  </a:txBody>
                  <a:tcPr anchor="ctr"/>
                </a:tc>
                <a:extLst>
                  <a:ext uri="{0D108BD9-81ED-4DB2-BD59-A6C34878D82A}">
                    <a16:rowId xmlns:a16="http://schemas.microsoft.com/office/drawing/2014/main" val="341145959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50" b="1"/>
                        <a:t>Fear</a:t>
                      </a:r>
                    </a:p>
                  </a:txBody>
                  <a:tcPr/>
                </a:tc>
                <a:tc>
                  <a:txBody>
                    <a:bodyPr/>
                    <a:lstStyle/>
                    <a:p>
                      <a:r>
                        <a:rPr lang="en-GB" sz="1150" b="0" i="0" kern="1200">
                          <a:solidFill>
                            <a:schemeClr val="tx1"/>
                          </a:solidFill>
                          <a:effectLst/>
                          <a:latin typeface="+mn-lt"/>
                          <a:ea typeface="+mn-ea"/>
                          <a:cs typeface="+mn-cs"/>
                        </a:rPr>
                        <a:t>an unpleasant emotion caused by the threat of danger, pain, or harm.</a:t>
                      </a:r>
                      <a:endParaRPr lang="en-GB" sz="1150"/>
                    </a:p>
                  </a:txBody>
                  <a:tcPr anchor="ctr"/>
                </a:tc>
                <a:extLst>
                  <a:ext uri="{0D108BD9-81ED-4DB2-BD59-A6C34878D82A}">
                    <a16:rowId xmlns:a16="http://schemas.microsoft.com/office/drawing/2014/main" val="1668592162"/>
                  </a:ext>
                </a:extLst>
              </a:tr>
              <a:tr h="639241">
                <a:tc>
                  <a:txBody>
                    <a:bodyPr/>
                    <a:lstStyle/>
                    <a:p>
                      <a:pPr algn="ctr"/>
                      <a:r>
                        <a:rPr lang="en-GB" sz="1150" b="1" i="0">
                          <a:solidFill>
                            <a:srgbClr val="000000"/>
                          </a:solidFill>
                          <a:effectLst/>
                        </a:rPr>
                        <a:t>Periodic sentence</a:t>
                      </a:r>
                      <a:endParaRPr lang="en-GB" sz="1150"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50" b="0" i="0">
                          <a:solidFill>
                            <a:srgbClr val="000000"/>
                          </a:solidFill>
                          <a:effectLst/>
                        </a:rPr>
                        <a:t>a </a:t>
                      </a:r>
                      <a:r>
                        <a:rPr lang="en-GB" sz="1150" b="0" i="0">
                          <a:solidFill>
                            <a:srgbClr val="008000"/>
                          </a:solidFill>
                          <a:effectLst/>
                        </a:rPr>
                        <a:t>sentence</a:t>
                      </a:r>
                      <a:r>
                        <a:rPr lang="en-GB" sz="1150" b="0" i="0">
                          <a:solidFill>
                            <a:srgbClr val="000000"/>
                          </a:solidFill>
                          <a:effectLst/>
                        </a:rPr>
                        <a:t> that has been </a:t>
                      </a:r>
                      <a:r>
                        <a:rPr lang="en-GB" sz="1150" b="1" i="0">
                          <a:solidFill>
                            <a:srgbClr val="000000"/>
                          </a:solidFill>
                          <a:effectLst/>
                        </a:rPr>
                        <a:t>deliberately structured to place the main point at the end</a:t>
                      </a:r>
                      <a:r>
                        <a:rPr lang="en-GB" sz="1150" b="0" i="0">
                          <a:solidFill>
                            <a:srgbClr val="000000"/>
                          </a:solidFill>
                          <a:effectLst/>
                        </a:rPr>
                        <a:t>. Therefore, a periodic sentence will have its main clause as the last part.</a:t>
                      </a:r>
                      <a:endParaRPr lang="en-GB" sz="1150"/>
                    </a:p>
                  </a:txBody>
                  <a:tcPr anchor="ctr"/>
                </a:tc>
                <a:extLst>
                  <a:ext uri="{0D108BD9-81ED-4DB2-BD59-A6C34878D82A}">
                    <a16:rowId xmlns:a16="http://schemas.microsoft.com/office/drawing/2014/main" val="831787351"/>
                  </a:ext>
                </a:extLst>
              </a:tr>
              <a:tr h="456601">
                <a:tc>
                  <a:txBody>
                    <a:bodyPr/>
                    <a:lstStyle/>
                    <a:p>
                      <a:pPr marL="0" indent="0" algn="ctr">
                        <a:buNone/>
                      </a:pPr>
                      <a:r>
                        <a:rPr lang="en-GB" sz="1150" b="1"/>
                        <a:t>Conceptual metaphor</a:t>
                      </a:r>
                    </a:p>
                  </a:txBody>
                  <a:tcPr/>
                </a:tc>
                <a:tc>
                  <a:txBody>
                    <a:bodyPr/>
                    <a:lstStyle/>
                    <a:p>
                      <a:r>
                        <a:rPr lang="en-GB" sz="1150"/>
                        <a:t>a metaphor in which one idea (or conceptual domain) is understood in terms of another. </a:t>
                      </a:r>
                    </a:p>
                  </a:txBody>
                  <a:tcPr anchor="ctr"/>
                </a:tc>
                <a:extLst>
                  <a:ext uri="{0D108BD9-81ED-4DB2-BD59-A6C34878D82A}">
                    <a16:rowId xmlns:a16="http://schemas.microsoft.com/office/drawing/2014/main" val="4259229838"/>
                  </a:ext>
                </a:extLst>
              </a:tr>
            </a:tbl>
          </a:graphicData>
        </a:graphic>
      </p:graphicFrame>
      <p:sp>
        <p:nvSpPr>
          <p:cNvPr id="18" name="TextBox 17">
            <a:extLst>
              <a:ext uri="{FF2B5EF4-FFF2-40B4-BE49-F238E27FC236}">
                <a16:creationId xmlns:a16="http://schemas.microsoft.com/office/drawing/2014/main" id="{6811E523-9114-724B-A03F-D3EE815F2D06}"/>
              </a:ext>
            </a:extLst>
          </p:cNvPr>
          <p:cNvSpPr txBox="1"/>
          <p:nvPr/>
        </p:nvSpPr>
        <p:spPr>
          <a:xfrm>
            <a:off x="6095999" y="472276"/>
            <a:ext cx="5954529" cy="6232475"/>
          </a:xfrm>
          <a:prstGeom prst="rect">
            <a:avLst/>
          </a:prstGeom>
          <a:noFill/>
          <a:ln w="15875">
            <a:solidFill>
              <a:schemeClr val="tx1"/>
            </a:solidFill>
          </a:ln>
        </p:spPr>
        <p:txBody>
          <a:bodyPr wrap="square" rtlCol="0">
            <a:spAutoFit/>
          </a:bodyPr>
          <a:lstStyle/>
          <a:p>
            <a:pPr algn="l" fontAlgn="base"/>
            <a:r>
              <a:rPr lang="en-GB" sz="1050" b="0" i="0" u="sng">
                <a:effectLst/>
              </a:rPr>
              <a:t>Mystery and Fear</a:t>
            </a:r>
          </a:p>
          <a:p>
            <a:pPr algn="l" fontAlgn="base"/>
            <a:r>
              <a:rPr lang="en-GB" sz="1050" b="0" i="0">
                <a:effectLst/>
              </a:rPr>
              <a:t>One of the crucial components of a captivating Gothic story evokes feelings of suspense and fear. Anything that is beyond scientific understanding lends way to mystery, and Gothic atmospheres leverage this principle. Many Gothic works contain scenes, events and objects such as burials, flickering candles, evil potions, and other frightful concepts. </a:t>
            </a:r>
          </a:p>
          <a:p>
            <a:pPr algn="l" fontAlgn="base"/>
            <a:endParaRPr lang="en-GB" sz="1050"/>
          </a:p>
          <a:p>
            <a:pPr algn="l" fontAlgn="base"/>
            <a:r>
              <a:rPr lang="en-GB" sz="1050" b="0" i="0" u="sng">
                <a:effectLst/>
              </a:rPr>
              <a:t>Omens and Curses</a:t>
            </a:r>
          </a:p>
          <a:p>
            <a:pPr algn="l" fontAlgn="base"/>
            <a:r>
              <a:rPr lang="en-GB" sz="1050" b="1" i="0">
                <a:effectLst/>
              </a:rPr>
              <a:t>Foreshadowing</a:t>
            </a:r>
            <a:r>
              <a:rPr lang="en-GB" sz="1050" b="0" i="0">
                <a:effectLst/>
              </a:rPr>
              <a:t>, a literary device used to hint at events to come, occurs in the form of visions, omens, and curses throughout many narratives in Gothic literature. Often, tragedies are preceded by bad luck, intended to derail the lives of main characters. For example, an object might fall and break or a shadowy figure might be lurking in the dark. </a:t>
            </a:r>
            <a:r>
              <a:rPr lang="en-GB" sz="1050"/>
              <a:t>Edgar Allan Poe</a:t>
            </a:r>
            <a:r>
              <a:rPr lang="en-GB" sz="1050" b="0" i="0">
                <a:effectLst/>
              </a:rPr>
              <a:t> uses this element in his short story, “The Black Cat,” published in 1843. The superstitious nature of the title is ominous in itself, and Poe furthers the foreshadowing by naming one of the cats “Pluto,” a reference to the god of the dead in Roman mythology.</a:t>
            </a:r>
          </a:p>
          <a:p>
            <a:pPr algn="l" fontAlgn="base"/>
            <a:endParaRPr lang="en-GB" sz="1050" b="0" i="0">
              <a:effectLst/>
            </a:endParaRPr>
          </a:p>
          <a:p>
            <a:pPr algn="l" fontAlgn="base"/>
            <a:r>
              <a:rPr lang="en-GB" sz="1050" b="0" i="0" u="sng">
                <a:effectLst/>
              </a:rPr>
              <a:t>Atmosphere and Setting</a:t>
            </a:r>
          </a:p>
          <a:p>
            <a:pPr algn="l" fontAlgn="base"/>
            <a:r>
              <a:rPr lang="en-GB" sz="1050" b="0" i="0">
                <a:effectLst/>
              </a:rPr>
              <a:t>Gothic novelists set the tone by carefully choosing the physical location of a scene, as the atmosphere and environment of a Gothic novel directly contributed to the feeling of fear and uneasiness. Authors often used settings like dark forests, unnerving mountain regions, ominous climatic conditions, and threatening storms. Castles, </a:t>
            </a:r>
            <a:r>
              <a:rPr lang="en-GB" sz="1050" b="1" i="0">
                <a:effectLst/>
              </a:rPr>
              <a:t>romanticised </a:t>
            </a:r>
            <a:r>
              <a:rPr lang="en-GB" sz="1050" b="0" i="0">
                <a:effectLst/>
              </a:rPr>
              <a:t>in the Medieval period, played a large role in early Gothic writings. For example, Gothic writer Mary Shelley set her scenes amid creepy locations such as graveyards, gloomy castles, and even developed the persona of a grotesque monster to emphasize the eerie plot of her 1818 novel </a:t>
            </a:r>
            <a:r>
              <a:rPr lang="en-GB" sz="1050" b="0" i="1">
                <a:effectLst/>
              </a:rPr>
              <a:t>Frankenstein</a:t>
            </a:r>
            <a:r>
              <a:rPr lang="en-GB" sz="1050" b="0" i="0">
                <a:effectLst/>
              </a:rPr>
              <a:t>.</a:t>
            </a:r>
          </a:p>
          <a:p>
            <a:pPr algn="l" fontAlgn="base"/>
            <a:endParaRPr lang="en-GB" sz="1050"/>
          </a:p>
          <a:p>
            <a:pPr algn="l" fontAlgn="base"/>
            <a:r>
              <a:rPr lang="en-GB" sz="1050" b="0" i="0" u="sng">
                <a:effectLst/>
              </a:rPr>
              <a:t>Supernatural and Paranormal Activity</a:t>
            </a:r>
          </a:p>
          <a:p>
            <a:pPr algn="l" fontAlgn="base"/>
            <a:r>
              <a:rPr lang="en-GB" sz="1050" b="0" i="0">
                <a:effectLst/>
              </a:rPr>
              <a:t>Much of Gothic literature’s allure comes from the genre’s suggestion of supernatural or inexplicable events, such as inanimate objects coming to life, ghosts, spirits, and vampires like that of Bram Stoker’s 1897 </a:t>
            </a:r>
            <a:r>
              <a:rPr lang="en-GB" sz="1050"/>
              <a:t>Gothic fantasy, </a:t>
            </a:r>
            <a:r>
              <a:rPr lang="en-GB" sz="1050" i="1"/>
              <a:t>Dracula.</a:t>
            </a:r>
            <a:endParaRPr lang="en-GB" sz="1050" b="0" i="0">
              <a:effectLst/>
            </a:endParaRPr>
          </a:p>
          <a:p>
            <a:pPr algn="l" fontAlgn="base"/>
            <a:endParaRPr lang="en-GB" sz="1050" b="0" i="0">
              <a:effectLst/>
            </a:endParaRPr>
          </a:p>
          <a:p>
            <a:pPr algn="l" fontAlgn="base"/>
            <a:r>
              <a:rPr lang="en-GB" sz="1050" b="0" i="0" u="sng">
                <a:effectLst/>
              </a:rPr>
              <a:t>Emotional Distress</a:t>
            </a:r>
          </a:p>
          <a:p>
            <a:pPr algn="l" fontAlgn="base"/>
            <a:r>
              <a:rPr lang="en-GB" sz="1050" b="0" i="0">
                <a:effectLst/>
              </a:rPr>
              <a:t>Often, Gothic writers use melodrama or “high emotion” to convey a thought. This exaggerated, impassioned language helps convey the panic and terror inherent in many characters. Themes of madness and emotional distress were seen in many of the 20th century Gothic novels that depicted the condition of psychosis.</a:t>
            </a:r>
          </a:p>
          <a:p>
            <a:pPr algn="l" fontAlgn="base"/>
            <a:endParaRPr lang="en-GB" sz="1050" b="0" i="0">
              <a:effectLst/>
            </a:endParaRPr>
          </a:p>
          <a:p>
            <a:pPr algn="l" fontAlgn="base"/>
            <a:r>
              <a:rPr lang="en-GB" sz="1050" b="0" i="0" u="sng">
                <a:effectLst/>
              </a:rPr>
              <a:t>Damsel in Distress</a:t>
            </a:r>
          </a:p>
          <a:p>
            <a:pPr algn="l" fontAlgn="base"/>
            <a:r>
              <a:rPr lang="en-GB" sz="1050" b="0" i="0">
                <a:effectLst/>
              </a:rPr>
              <a:t>Gothic works often include a woman who suffers at the expense of a villain. They carry feelings of sadness, oppression, and loneliness, and many were depicted as virginal in early Gothic pieces. The </a:t>
            </a:r>
            <a:r>
              <a:rPr lang="en-GB" sz="1050" b="1" i="0">
                <a:effectLst/>
              </a:rPr>
              <a:t>damsel</a:t>
            </a:r>
            <a:r>
              <a:rPr lang="en-GB" sz="1050" b="0" i="0">
                <a:effectLst/>
              </a:rPr>
              <a:t>’s character is often held captive in a castle, terrorized by a nobleman, and rendered powerless. </a:t>
            </a:r>
            <a:endParaRPr lang="en-GB" sz="1100" b="0" i="0">
              <a:effectLst/>
            </a:endParaRPr>
          </a:p>
        </p:txBody>
      </p:sp>
      <p:sp>
        <p:nvSpPr>
          <p:cNvPr id="19" name="TextBox 18">
            <a:extLst>
              <a:ext uri="{FF2B5EF4-FFF2-40B4-BE49-F238E27FC236}">
                <a16:creationId xmlns:a16="http://schemas.microsoft.com/office/drawing/2014/main" id="{EFFC3171-36C2-AF43-9B16-D079BB7C2086}"/>
              </a:ext>
            </a:extLst>
          </p:cNvPr>
          <p:cNvSpPr txBox="1"/>
          <p:nvPr/>
        </p:nvSpPr>
        <p:spPr>
          <a:xfrm>
            <a:off x="6095999" y="139756"/>
            <a:ext cx="5954528" cy="310080"/>
          </a:xfrm>
          <a:prstGeom prst="rect">
            <a:avLst/>
          </a:prstGeom>
          <a:solidFill>
            <a:srgbClr val="7030A0"/>
          </a:solidFill>
        </p:spPr>
        <p:txBody>
          <a:bodyPr wrap="square" rtlCol="0">
            <a:spAutoFit/>
          </a:bodyPr>
          <a:lstStyle/>
          <a:p>
            <a:pPr algn="ctr"/>
            <a:r>
              <a:rPr lang="en-GB" sz="1400" b="1">
                <a:solidFill>
                  <a:schemeClr val="bg1"/>
                </a:solidFill>
              </a:rPr>
              <a:t>Conventions of gothic literature</a:t>
            </a:r>
          </a:p>
        </p:txBody>
      </p:sp>
      <p:sp>
        <p:nvSpPr>
          <p:cNvPr id="26" name="Rectangle 25">
            <a:extLst>
              <a:ext uri="{FF2B5EF4-FFF2-40B4-BE49-F238E27FC236}">
                <a16:creationId xmlns:a16="http://schemas.microsoft.com/office/drawing/2014/main" id="{09181028-1F89-6DF5-ADC7-A8EC7F081C6C}"/>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5240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9632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B5CF25-87FD-BA47-A01D-F576EB9944B4}"/>
              </a:ext>
            </a:extLst>
          </p:cNvPr>
          <p:cNvSpPr txBox="1"/>
          <p:nvPr/>
        </p:nvSpPr>
        <p:spPr>
          <a:xfrm>
            <a:off x="412694" y="179922"/>
            <a:ext cx="11296481" cy="400110"/>
          </a:xfrm>
          <a:custGeom>
            <a:avLst/>
            <a:gdLst>
              <a:gd name="connsiteX0" fmla="*/ 0 w 11296481"/>
              <a:gd name="connsiteY0" fmla="*/ 0 h 400110"/>
              <a:gd name="connsiteX1" fmla="*/ 325604 w 11296481"/>
              <a:gd name="connsiteY1" fmla="*/ 0 h 400110"/>
              <a:gd name="connsiteX2" fmla="*/ 1103068 w 11296481"/>
              <a:gd name="connsiteY2" fmla="*/ 0 h 400110"/>
              <a:gd name="connsiteX3" fmla="*/ 1428673 w 11296481"/>
              <a:gd name="connsiteY3" fmla="*/ 0 h 400110"/>
              <a:gd name="connsiteX4" fmla="*/ 1754277 w 11296481"/>
              <a:gd name="connsiteY4" fmla="*/ 0 h 400110"/>
              <a:gd name="connsiteX5" fmla="*/ 2644706 w 11296481"/>
              <a:gd name="connsiteY5" fmla="*/ 0 h 400110"/>
              <a:gd name="connsiteX6" fmla="*/ 3309204 w 11296481"/>
              <a:gd name="connsiteY6" fmla="*/ 0 h 400110"/>
              <a:gd name="connsiteX7" fmla="*/ 3634809 w 11296481"/>
              <a:gd name="connsiteY7" fmla="*/ 0 h 400110"/>
              <a:gd name="connsiteX8" fmla="*/ 4299308 w 11296481"/>
              <a:gd name="connsiteY8" fmla="*/ 0 h 400110"/>
              <a:gd name="connsiteX9" fmla="*/ 5189736 w 11296481"/>
              <a:gd name="connsiteY9" fmla="*/ 0 h 400110"/>
              <a:gd name="connsiteX10" fmla="*/ 5741270 w 11296481"/>
              <a:gd name="connsiteY10" fmla="*/ 0 h 400110"/>
              <a:gd name="connsiteX11" fmla="*/ 6292804 w 11296481"/>
              <a:gd name="connsiteY11" fmla="*/ 0 h 400110"/>
              <a:gd name="connsiteX12" fmla="*/ 6957303 w 11296481"/>
              <a:gd name="connsiteY12" fmla="*/ 0 h 400110"/>
              <a:gd name="connsiteX13" fmla="*/ 7734767 w 11296481"/>
              <a:gd name="connsiteY13" fmla="*/ 0 h 400110"/>
              <a:gd name="connsiteX14" fmla="*/ 8512231 w 11296481"/>
              <a:gd name="connsiteY14" fmla="*/ 0 h 400110"/>
              <a:gd name="connsiteX15" fmla="*/ 9289694 w 11296481"/>
              <a:gd name="connsiteY15" fmla="*/ 0 h 400110"/>
              <a:gd name="connsiteX16" fmla="*/ 10180123 w 11296481"/>
              <a:gd name="connsiteY16" fmla="*/ 0 h 400110"/>
              <a:gd name="connsiteX17" fmla="*/ 11296481 w 11296481"/>
              <a:gd name="connsiteY17" fmla="*/ 0 h 400110"/>
              <a:gd name="connsiteX18" fmla="*/ 11296481 w 11296481"/>
              <a:gd name="connsiteY18" fmla="*/ 400110 h 400110"/>
              <a:gd name="connsiteX19" fmla="*/ 10519017 w 11296481"/>
              <a:gd name="connsiteY19" fmla="*/ 400110 h 400110"/>
              <a:gd name="connsiteX20" fmla="*/ 10193413 w 11296481"/>
              <a:gd name="connsiteY20" fmla="*/ 400110 h 400110"/>
              <a:gd name="connsiteX21" fmla="*/ 9528914 w 11296481"/>
              <a:gd name="connsiteY21" fmla="*/ 400110 h 400110"/>
              <a:gd name="connsiteX22" fmla="*/ 8977380 w 11296481"/>
              <a:gd name="connsiteY22" fmla="*/ 400110 h 400110"/>
              <a:gd name="connsiteX23" fmla="*/ 8425846 w 11296481"/>
              <a:gd name="connsiteY23" fmla="*/ 400110 h 400110"/>
              <a:gd name="connsiteX24" fmla="*/ 7874312 w 11296481"/>
              <a:gd name="connsiteY24" fmla="*/ 400110 h 400110"/>
              <a:gd name="connsiteX25" fmla="*/ 7322778 w 11296481"/>
              <a:gd name="connsiteY25" fmla="*/ 400110 h 400110"/>
              <a:gd name="connsiteX26" fmla="*/ 6545314 w 11296481"/>
              <a:gd name="connsiteY26" fmla="*/ 400110 h 400110"/>
              <a:gd name="connsiteX27" fmla="*/ 5880815 w 11296481"/>
              <a:gd name="connsiteY27" fmla="*/ 400110 h 400110"/>
              <a:gd name="connsiteX28" fmla="*/ 5555211 w 11296481"/>
              <a:gd name="connsiteY28" fmla="*/ 400110 h 400110"/>
              <a:gd name="connsiteX29" fmla="*/ 5003677 w 11296481"/>
              <a:gd name="connsiteY29" fmla="*/ 400110 h 400110"/>
              <a:gd name="connsiteX30" fmla="*/ 4226213 w 11296481"/>
              <a:gd name="connsiteY30" fmla="*/ 400110 h 400110"/>
              <a:gd name="connsiteX31" fmla="*/ 3787644 w 11296481"/>
              <a:gd name="connsiteY31" fmla="*/ 400110 h 400110"/>
              <a:gd name="connsiteX32" fmla="*/ 2897215 w 11296481"/>
              <a:gd name="connsiteY32" fmla="*/ 400110 h 400110"/>
              <a:gd name="connsiteX33" fmla="*/ 2006787 w 11296481"/>
              <a:gd name="connsiteY33" fmla="*/ 400110 h 400110"/>
              <a:gd name="connsiteX34" fmla="*/ 1342288 w 11296481"/>
              <a:gd name="connsiteY34" fmla="*/ 400110 h 400110"/>
              <a:gd name="connsiteX35" fmla="*/ 0 w 11296481"/>
              <a:gd name="connsiteY35" fmla="*/ 400110 h 400110"/>
              <a:gd name="connsiteX36" fmla="*/ 0 w 11296481"/>
              <a:gd name="connsiteY36"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296481" h="400110" fill="none" extrusionOk="0">
                <a:moveTo>
                  <a:pt x="0" y="0"/>
                </a:moveTo>
                <a:cubicBezTo>
                  <a:pt x="108377" y="-12842"/>
                  <a:pt x="259311" y="8031"/>
                  <a:pt x="325604" y="0"/>
                </a:cubicBezTo>
                <a:cubicBezTo>
                  <a:pt x="391897" y="-8031"/>
                  <a:pt x="766638" y="37782"/>
                  <a:pt x="1103068" y="0"/>
                </a:cubicBezTo>
                <a:cubicBezTo>
                  <a:pt x="1439498" y="-37782"/>
                  <a:pt x="1304417" y="-12091"/>
                  <a:pt x="1428673" y="0"/>
                </a:cubicBezTo>
                <a:cubicBezTo>
                  <a:pt x="1552930" y="12091"/>
                  <a:pt x="1627294" y="8391"/>
                  <a:pt x="1754277" y="0"/>
                </a:cubicBezTo>
                <a:cubicBezTo>
                  <a:pt x="1881260" y="-8391"/>
                  <a:pt x="2403178" y="2866"/>
                  <a:pt x="2644706" y="0"/>
                </a:cubicBezTo>
                <a:cubicBezTo>
                  <a:pt x="2886234" y="-2866"/>
                  <a:pt x="3040634" y="3709"/>
                  <a:pt x="3309204" y="0"/>
                </a:cubicBezTo>
                <a:cubicBezTo>
                  <a:pt x="3577774" y="-3709"/>
                  <a:pt x="3518002" y="-7323"/>
                  <a:pt x="3634809" y="0"/>
                </a:cubicBezTo>
                <a:cubicBezTo>
                  <a:pt x="3751616" y="7323"/>
                  <a:pt x="4035136" y="24113"/>
                  <a:pt x="4299308" y="0"/>
                </a:cubicBezTo>
                <a:cubicBezTo>
                  <a:pt x="4563480" y="-24113"/>
                  <a:pt x="4832207" y="-6119"/>
                  <a:pt x="5189736" y="0"/>
                </a:cubicBezTo>
                <a:cubicBezTo>
                  <a:pt x="5547265" y="6119"/>
                  <a:pt x="5594315" y="13411"/>
                  <a:pt x="5741270" y="0"/>
                </a:cubicBezTo>
                <a:cubicBezTo>
                  <a:pt x="5888225" y="-13411"/>
                  <a:pt x="6163590" y="23499"/>
                  <a:pt x="6292804" y="0"/>
                </a:cubicBezTo>
                <a:cubicBezTo>
                  <a:pt x="6422018" y="-23499"/>
                  <a:pt x="6658345" y="6505"/>
                  <a:pt x="6957303" y="0"/>
                </a:cubicBezTo>
                <a:cubicBezTo>
                  <a:pt x="7256261" y="-6505"/>
                  <a:pt x="7450939" y="-13867"/>
                  <a:pt x="7734767" y="0"/>
                </a:cubicBezTo>
                <a:cubicBezTo>
                  <a:pt x="8018595" y="13867"/>
                  <a:pt x="8211904" y="3922"/>
                  <a:pt x="8512231" y="0"/>
                </a:cubicBezTo>
                <a:cubicBezTo>
                  <a:pt x="8812558" y="-3922"/>
                  <a:pt x="9103586" y="-8942"/>
                  <a:pt x="9289694" y="0"/>
                </a:cubicBezTo>
                <a:cubicBezTo>
                  <a:pt x="9475802" y="8942"/>
                  <a:pt x="9879293" y="35111"/>
                  <a:pt x="10180123" y="0"/>
                </a:cubicBezTo>
                <a:cubicBezTo>
                  <a:pt x="10480953" y="-35111"/>
                  <a:pt x="10820033" y="28938"/>
                  <a:pt x="11296481" y="0"/>
                </a:cubicBezTo>
                <a:cubicBezTo>
                  <a:pt x="11305276" y="174381"/>
                  <a:pt x="11312984" y="314578"/>
                  <a:pt x="11296481" y="400110"/>
                </a:cubicBezTo>
                <a:cubicBezTo>
                  <a:pt x="11001715" y="385806"/>
                  <a:pt x="10847547" y="361843"/>
                  <a:pt x="10519017" y="400110"/>
                </a:cubicBezTo>
                <a:cubicBezTo>
                  <a:pt x="10190487" y="438377"/>
                  <a:pt x="10352432" y="394532"/>
                  <a:pt x="10193413" y="400110"/>
                </a:cubicBezTo>
                <a:cubicBezTo>
                  <a:pt x="10034394" y="405688"/>
                  <a:pt x="9841842" y="375560"/>
                  <a:pt x="9528914" y="400110"/>
                </a:cubicBezTo>
                <a:cubicBezTo>
                  <a:pt x="9215986" y="424660"/>
                  <a:pt x="9159551" y="424012"/>
                  <a:pt x="8977380" y="400110"/>
                </a:cubicBezTo>
                <a:cubicBezTo>
                  <a:pt x="8795209" y="376208"/>
                  <a:pt x="8671568" y="404910"/>
                  <a:pt x="8425846" y="400110"/>
                </a:cubicBezTo>
                <a:cubicBezTo>
                  <a:pt x="8180124" y="395310"/>
                  <a:pt x="8144790" y="417626"/>
                  <a:pt x="7874312" y="400110"/>
                </a:cubicBezTo>
                <a:cubicBezTo>
                  <a:pt x="7603834" y="382594"/>
                  <a:pt x="7574426" y="385250"/>
                  <a:pt x="7322778" y="400110"/>
                </a:cubicBezTo>
                <a:cubicBezTo>
                  <a:pt x="7071130" y="414970"/>
                  <a:pt x="6906706" y="373888"/>
                  <a:pt x="6545314" y="400110"/>
                </a:cubicBezTo>
                <a:cubicBezTo>
                  <a:pt x="6183922" y="426332"/>
                  <a:pt x="6090276" y="379166"/>
                  <a:pt x="5880815" y="400110"/>
                </a:cubicBezTo>
                <a:cubicBezTo>
                  <a:pt x="5671354" y="421054"/>
                  <a:pt x="5698392" y="397505"/>
                  <a:pt x="5555211" y="400110"/>
                </a:cubicBezTo>
                <a:cubicBezTo>
                  <a:pt x="5412030" y="402715"/>
                  <a:pt x="5133817" y="404687"/>
                  <a:pt x="5003677" y="400110"/>
                </a:cubicBezTo>
                <a:cubicBezTo>
                  <a:pt x="4873537" y="395533"/>
                  <a:pt x="4562880" y="420735"/>
                  <a:pt x="4226213" y="400110"/>
                </a:cubicBezTo>
                <a:cubicBezTo>
                  <a:pt x="3889546" y="379485"/>
                  <a:pt x="3921676" y="400156"/>
                  <a:pt x="3787644" y="400110"/>
                </a:cubicBezTo>
                <a:cubicBezTo>
                  <a:pt x="3653612" y="400064"/>
                  <a:pt x="3227682" y="388771"/>
                  <a:pt x="2897215" y="400110"/>
                </a:cubicBezTo>
                <a:cubicBezTo>
                  <a:pt x="2566748" y="411449"/>
                  <a:pt x="2323073" y="423642"/>
                  <a:pt x="2006787" y="400110"/>
                </a:cubicBezTo>
                <a:cubicBezTo>
                  <a:pt x="1690501" y="376578"/>
                  <a:pt x="1558014" y="372931"/>
                  <a:pt x="1342288" y="400110"/>
                </a:cubicBezTo>
                <a:cubicBezTo>
                  <a:pt x="1126562" y="427289"/>
                  <a:pt x="637583" y="426414"/>
                  <a:pt x="0" y="400110"/>
                </a:cubicBezTo>
                <a:cubicBezTo>
                  <a:pt x="3659" y="275511"/>
                  <a:pt x="18630" y="167135"/>
                  <a:pt x="0" y="0"/>
                </a:cubicBezTo>
                <a:close/>
              </a:path>
              <a:path w="11296481" h="400110" stroke="0" extrusionOk="0">
                <a:moveTo>
                  <a:pt x="0" y="0"/>
                </a:moveTo>
                <a:cubicBezTo>
                  <a:pt x="116043" y="13496"/>
                  <a:pt x="411243" y="13580"/>
                  <a:pt x="551534" y="0"/>
                </a:cubicBezTo>
                <a:cubicBezTo>
                  <a:pt x="691825" y="-13580"/>
                  <a:pt x="717720" y="-8417"/>
                  <a:pt x="877139" y="0"/>
                </a:cubicBezTo>
                <a:cubicBezTo>
                  <a:pt x="1036559" y="8417"/>
                  <a:pt x="1386291" y="-18936"/>
                  <a:pt x="1767567" y="0"/>
                </a:cubicBezTo>
                <a:cubicBezTo>
                  <a:pt x="2148843" y="18936"/>
                  <a:pt x="2184964" y="17630"/>
                  <a:pt x="2319101" y="0"/>
                </a:cubicBezTo>
                <a:cubicBezTo>
                  <a:pt x="2453238" y="-17630"/>
                  <a:pt x="2745862" y="13393"/>
                  <a:pt x="2870635" y="0"/>
                </a:cubicBezTo>
                <a:cubicBezTo>
                  <a:pt x="2995408" y="-13393"/>
                  <a:pt x="3350436" y="-41797"/>
                  <a:pt x="3761064" y="0"/>
                </a:cubicBezTo>
                <a:cubicBezTo>
                  <a:pt x="4171692" y="41797"/>
                  <a:pt x="4099717" y="14057"/>
                  <a:pt x="4199633" y="0"/>
                </a:cubicBezTo>
                <a:cubicBezTo>
                  <a:pt x="4299549" y="-14057"/>
                  <a:pt x="4777482" y="13819"/>
                  <a:pt x="5090061" y="0"/>
                </a:cubicBezTo>
                <a:cubicBezTo>
                  <a:pt x="5402640" y="-13819"/>
                  <a:pt x="5734178" y="-16962"/>
                  <a:pt x="5980490" y="0"/>
                </a:cubicBezTo>
                <a:cubicBezTo>
                  <a:pt x="6226802" y="16962"/>
                  <a:pt x="6345338" y="-9124"/>
                  <a:pt x="6644989" y="0"/>
                </a:cubicBezTo>
                <a:cubicBezTo>
                  <a:pt x="6944640" y="9124"/>
                  <a:pt x="7275954" y="2133"/>
                  <a:pt x="7535417" y="0"/>
                </a:cubicBezTo>
                <a:cubicBezTo>
                  <a:pt x="7794880" y="-2133"/>
                  <a:pt x="7876916" y="-14371"/>
                  <a:pt x="8086951" y="0"/>
                </a:cubicBezTo>
                <a:cubicBezTo>
                  <a:pt x="8296986" y="14371"/>
                  <a:pt x="8521560" y="-911"/>
                  <a:pt x="8638485" y="0"/>
                </a:cubicBezTo>
                <a:cubicBezTo>
                  <a:pt x="8755410" y="911"/>
                  <a:pt x="9109769" y="-91"/>
                  <a:pt x="9415949" y="0"/>
                </a:cubicBezTo>
                <a:cubicBezTo>
                  <a:pt x="9722129" y="91"/>
                  <a:pt x="9772310" y="9456"/>
                  <a:pt x="9967483" y="0"/>
                </a:cubicBezTo>
                <a:cubicBezTo>
                  <a:pt x="10162656" y="-9456"/>
                  <a:pt x="10837248" y="31417"/>
                  <a:pt x="11296481" y="0"/>
                </a:cubicBezTo>
                <a:cubicBezTo>
                  <a:pt x="11294916" y="102643"/>
                  <a:pt x="11292062" y="271592"/>
                  <a:pt x="11296481" y="400110"/>
                </a:cubicBezTo>
                <a:cubicBezTo>
                  <a:pt x="11008518" y="420683"/>
                  <a:pt x="10678414" y="438362"/>
                  <a:pt x="10519017" y="400110"/>
                </a:cubicBezTo>
                <a:cubicBezTo>
                  <a:pt x="10359620" y="361858"/>
                  <a:pt x="10263299" y="391685"/>
                  <a:pt x="10193413" y="400110"/>
                </a:cubicBezTo>
                <a:cubicBezTo>
                  <a:pt x="10123527" y="408535"/>
                  <a:pt x="9967199" y="401510"/>
                  <a:pt x="9754844" y="400110"/>
                </a:cubicBezTo>
                <a:cubicBezTo>
                  <a:pt x="9542489" y="398710"/>
                  <a:pt x="9072063" y="417648"/>
                  <a:pt x="8864415" y="400110"/>
                </a:cubicBezTo>
                <a:cubicBezTo>
                  <a:pt x="8656767" y="382572"/>
                  <a:pt x="8386470" y="369544"/>
                  <a:pt x="8199916" y="400110"/>
                </a:cubicBezTo>
                <a:cubicBezTo>
                  <a:pt x="8013362" y="430676"/>
                  <a:pt x="7857045" y="381170"/>
                  <a:pt x="7761347" y="400110"/>
                </a:cubicBezTo>
                <a:cubicBezTo>
                  <a:pt x="7665649" y="419050"/>
                  <a:pt x="7386360" y="396017"/>
                  <a:pt x="7096848" y="400110"/>
                </a:cubicBezTo>
                <a:cubicBezTo>
                  <a:pt x="6807336" y="404203"/>
                  <a:pt x="6844224" y="385851"/>
                  <a:pt x="6771244" y="400110"/>
                </a:cubicBezTo>
                <a:cubicBezTo>
                  <a:pt x="6698264" y="414369"/>
                  <a:pt x="6556338" y="412984"/>
                  <a:pt x="6445639" y="400110"/>
                </a:cubicBezTo>
                <a:cubicBezTo>
                  <a:pt x="6334941" y="387236"/>
                  <a:pt x="5996483" y="401889"/>
                  <a:pt x="5781140" y="400110"/>
                </a:cubicBezTo>
                <a:cubicBezTo>
                  <a:pt x="5565797" y="398331"/>
                  <a:pt x="5496993" y="403924"/>
                  <a:pt x="5342571" y="400110"/>
                </a:cubicBezTo>
                <a:cubicBezTo>
                  <a:pt x="5188149" y="396296"/>
                  <a:pt x="4886417" y="438097"/>
                  <a:pt x="4565107" y="400110"/>
                </a:cubicBezTo>
                <a:cubicBezTo>
                  <a:pt x="4243797" y="362123"/>
                  <a:pt x="4288299" y="419362"/>
                  <a:pt x="4126538" y="400110"/>
                </a:cubicBezTo>
                <a:cubicBezTo>
                  <a:pt x="3964777" y="380858"/>
                  <a:pt x="3633549" y="420233"/>
                  <a:pt x="3349074" y="400110"/>
                </a:cubicBezTo>
                <a:cubicBezTo>
                  <a:pt x="3064599" y="379987"/>
                  <a:pt x="3111372" y="403279"/>
                  <a:pt x="3023470" y="400110"/>
                </a:cubicBezTo>
                <a:cubicBezTo>
                  <a:pt x="2935568" y="396941"/>
                  <a:pt x="2545348" y="412378"/>
                  <a:pt x="2246006" y="400110"/>
                </a:cubicBezTo>
                <a:cubicBezTo>
                  <a:pt x="1946664" y="387842"/>
                  <a:pt x="2017957" y="380949"/>
                  <a:pt x="1807437" y="400110"/>
                </a:cubicBezTo>
                <a:cubicBezTo>
                  <a:pt x="1596917" y="419271"/>
                  <a:pt x="1574801" y="397980"/>
                  <a:pt x="1481833" y="400110"/>
                </a:cubicBezTo>
                <a:cubicBezTo>
                  <a:pt x="1388865" y="402240"/>
                  <a:pt x="1213803" y="405834"/>
                  <a:pt x="1043263" y="400110"/>
                </a:cubicBezTo>
                <a:cubicBezTo>
                  <a:pt x="872723" y="394387"/>
                  <a:pt x="364001" y="441176"/>
                  <a:pt x="0" y="400110"/>
                </a:cubicBezTo>
                <a:cubicBezTo>
                  <a:pt x="-19084" y="234834"/>
                  <a:pt x="16686" y="186985"/>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algn="ctr"/>
            <a:r>
              <a:rPr lang="en-GB" sz="2000">
                <a:latin typeface="Berlin Sans FB" panose="020E0602020502020306" pitchFamily="34" charset="77"/>
              </a:rPr>
              <a:t>‘Stone Cold’ Knowledge Organiser</a:t>
            </a:r>
          </a:p>
        </p:txBody>
      </p:sp>
      <p:sp>
        <p:nvSpPr>
          <p:cNvPr id="6" name="TextBox 5">
            <a:extLst>
              <a:ext uri="{FF2B5EF4-FFF2-40B4-BE49-F238E27FC236}">
                <a16:creationId xmlns:a16="http://schemas.microsoft.com/office/drawing/2014/main" id="{3759FEAD-A8D1-3249-9E0F-AFFB62A64812}"/>
              </a:ext>
            </a:extLst>
          </p:cNvPr>
          <p:cNvSpPr txBox="1"/>
          <p:nvPr/>
        </p:nvSpPr>
        <p:spPr>
          <a:xfrm>
            <a:off x="412694" y="672778"/>
            <a:ext cx="11366611" cy="307777"/>
          </a:xfrm>
          <a:prstGeom prst="rect">
            <a:avLst/>
          </a:prstGeom>
          <a:solidFill>
            <a:srgbClr val="7030A0"/>
          </a:solidFill>
        </p:spPr>
        <p:txBody>
          <a:bodyPr wrap="square" rtlCol="0">
            <a:spAutoFit/>
          </a:bodyPr>
          <a:lstStyle/>
          <a:p>
            <a:pPr algn="ctr"/>
            <a:r>
              <a:rPr lang="en-GB" sz="1400" b="1">
                <a:solidFill>
                  <a:schemeClr val="bg1"/>
                </a:solidFill>
              </a:rPr>
              <a:t>Plot</a:t>
            </a:r>
          </a:p>
        </p:txBody>
      </p:sp>
      <p:sp>
        <p:nvSpPr>
          <p:cNvPr id="19" name="TextBox 18">
            <a:extLst>
              <a:ext uri="{FF2B5EF4-FFF2-40B4-BE49-F238E27FC236}">
                <a16:creationId xmlns:a16="http://schemas.microsoft.com/office/drawing/2014/main" id="{432C2EE2-572B-FF42-B884-64C284B106B0}"/>
              </a:ext>
            </a:extLst>
          </p:cNvPr>
          <p:cNvSpPr txBox="1"/>
          <p:nvPr/>
        </p:nvSpPr>
        <p:spPr>
          <a:xfrm>
            <a:off x="342565" y="1073301"/>
            <a:ext cx="7105985" cy="5816977"/>
          </a:xfrm>
          <a:prstGeom prst="rect">
            <a:avLst/>
          </a:prstGeom>
          <a:noFill/>
          <a:ln w="15875">
            <a:solidFill>
              <a:schemeClr val="tx1"/>
            </a:solidFill>
          </a:ln>
        </p:spPr>
        <p:txBody>
          <a:bodyPr wrap="square" rtlCol="0">
            <a:spAutoFit/>
          </a:bodyPr>
          <a:lstStyle/>
          <a:p>
            <a:r>
              <a:rPr lang="en-GB" sz="1200"/>
              <a:t>Plot Summary: The Plot has a dual narrative divided into the ‘chapters’ which Link narrates and the ‘Daily Routine Order’ which Shelter narrates. </a:t>
            </a:r>
          </a:p>
          <a:p>
            <a:endParaRPr lang="en-GB" sz="1200"/>
          </a:p>
          <a:p>
            <a:r>
              <a:rPr lang="en-GB" sz="1200" b="1"/>
              <a:t>Link’s Story </a:t>
            </a:r>
          </a:p>
          <a:p>
            <a:endParaRPr lang="en-GB" sz="1200"/>
          </a:p>
          <a:p>
            <a:r>
              <a:rPr lang="en-GB" sz="1200"/>
              <a:t>Link is homeless after running away from home in Bradford. His mum has a new boyfriend, Vince, who doesn’t want him around; he eventually leaves home and goes to London to find a new life.  He finds himself a bedsit to live in and looks for work. No one will employ him and he has no chance of getting any financial support. He is then thrown out by his ‘rat-face’ landlord onto the street.  Link makes friends with another homeless boy ‘Ginger’.  They start hanging round together and Ginger teaches Link how to live on the street. Everything is fine until Ginger disappears.  Link then meets a homeless girl called Gail. She asks for his support and they start travelling around London together. Link is tricked by Shelter into looking for Ginger. Shelter then catches Link and intends to kill him.  Gail, who was watching, calls the police. Gail is then revealed as a journalist who was using Link to research homelessness.</a:t>
            </a:r>
          </a:p>
          <a:p>
            <a:endParaRPr lang="en-GB" sz="1200"/>
          </a:p>
          <a:p>
            <a:r>
              <a:rPr lang="en-GB" sz="1200" b="1"/>
              <a:t>Shelter’s Story </a:t>
            </a:r>
          </a:p>
          <a:p>
            <a:endParaRPr lang="en-GB" sz="1200"/>
          </a:p>
          <a:p>
            <a:r>
              <a:rPr lang="en-GB" sz="1200"/>
              <a:t> Shelter reveals information about himself slowly. He was a soldier who was discharged under mental health grounds. He intends to clean up the streets of London by removing all of the homeless people.  He tricks homeless people into going to his house in 10  Mornington Place where he kills them, shaves their heads, dresses them in army clothes and places their bodies in his cold cellar in the formation of an army.  He kills Ginger’s friend ‘Body bag’, Ginger and intends to kill Link before he is caught by the police.</a:t>
            </a:r>
          </a:p>
          <a:p>
            <a:endParaRPr lang="en-GB" sz="1200">
              <a:effectLst/>
            </a:endParaRPr>
          </a:p>
          <a:p>
            <a:r>
              <a:rPr lang="en-GB" sz="1200" b="1"/>
              <a:t>Key Themes: </a:t>
            </a:r>
          </a:p>
          <a:p>
            <a:endParaRPr lang="en-GB" sz="1200" b="1"/>
          </a:p>
          <a:p>
            <a:r>
              <a:rPr lang="en-GB" sz="1200"/>
              <a:t>Threat </a:t>
            </a:r>
          </a:p>
          <a:p>
            <a:r>
              <a:rPr lang="en-GB" sz="1200"/>
              <a:t>Homelessness </a:t>
            </a:r>
          </a:p>
          <a:p>
            <a:r>
              <a:rPr lang="en-GB" sz="1200"/>
              <a:t>Injustice </a:t>
            </a:r>
          </a:p>
          <a:p>
            <a:r>
              <a:rPr lang="en-GB" sz="1200"/>
              <a:t>Hopelessness </a:t>
            </a:r>
          </a:p>
          <a:p>
            <a:r>
              <a:rPr lang="en-GB" sz="1200"/>
              <a:t>Exploitation </a:t>
            </a:r>
          </a:p>
          <a:p>
            <a:r>
              <a:rPr lang="en-GB" sz="1200"/>
              <a:t>Vulnerability</a:t>
            </a:r>
            <a:endParaRPr lang="en-GB" sz="1200">
              <a:effectLst/>
            </a:endParaRPr>
          </a:p>
        </p:txBody>
      </p:sp>
      <p:sp>
        <p:nvSpPr>
          <p:cNvPr id="2" name="TextBox 1">
            <a:extLst>
              <a:ext uri="{FF2B5EF4-FFF2-40B4-BE49-F238E27FC236}">
                <a16:creationId xmlns:a16="http://schemas.microsoft.com/office/drawing/2014/main" id="{E0FB9C6B-3D83-619D-743A-05958642600C}"/>
              </a:ext>
            </a:extLst>
          </p:cNvPr>
          <p:cNvSpPr txBox="1"/>
          <p:nvPr/>
        </p:nvSpPr>
        <p:spPr>
          <a:xfrm rot="16200000">
            <a:off x="4912607" y="3721801"/>
            <a:ext cx="5604777" cy="307777"/>
          </a:xfrm>
          <a:prstGeom prst="rect">
            <a:avLst/>
          </a:prstGeom>
          <a:solidFill>
            <a:srgbClr val="7030A0"/>
          </a:solidFill>
          <a:ln>
            <a:solidFill>
              <a:srgbClr val="7030A0"/>
            </a:solidFill>
          </a:ln>
        </p:spPr>
        <p:txBody>
          <a:bodyPr wrap="square" rtlCol="0">
            <a:spAutoFit/>
          </a:bodyPr>
          <a:lstStyle/>
          <a:p>
            <a:pPr algn="ctr"/>
            <a:r>
              <a:rPr lang="en-GB" sz="1400" b="1">
                <a:solidFill>
                  <a:schemeClr val="bg1"/>
                </a:solidFill>
              </a:rPr>
              <a:t>Key Characters</a:t>
            </a:r>
          </a:p>
        </p:txBody>
      </p:sp>
      <p:graphicFrame>
        <p:nvGraphicFramePr>
          <p:cNvPr id="3" name="Table 15">
            <a:extLst>
              <a:ext uri="{FF2B5EF4-FFF2-40B4-BE49-F238E27FC236}">
                <a16:creationId xmlns:a16="http://schemas.microsoft.com/office/drawing/2014/main" id="{69445C9E-9082-256F-6F01-CA190A68D7F5}"/>
              </a:ext>
            </a:extLst>
          </p:cNvPr>
          <p:cNvGraphicFramePr>
            <a:graphicFrameLocks noGrp="1"/>
          </p:cNvGraphicFramePr>
          <p:nvPr>
            <p:extLst>
              <p:ext uri="{D42A27DB-BD31-4B8C-83A1-F6EECF244321}">
                <p14:modId xmlns:p14="http://schemas.microsoft.com/office/powerpoint/2010/main" val="738347475"/>
              </p:ext>
            </p:extLst>
          </p:nvPr>
        </p:nvGraphicFramePr>
        <p:xfrm>
          <a:off x="7981442" y="1073301"/>
          <a:ext cx="3727733" cy="5556762"/>
        </p:xfrm>
        <a:graphic>
          <a:graphicData uri="http://schemas.openxmlformats.org/drawingml/2006/table">
            <a:tbl>
              <a:tblPr firstRow="1" bandRow="1">
                <a:tableStyleId>{5940675A-B579-460E-94D1-54222C63F5DA}</a:tableStyleId>
              </a:tblPr>
              <a:tblGrid>
                <a:gridCol w="1905279">
                  <a:extLst>
                    <a:ext uri="{9D8B030D-6E8A-4147-A177-3AD203B41FA5}">
                      <a16:colId xmlns:a16="http://schemas.microsoft.com/office/drawing/2014/main" val="1376984198"/>
                    </a:ext>
                  </a:extLst>
                </a:gridCol>
                <a:gridCol w="1822454">
                  <a:extLst>
                    <a:ext uri="{9D8B030D-6E8A-4147-A177-3AD203B41FA5}">
                      <a16:colId xmlns:a16="http://schemas.microsoft.com/office/drawing/2014/main" val="688130164"/>
                    </a:ext>
                  </a:extLst>
                </a:gridCol>
              </a:tblGrid>
              <a:tr h="1563882">
                <a:tc>
                  <a:txBody>
                    <a:bodyPr/>
                    <a:lstStyle/>
                    <a:p>
                      <a:r>
                        <a:rPr lang="en-GB" sz="1000"/>
                        <a:t>Link </a:t>
                      </a:r>
                    </a:p>
                    <a:p>
                      <a:endParaRPr lang="en-GB" sz="1000"/>
                    </a:p>
                    <a:p>
                      <a:r>
                        <a:rPr lang="en-GB" sz="1000"/>
                        <a:t>Protagonist. </a:t>
                      </a:r>
                    </a:p>
                    <a:p>
                      <a:endParaRPr lang="en-GB" sz="1000"/>
                    </a:p>
                    <a:p>
                      <a:r>
                        <a:rPr lang="en-GB" sz="1000"/>
                        <a:t>A seventeen year old who goes to start a new life in London and ends up living on the streets.</a:t>
                      </a:r>
                      <a:endParaRPr lang="en-GB" sz="1000">
                        <a:effectLst/>
                      </a:endParaRPr>
                    </a:p>
                  </a:txBody>
                  <a:tcPr/>
                </a:tc>
                <a:tc>
                  <a:txBody>
                    <a:bodyPr/>
                    <a:lstStyle/>
                    <a:p>
                      <a:r>
                        <a:rPr lang="en-GB" sz="1000"/>
                        <a:t>Shelter –</a:t>
                      </a:r>
                    </a:p>
                    <a:p>
                      <a:endParaRPr lang="en-GB" sz="1000"/>
                    </a:p>
                    <a:p>
                      <a:r>
                        <a:rPr lang="en-GB" sz="1000"/>
                        <a:t>Antagonist. </a:t>
                      </a:r>
                    </a:p>
                    <a:p>
                      <a:endParaRPr lang="en-GB" sz="1000"/>
                    </a:p>
                    <a:p>
                      <a:r>
                        <a:rPr lang="en-GB" sz="1000"/>
                        <a:t>A former soldier who intends to clean up the streets by killing homeless people.</a:t>
                      </a:r>
                      <a:endParaRPr lang="en-GB" sz="1000">
                        <a:effectLst/>
                      </a:endParaRPr>
                    </a:p>
                  </a:txBody>
                  <a:tcPr/>
                </a:tc>
                <a:extLst>
                  <a:ext uri="{0D108BD9-81ED-4DB2-BD59-A6C34878D82A}">
                    <a16:rowId xmlns:a16="http://schemas.microsoft.com/office/drawing/2014/main" val="1560366528"/>
                  </a:ext>
                </a:extLst>
              </a:tr>
              <a:tr h="1493345">
                <a:tc>
                  <a:txBody>
                    <a:bodyPr/>
                    <a:lstStyle/>
                    <a:p>
                      <a:r>
                        <a:rPr lang="en-GB" sz="1000"/>
                        <a:t>Link’s Mother </a:t>
                      </a:r>
                    </a:p>
                    <a:p>
                      <a:endParaRPr lang="en-GB" sz="1000"/>
                    </a:p>
                    <a:p>
                      <a:r>
                        <a:rPr lang="en-GB" sz="1000"/>
                        <a:t>Link’s mother is unnamed, her husband left her and now she is in an unhealthy relationship with Vince.</a:t>
                      </a:r>
                    </a:p>
                    <a:p>
                      <a:endParaRPr lang="en-GB" sz="1000"/>
                    </a:p>
                    <a:p>
                      <a:r>
                        <a:rPr lang="en-GB" sz="1000"/>
                        <a:t>Link’s father </a:t>
                      </a:r>
                    </a:p>
                    <a:p>
                      <a:endParaRPr lang="en-GB" sz="1000"/>
                    </a:p>
                    <a:p>
                      <a:r>
                        <a:rPr lang="en-GB" sz="1000"/>
                        <a:t>Link’s father is unnamed, he left his family after having an affair with his receptionist.</a:t>
                      </a:r>
                    </a:p>
                  </a:txBody>
                  <a:tcPr/>
                </a:tc>
                <a:tc>
                  <a:txBody>
                    <a:bodyPr/>
                    <a:lstStyle/>
                    <a:p>
                      <a:r>
                        <a:rPr lang="en-GB" sz="1000"/>
                        <a:t>Vince </a:t>
                      </a:r>
                    </a:p>
                    <a:p>
                      <a:endParaRPr lang="en-GB" sz="1000"/>
                    </a:p>
                    <a:p>
                      <a:r>
                        <a:rPr lang="en-GB" sz="1000"/>
                        <a:t> Link’s mother’s boyfriend. He controls her and doesn’t like Link living in the house.</a:t>
                      </a:r>
                      <a:endParaRPr lang="en-GB" sz="1050"/>
                    </a:p>
                  </a:txBody>
                  <a:tcPr/>
                </a:tc>
                <a:extLst>
                  <a:ext uri="{0D108BD9-81ED-4DB2-BD59-A6C34878D82A}">
                    <a16:rowId xmlns:a16="http://schemas.microsoft.com/office/drawing/2014/main" val="190318667"/>
                  </a:ext>
                </a:extLst>
              </a:tr>
              <a:tr h="1776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Carole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Link’s sister.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She too left home due to Vince. She is unable to support him as much as she would like. </a:t>
                      </a:r>
                      <a:endParaRPr lang="en-GB" sz="100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Ginger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A homeless person who befriends Link and teaches him how to survive. He is caught and killed by Shelter.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Gail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a:t>An undercover journalist (Louise) who pretends to be a homeless person in order to conduct research.</a:t>
                      </a:r>
                      <a:endParaRPr lang="en-GB" sz="1000">
                        <a:effectLst/>
                      </a:endParaRPr>
                    </a:p>
                  </a:txBody>
                  <a:tcPr/>
                </a:tc>
                <a:extLst>
                  <a:ext uri="{0D108BD9-81ED-4DB2-BD59-A6C34878D82A}">
                    <a16:rowId xmlns:a16="http://schemas.microsoft.com/office/drawing/2014/main" val="1899104883"/>
                  </a:ext>
                </a:extLst>
              </a:tr>
            </a:tbl>
          </a:graphicData>
        </a:graphic>
      </p:graphicFrame>
      <p:sp>
        <p:nvSpPr>
          <p:cNvPr id="8" name="Rectangle 7">
            <a:extLst>
              <a:ext uri="{FF2B5EF4-FFF2-40B4-BE49-F238E27FC236}">
                <a16:creationId xmlns:a16="http://schemas.microsoft.com/office/drawing/2014/main" id="{F3085A1F-6714-F0D8-16DB-E78F522038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5240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749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4B064C8-E4DA-884D-963B-22CA1CB69A40}"/>
              </a:ext>
            </a:extLst>
          </p:cNvPr>
          <p:cNvSpPr txBox="1"/>
          <p:nvPr/>
        </p:nvSpPr>
        <p:spPr>
          <a:xfrm>
            <a:off x="205943" y="162196"/>
            <a:ext cx="5825581" cy="310080"/>
          </a:xfrm>
          <a:prstGeom prst="rect">
            <a:avLst/>
          </a:prstGeom>
          <a:solidFill>
            <a:srgbClr val="7030A0"/>
          </a:solidFill>
        </p:spPr>
        <p:txBody>
          <a:bodyPr wrap="square" rtlCol="0">
            <a:spAutoFit/>
          </a:bodyPr>
          <a:lstStyle/>
          <a:p>
            <a:pPr algn="ctr"/>
            <a:r>
              <a:rPr lang="en-GB" sz="1400" b="1">
                <a:solidFill>
                  <a:schemeClr val="bg1"/>
                </a:solidFill>
              </a:rPr>
              <a:t>Writer’s methods</a:t>
            </a:r>
          </a:p>
        </p:txBody>
      </p:sp>
      <p:sp>
        <p:nvSpPr>
          <p:cNvPr id="18" name="TextBox 17">
            <a:extLst>
              <a:ext uri="{FF2B5EF4-FFF2-40B4-BE49-F238E27FC236}">
                <a16:creationId xmlns:a16="http://schemas.microsoft.com/office/drawing/2014/main" id="{6811E523-9114-724B-A03F-D3EE815F2D06}"/>
              </a:ext>
            </a:extLst>
          </p:cNvPr>
          <p:cNvSpPr txBox="1"/>
          <p:nvPr/>
        </p:nvSpPr>
        <p:spPr>
          <a:xfrm>
            <a:off x="6301940" y="571941"/>
            <a:ext cx="5748588" cy="5816977"/>
          </a:xfrm>
          <a:prstGeom prst="rect">
            <a:avLst/>
          </a:prstGeom>
          <a:noFill/>
          <a:ln w="15875">
            <a:solidFill>
              <a:schemeClr val="tx1"/>
            </a:solidFill>
          </a:ln>
        </p:spPr>
        <p:txBody>
          <a:bodyPr wrap="square" rtlCol="0">
            <a:spAutoFit/>
          </a:bodyPr>
          <a:lstStyle/>
          <a:p>
            <a:r>
              <a:rPr lang="en-GB" sz="1200" b="1"/>
              <a:t>Attitudes to the Homeless </a:t>
            </a:r>
          </a:p>
          <a:p>
            <a:r>
              <a:rPr lang="en-GB" sz="1200"/>
              <a:t>Throughout the novel, </a:t>
            </a:r>
            <a:r>
              <a:rPr lang="en-GB" sz="1200" err="1"/>
              <a:t>Swindells</a:t>
            </a:r>
            <a:r>
              <a:rPr lang="en-GB" sz="1200"/>
              <a:t> highlights to the reader the unfair and prejudiced attitudes people have towards homeless people and also how vulnerable the homeless really are: they can go missing and no one cares, not even the police. This creates sympathy for the homeless and makes us reconsider our own attitudes. </a:t>
            </a:r>
          </a:p>
          <a:p>
            <a:endParaRPr lang="en-GB" sz="1200"/>
          </a:p>
          <a:p>
            <a:r>
              <a:rPr lang="en-GB" sz="1200" b="1"/>
              <a:t>Winter </a:t>
            </a:r>
          </a:p>
          <a:p>
            <a:r>
              <a:rPr lang="en-GB" sz="1200"/>
              <a:t>The setting of winter adds to sense of vulnerability, exposure and injustice. Winter as a season is cold, harsh and can sometimes be associated with death. </a:t>
            </a:r>
            <a:r>
              <a:rPr lang="en-GB" sz="1200" err="1"/>
              <a:t>Swindells</a:t>
            </a:r>
            <a:r>
              <a:rPr lang="en-GB" sz="1200"/>
              <a:t> chooses this time of year to emphasise and intensify the difficulties faced by the homeless. Descriptions focus on weather and being unable to get away from it. </a:t>
            </a:r>
          </a:p>
          <a:p>
            <a:endParaRPr lang="en-GB" sz="1200"/>
          </a:p>
          <a:p>
            <a:r>
              <a:rPr lang="en-GB" sz="1200" b="1"/>
              <a:t>Christmas </a:t>
            </a:r>
          </a:p>
          <a:p>
            <a:r>
              <a:rPr lang="en-GB" sz="1200"/>
              <a:t>Christmas is referenced to create a contrast between a time of year associated with indulgence, excess and spending money with the lives of the homeless who have nothing. </a:t>
            </a:r>
          </a:p>
          <a:p>
            <a:endParaRPr lang="en-GB" sz="1200"/>
          </a:p>
          <a:p>
            <a:r>
              <a:rPr lang="en-GB" sz="1200" b="1"/>
              <a:t>The Setting of London </a:t>
            </a:r>
          </a:p>
          <a:p>
            <a:r>
              <a:rPr lang="en-GB" sz="1200"/>
              <a:t>The setting of London intensifies the sense of the homeless being vulnerable and invisible. London is the capital city and largest city in Britain: the vastness of city makes individual homeless people seem small and insignificant. </a:t>
            </a:r>
          </a:p>
          <a:p>
            <a:endParaRPr lang="en-GB" sz="1200"/>
          </a:p>
          <a:p>
            <a:r>
              <a:rPr lang="en-GB" sz="1200" b="1"/>
              <a:t>The Setting of Bradford </a:t>
            </a:r>
          </a:p>
          <a:p>
            <a:r>
              <a:rPr lang="en-GB" sz="1200"/>
              <a:t>The setting of Bradford is where Link is from and contrasts with harsh cruelty of London. Link is forced to move away and seek anonymity of London to avoid embarrassment of facing the judgemental attitudes of people he knows. </a:t>
            </a:r>
          </a:p>
          <a:p>
            <a:endParaRPr lang="en-GB" sz="1200"/>
          </a:p>
          <a:p>
            <a:r>
              <a:rPr lang="en-GB" sz="1200" b="1"/>
              <a:t>Captain Hook’s Boats </a:t>
            </a:r>
          </a:p>
          <a:p>
            <a:r>
              <a:rPr lang="en-GB" sz="1200"/>
              <a:t>Captain Hook’s boats are also used by </a:t>
            </a:r>
            <a:r>
              <a:rPr lang="en-GB" sz="1200" err="1"/>
              <a:t>Swindells</a:t>
            </a:r>
            <a:r>
              <a:rPr lang="en-GB" sz="1200"/>
              <a:t> to show how vulnerable the homeless are to exploitation. Although the boats provide shelter, the conditions are cramped, filthy and unhygienic. Captain Hook charges the homeless and could potentially make a fortune every night.</a:t>
            </a:r>
            <a:endParaRPr lang="en-GB" sz="1200">
              <a:effectLst/>
            </a:endParaRPr>
          </a:p>
        </p:txBody>
      </p:sp>
      <p:sp>
        <p:nvSpPr>
          <p:cNvPr id="19" name="TextBox 18">
            <a:extLst>
              <a:ext uri="{FF2B5EF4-FFF2-40B4-BE49-F238E27FC236}">
                <a16:creationId xmlns:a16="http://schemas.microsoft.com/office/drawing/2014/main" id="{EFFC3171-36C2-AF43-9B16-D079BB7C2086}"/>
              </a:ext>
            </a:extLst>
          </p:cNvPr>
          <p:cNvSpPr txBox="1"/>
          <p:nvPr/>
        </p:nvSpPr>
        <p:spPr>
          <a:xfrm>
            <a:off x="6301939" y="139756"/>
            <a:ext cx="5748587" cy="310080"/>
          </a:xfrm>
          <a:prstGeom prst="rect">
            <a:avLst/>
          </a:prstGeom>
          <a:solidFill>
            <a:srgbClr val="DCDAED"/>
          </a:solidFill>
        </p:spPr>
        <p:txBody>
          <a:bodyPr wrap="square" rtlCol="0">
            <a:spAutoFit/>
          </a:bodyPr>
          <a:lstStyle/>
          <a:p>
            <a:pPr algn="ctr"/>
            <a:r>
              <a:rPr lang="en-GB" sz="1400" b="1"/>
              <a:t>Context</a:t>
            </a:r>
          </a:p>
        </p:txBody>
      </p:sp>
      <p:sp>
        <p:nvSpPr>
          <p:cNvPr id="26" name="Rectangle 25">
            <a:extLst>
              <a:ext uri="{FF2B5EF4-FFF2-40B4-BE49-F238E27FC236}">
                <a16:creationId xmlns:a16="http://schemas.microsoft.com/office/drawing/2014/main" id="{09181028-1F89-6DF5-ADC7-A8EC7F081C6C}"/>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5240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C76A0E90-224A-B246-79F9-39BCB9A2E787}"/>
              </a:ext>
            </a:extLst>
          </p:cNvPr>
          <p:cNvSpPr txBox="1"/>
          <p:nvPr/>
        </p:nvSpPr>
        <p:spPr>
          <a:xfrm>
            <a:off x="141468" y="571942"/>
            <a:ext cx="5954529" cy="6247864"/>
          </a:xfrm>
          <a:prstGeom prst="rect">
            <a:avLst/>
          </a:prstGeom>
          <a:noFill/>
          <a:ln w="15875">
            <a:solidFill>
              <a:schemeClr val="tx1"/>
            </a:solidFill>
          </a:ln>
        </p:spPr>
        <p:txBody>
          <a:bodyPr wrap="square" rtlCol="0">
            <a:spAutoFit/>
          </a:bodyPr>
          <a:lstStyle/>
          <a:p>
            <a:r>
              <a:rPr lang="en-GB" sz="1250"/>
              <a:t>Abstract noun – A noun denoting an idea, quality, or state rather than a concrete object, e.g. truth, danger, happiness. </a:t>
            </a:r>
          </a:p>
          <a:p>
            <a:r>
              <a:rPr lang="en-GB" sz="1250"/>
              <a:t>Adjective – A word to describe a noun. </a:t>
            </a:r>
          </a:p>
          <a:p>
            <a:r>
              <a:rPr lang="en-GB" sz="1250"/>
              <a:t>Adverb – A word used to describe a verb. </a:t>
            </a:r>
          </a:p>
          <a:p>
            <a:r>
              <a:rPr lang="en-GB" sz="1250"/>
              <a:t>Alliteration – Words close together that begin with the same sounding letter. </a:t>
            </a:r>
          </a:p>
          <a:p>
            <a:r>
              <a:rPr lang="en-GB" sz="1250"/>
              <a:t>Antagonist – An adversary or enemy in the text. </a:t>
            </a:r>
          </a:p>
          <a:p>
            <a:r>
              <a:rPr lang="en-GB" sz="1250"/>
              <a:t>Character – A person created in a text. </a:t>
            </a:r>
          </a:p>
          <a:p>
            <a:r>
              <a:rPr lang="en-GB" sz="1250"/>
              <a:t>Colloquial language – Words that are informal and slang. </a:t>
            </a:r>
          </a:p>
          <a:p>
            <a:r>
              <a:rPr lang="en-GB" sz="1250"/>
              <a:t>Context – The social or historical background or ideas of the text. </a:t>
            </a:r>
          </a:p>
          <a:p>
            <a:r>
              <a:rPr lang="en-GB" sz="1250"/>
              <a:t>Dramatic irony – A technique where the audience knows more than a character. </a:t>
            </a:r>
          </a:p>
          <a:p>
            <a:r>
              <a:rPr lang="en-GB" sz="1250"/>
              <a:t>Dual Narrative – A form of narrative that tells a story in two different perspectives, usually two different people. In this case Link and Shelter. </a:t>
            </a:r>
          </a:p>
          <a:p>
            <a:r>
              <a:rPr lang="en-GB" sz="1250"/>
              <a:t>Emotive language – Words that create feeling and emotion. </a:t>
            </a:r>
          </a:p>
          <a:p>
            <a:r>
              <a:rPr lang="en-GB" sz="1250"/>
              <a:t>Foreshadowing – A hint or a warning of something in the future. </a:t>
            </a:r>
          </a:p>
          <a:p>
            <a:r>
              <a:rPr lang="en-GB" sz="1250"/>
              <a:t>Genre – A type of text, such as horror, adventure or mystery. </a:t>
            </a:r>
          </a:p>
          <a:p>
            <a:r>
              <a:rPr lang="en-GB" sz="1250"/>
              <a:t>Imagery – Words or phrases that create visual images.</a:t>
            </a:r>
          </a:p>
          <a:p>
            <a:r>
              <a:rPr lang="en-GB" sz="1250"/>
              <a:t>Metaphor – A phrase comparing one thing to another, without using as or like. </a:t>
            </a:r>
          </a:p>
          <a:p>
            <a:r>
              <a:rPr lang="en-GB" sz="1250"/>
              <a:t>Narrative – The story. </a:t>
            </a:r>
          </a:p>
          <a:p>
            <a:r>
              <a:rPr lang="en-GB" sz="1250"/>
              <a:t>Noun – A word for a person, place or thing. </a:t>
            </a:r>
          </a:p>
          <a:p>
            <a:r>
              <a:rPr lang="en-GB" sz="1250"/>
              <a:t>Personification – A phrase giving human characteristics to a nonhuman object. </a:t>
            </a:r>
          </a:p>
          <a:p>
            <a:r>
              <a:rPr lang="en-GB" sz="1250"/>
              <a:t>Pronoun – A word used when referring to someone or something. </a:t>
            </a:r>
          </a:p>
          <a:p>
            <a:r>
              <a:rPr lang="en-GB" sz="1250"/>
              <a:t>Protagonist – The leading character, usually the hero. </a:t>
            </a:r>
          </a:p>
          <a:p>
            <a:r>
              <a:rPr lang="en-GB" sz="1250"/>
              <a:t>Punctuation – Marks used to separate or express meaning.</a:t>
            </a:r>
          </a:p>
          <a:p>
            <a:r>
              <a:rPr lang="en-GB" sz="1250"/>
              <a:t>Repetition – A word or phrase that is repeated. </a:t>
            </a:r>
          </a:p>
          <a:p>
            <a:r>
              <a:rPr lang="en-GB" sz="1250"/>
              <a:t>Semantic field – A group of words that follow the same theme. </a:t>
            </a:r>
          </a:p>
          <a:p>
            <a:r>
              <a:rPr lang="en-GB" sz="1250"/>
              <a:t>Setting – Where the action takes place. </a:t>
            </a:r>
          </a:p>
          <a:p>
            <a:r>
              <a:rPr lang="en-GB" sz="1250"/>
              <a:t>Simile – A phrase comparing one thing to another, using as or like. </a:t>
            </a:r>
          </a:p>
          <a:p>
            <a:r>
              <a:rPr lang="en-GB" sz="1250"/>
              <a:t>Structure – The way a text is put together. </a:t>
            </a:r>
          </a:p>
          <a:p>
            <a:r>
              <a:rPr lang="en-GB" sz="1250"/>
              <a:t>Themes – Important subjects throughout the text. </a:t>
            </a:r>
          </a:p>
          <a:p>
            <a:r>
              <a:rPr lang="en-GB" sz="1250"/>
              <a:t>Verb – A word used to describe an action, state or occurrence. </a:t>
            </a:r>
          </a:p>
          <a:p>
            <a:r>
              <a:rPr lang="en-GB" sz="1250"/>
              <a:t>Viewpoint – A person’s perspective. </a:t>
            </a:r>
          </a:p>
          <a:p>
            <a:r>
              <a:rPr lang="en-GB" sz="1250"/>
              <a:t>Voice – An individual style of speaking.</a:t>
            </a:r>
            <a:endParaRPr lang="en-GB" sz="1250">
              <a:effectLst/>
            </a:endParaRPr>
          </a:p>
        </p:txBody>
      </p:sp>
    </p:spTree>
    <p:extLst>
      <p:ext uri="{BB962C8B-B14F-4D97-AF65-F5344CB8AC3E}">
        <p14:creationId xmlns:p14="http://schemas.microsoft.com/office/powerpoint/2010/main" val="411830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B5CF25-87FD-BA47-A01D-F576EB9944B4}"/>
              </a:ext>
            </a:extLst>
          </p:cNvPr>
          <p:cNvSpPr txBox="1"/>
          <p:nvPr/>
        </p:nvSpPr>
        <p:spPr>
          <a:xfrm>
            <a:off x="412694" y="179922"/>
            <a:ext cx="11296481" cy="400110"/>
          </a:xfrm>
          <a:custGeom>
            <a:avLst/>
            <a:gdLst>
              <a:gd name="connsiteX0" fmla="*/ 0 w 11296481"/>
              <a:gd name="connsiteY0" fmla="*/ 0 h 400110"/>
              <a:gd name="connsiteX1" fmla="*/ 325604 w 11296481"/>
              <a:gd name="connsiteY1" fmla="*/ 0 h 400110"/>
              <a:gd name="connsiteX2" fmla="*/ 1103068 w 11296481"/>
              <a:gd name="connsiteY2" fmla="*/ 0 h 400110"/>
              <a:gd name="connsiteX3" fmla="*/ 1428673 w 11296481"/>
              <a:gd name="connsiteY3" fmla="*/ 0 h 400110"/>
              <a:gd name="connsiteX4" fmla="*/ 1754277 w 11296481"/>
              <a:gd name="connsiteY4" fmla="*/ 0 h 400110"/>
              <a:gd name="connsiteX5" fmla="*/ 2644706 w 11296481"/>
              <a:gd name="connsiteY5" fmla="*/ 0 h 400110"/>
              <a:gd name="connsiteX6" fmla="*/ 3309204 w 11296481"/>
              <a:gd name="connsiteY6" fmla="*/ 0 h 400110"/>
              <a:gd name="connsiteX7" fmla="*/ 3634809 w 11296481"/>
              <a:gd name="connsiteY7" fmla="*/ 0 h 400110"/>
              <a:gd name="connsiteX8" fmla="*/ 4299308 w 11296481"/>
              <a:gd name="connsiteY8" fmla="*/ 0 h 400110"/>
              <a:gd name="connsiteX9" fmla="*/ 5189736 w 11296481"/>
              <a:gd name="connsiteY9" fmla="*/ 0 h 400110"/>
              <a:gd name="connsiteX10" fmla="*/ 5741270 w 11296481"/>
              <a:gd name="connsiteY10" fmla="*/ 0 h 400110"/>
              <a:gd name="connsiteX11" fmla="*/ 6292804 w 11296481"/>
              <a:gd name="connsiteY11" fmla="*/ 0 h 400110"/>
              <a:gd name="connsiteX12" fmla="*/ 6957303 w 11296481"/>
              <a:gd name="connsiteY12" fmla="*/ 0 h 400110"/>
              <a:gd name="connsiteX13" fmla="*/ 7734767 w 11296481"/>
              <a:gd name="connsiteY13" fmla="*/ 0 h 400110"/>
              <a:gd name="connsiteX14" fmla="*/ 8512231 w 11296481"/>
              <a:gd name="connsiteY14" fmla="*/ 0 h 400110"/>
              <a:gd name="connsiteX15" fmla="*/ 9289694 w 11296481"/>
              <a:gd name="connsiteY15" fmla="*/ 0 h 400110"/>
              <a:gd name="connsiteX16" fmla="*/ 10180123 w 11296481"/>
              <a:gd name="connsiteY16" fmla="*/ 0 h 400110"/>
              <a:gd name="connsiteX17" fmla="*/ 11296481 w 11296481"/>
              <a:gd name="connsiteY17" fmla="*/ 0 h 400110"/>
              <a:gd name="connsiteX18" fmla="*/ 11296481 w 11296481"/>
              <a:gd name="connsiteY18" fmla="*/ 400110 h 400110"/>
              <a:gd name="connsiteX19" fmla="*/ 10519017 w 11296481"/>
              <a:gd name="connsiteY19" fmla="*/ 400110 h 400110"/>
              <a:gd name="connsiteX20" fmla="*/ 10193413 w 11296481"/>
              <a:gd name="connsiteY20" fmla="*/ 400110 h 400110"/>
              <a:gd name="connsiteX21" fmla="*/ 9528914 w 11296481"/>
              <a:gd name="connsiteY21" fmla="*/ 400110 h 400110"/>
              <a:gd name="connsiteX22" fmla="*/ 8977380 w 11296481"/>
              <a:gd name="connsiteY22" fmla="*/ 400110 h 400110"/>
              <a:gd name="connsiteX23" fmla="*/ 8425846 w 11296481"/>
              <a:gd name="connsiteY23" fmla="*/ 400110 h 400110"/>
              <a:gd name="connsiteX24" fmla="*/ 7874312 w 11296481"/>
              <a:gd name="connsiteY24" fmla="*/ 400110 h 400110"/>
              <a:gd name="connsiteX25" fmla="*/ 7322778 w 11296481"/>
              <a:gd name="connsiteY25" fmla="*/ 400110 h 400110"/>
              <a:gd name="connsiteX26" fmla="*/ 6545314 w 11296481"/>
              <a:gd name="connsiteY26" fmla="*/ 400110 h 400110"/>
              <a:gd name="connsiteX27" fmla="*/ 5880815 w 11296481"/>
              <a:gd name="connsiteY27" fmla="*/ 400110 h 400110"/>
              <a:gd name="connsiteX28" fmla="*/ 5555211 w 11296481"/>
              <a:gd name="connsiteY28" fmla="*/ 400110 h 400110"/>
              <a:gd name="connsiteX29" fmla="*/ 5003677 w 11296481"/>
              <a:gd name="connsiteY29" fmla="*/ 400110 h 400110"/>
              <a:gd name="connsiteX30" fmla="*/ 4226213 w 11296481"/>
              <a:gd name="connsiteY30" fmla="*/ 400110 h 400110"/>
              <a:gd name="connsiteX31" fmla="*/ 3787644 w 11296481"/>
              <a:gd name="connsiteY31" fmla="*/ 400110 h 400110"/>
              <a:gd name="connsiteX32" fmla="*/ 2897215 w 11296481"/>
              <a:gd name="connsiteY32" fmla="*/ 400110 h 400110"/>
              <a:gd name="connsiteX33" fmla="*/ 2006787 w 11296481"/>
              <a:gd name="connsiteY33" fmla="*/ 400110 h 400110"/>
              <a:gd name="connsiteX34" fmla="*/ 1342288 w 11296481"/>
              <a:gd name="connsiteY34" fmla="*/ 400110 h 400110"/>
              <a:gd name="connsiteX35" fmla="*/ 0 w 11296481"/>
              <a:gd name="connsiteY35" fmla="*/ 400110 h 400110"/>
              <a:gd name="connsiteX36" fmla="*/ 0 w 11296481"/>
              <a:gd name="connsiteY36" fmla="*/ 0 h 400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296481" h="400110" fill="none" extrusionOk="0">
                <a:moveTo>
                  <a:pt x="0" y="0"/>
                </a:moveTo>
                <a:cubicBezTo>
                  <a:pt x="108377" y="-12842"/>
                  <a:pt x="259311" y="8031"/>
                  <a:pt x="325604" y="0"/>
                </a:cubicBezTo>
                <a:cubicBezTo>
                  <a:pt x="391897" y="-8031"/>
                  <a:pt x="766638" y="37782"/>
                  <a:pt x="1103068" y="0"/>
                </a:cubicBezTo>
                <a:cubicBezTo>
                  <a:pt x="1439498" y="-37782"/>
                  <a:pt x="1304417" y="-12091"/>
                  <a:pt x="1428673" y="0"/>
                </a:cubicBezTo>
                <a:cubicBezTo>
                  <a:pt x="1552930" y="12091"/>
                  <a:pt x="1627294" y="8391"/>
                  <a:pt x="1754277" y="0"/>
                </a:cubicBezTo>
                <a:cubicBezTo>
                  <a:pt x="1881260" y="-8391"/>
                  <a:pt x="2403178" y="2866"/>
                  <a:pt x="2644706" y="0"/>
                </a:cubicBezTo>
                <a:cubicBezTo>
                  <a:pt x="2886234" y="-2866"/>
                  <a:pt x="3040634" y="3709"/>
                  <a:pt x="3309204" y="0"/>
                </a:cubicBezTo>
                <a:cubicBezTo>
                  <a:pt x="3577774" y="-3709"/>
                  <a:pt x="3518002" y="-7323"/>
                  <a:pt x="3634809" y="0"/>
                </a:cubicBezTo>
                <a:cubicBezTo>
                  <a:pt x="3751616" y="7323"/>
                  <a:pt x="4035136" y="24113"/>
                  <a:pt x="4299308" y="0"/>
                </a:cubicBezTo>
                <a:cubicBezTo>
                  <a:pt x="4563480" y="-24113"/>
                  <a:pt x="4832207" y="-6119"/>
                  <a:pt x="5189736" y="0"/>
                </a:cubicBezTo>
                <a:cubicBezTo>
                  <a:pt x="5547265" y="6119"/>
                  <a:pt x="5594315" y="13411"/>
                  <a:pt x="5741270" y="0"/>
                </a:cubicBezTo>
                <a:cubicBezTo>
                  <a:pt x="5888225" y="-13411"/>
                  <a:pt x="6163590" y="23499"/>
                  <a:pt x="6292804" y="0"/>
                </a:cubicBezTo>
                <a:cubicBezTo>
                  <a:pt x="6422018" y="-23499"/>
                  <a:pt x="6658345" y="6505"/>
                  <a:pt x="6957303" y="0"/>
                </a:cubicBezTo>
                <a:cubicBezTo>
                  <a:pt x="7256261" y="-6505"/>
                  <a:pt x="7450939" y="-13867"/>
                  <a:pt x="7734767" y="0"/>
                </a:cubicBezTo>
                <a:cubicBezTo>
                  <a:pt x="8018595" y="13867"/>
                  <a:pt x="8211904" y="3922"/>
                  <a:pt x="8512231" y="0"/>
                </a:cubicBezTo>
                <a:cubicBezTo>
                  <a:pt x="8812558" y="-3922"/>
                  <a:pt x="9103586" y="-8942"/>
                  <a:pt x="9289694" y="0"/>
                </a:cubicBezTo>
                <a:cubicBezTo>
                  <a:pt x="9475802" y="8942"/>
                  <a:pt x="9879293" y="35111"/>
                  <a:pt x="10180123" y="0"/>
                </a:cubicBezTo>
                <a:cubicBezTo>
                  <a:pt x="10480953" y="-35111"/>
                  <a:pt x="10820033" y="28938"/>
                  <a:pt x="11296481" y="0"/>
                </a:cubicBezTo>
                <a:cubicBezTo>
                  <a:pt x="11305276" y="174381"/>
                  <a:pt x="11312984" y="314578"/>
                  <a:pt x="11296481" y="400110"/>
                </a:cubicBezTo>
                <a:cubicBezTo>
                  <a:pt x="11001715" y="385806"/>
                  <a:pt x="10847547" y="361843"/>
                  <a:pt x="10519017" y="400110"/>
                </a:cubicBezTo>
                <a:cubicBezTo>
                  <a:pt x="10190487" y="438377"/>
                  <a:pt x="10352432" y="394532"/>
                  <a:pt x="10193413" y="400110"/>
                </a:cubicBezTo>
                <a:cubicBezTo>
                  <a:pt x="10034394" y="405688"/>
                  <a:pt x="9841842" y="375560"/>
                  <a:pt x="9528914" y="400110"/>
                </a:cubicBezTo>
                <a:cubicBezTo>
                  <a:pt x="9215986" y="424660"/>
                  <a:pt x="9159551" y="424012"/>
                  <a:pt x="8977380" y="400110"/>
                </a:cubicBezTo>
                <a:cubicBezTo>
                  <a:pt x="8795209" y="376208"/>
                  <a:pt x="8671568" y="404910"/>
                  <a:pt x="8425846" y="400110"/>
                </a:cubicBezTo>
                <a:cubicBezTo>
                  <a:pt x="8180124" y="395310"/>
                  <a:pt x="8144790" y="417626"/>
                  <a:pt x="7874312" y="400110"/>
                </a:cubicBezTo>
                <a:cubicBezTo>
                  <a:pt x="7603834" y="382594"/>
                  <a:pt x="7574426" y="385250"/>
                  <a:pt x="7322778" y="400110"/>
                </a:cubicBezTo>
                <a:cubicBezTo>
                  <a:pt x="7071130" y="414970"/>
                  <a:pt x="6906706" y="373888"/>
                  <a:pt x="6545314" y="400110"/>
                </a:cubicBezTo>
                <a:cubicBezTo>
                  <a:pt x="6183922" y="426332"/>
                  <a:pt x="6090276" y="379166"/>
                  <a:pt x="5880815" y="400110"/>
                </a:cubicBezTo>
                <a:cubicBezTo>
                  <a:pt x="5671354" y="421054"/>
                  <a:pt x="5698392" y="397505"/>
                  <a:pt x="5555211" y="400110"/>
                </a:cubicBezTo>
                <a:cubicBezTo>
                  <a:pt x="5412030" y="402715"/>
                  <a:pt x="5133817" y="404687"/>
                  <a:pt x="5003677" y="400110"/>
                </a:cubicBezTo>
                <a:cubicBezTo>
                  <a:pt x="4873537" y="395533"/>
                  <a:pt x="4562880" y="420735"/>
                  <a:pt x="4226213" y="400110"/>
                </a:cubicBezTo>
                <a:cubicBezTo>
                  <a:pt x="3889546" y="379485"/>
                  <a:pt x="3921676" y="400156"/>
                  <a:pt x="3787644" y="400110"/>
                </a:cubicBezTo>
                <a:cubicBezTo>
                  <a:pt x="3653612" y="400064"/>
                  <a:pt x="3227682" y="388771"/>
                  <a:pt x="2897215" y="400110"/>
                </a:cubicBezTo>
                <a:cubicBezTo>
                  <a:pt x="2566748" y="411449"/>
                  <a:pt x="2323073" y="423642"/>
                  <a:pt x="2006787" y="400110"/>
                </a:cubicBezTo>
                <a:cubicBezTo>
                  <a:pt x="1690501" y="376578"/>
                  <a:pt x="1558014" y="372931"/>
                  <a:pt x="1342288" y="400110"/>
                </a:cubicBezTo>
                <a:cubicBezTo>
                  <a:pt x="1126562" y="427289"/>
                  <a:pt x="637583" y="426414"/>
                  <a:pt x="0" y="400110"/>
                </a:cubicBezTo>
                <a:cubicBezTo>
                  <a:pt x="3659" y="275511"/>
                  <a:pt x="18630" y="167135"/>
                  <a:pt x="0" y="0"/>
                </a:cubicBezTo>
                <a:close/>
              </a:path>
              <a:path w="11296481" h="400110" stroke="0" extrusionOk="0">
                <a:moveTo>
                  <a:pt x="0" y="0"/>
                </a:moveTo>
                <a:cubicBezTo>
                  <a:pt x="116043" y="13496"/>
                  <a:pt x="411243" y="13580"/>
                  <a:pt x="551534" y="0"/>
                </a:cubicBezTo>
                <a:cubicBezTo>
                  <a:pt x="691825" y="-13580"/>
                  <a:pt x="717720" y="-8417"/>
                  <a:pt x="877139" y="0"/>
                </a:cubicBezTo>
                <a:cubicBezTo>
                  <a:pt x="1036559" y="8417"/>
                  <a:pt x="1386291" y="-18936"/>
                  <a:pt x="1767567" y="0"/>
                </a:cubicBezTo>
                <a:cubicBezTo>
                  <a:pt x="2148843" y="18936"/>
                  <a:pt x="2184964" y="17630"/>
                  <a:pt x="2319101" y="0"/>
                </a:cubicBezTo>
                <a:cubicBezTo>
                  <a:pt x="2453238" y="-17630"/>
                  <a:pt x="2745862" y="13393"/>
                  <a:pt x="2870635" y="0"/>
                </a:cubicBezTo>
                <a:cubicBezTo>
                  <a:pt x="2995408" y="-13393"/>
                  <a:pt x="3350436" y="-41797"/>
                  <a:pt x="3761064" y="0"/>
                </a:cubicBezTo>
                <a:cubicBezTo>
                  <a:pt x="4171692" y="41797"/>
                  <a:pt x="4099717" y="14057"/>
                  <a:pt x="4199633" y="0"/>
                </a:cubicBezTo>
                <a:cubicBezTo>
                  <a:pt x="4299549" y="-14057"/>
                  <a:pt x="4777482" y="13819"/>
                  <a:pt x="5090061" y="0"/>
                </a:cubicBezTo>
                <a:cubicBezTo>
                  <a:pt x="5402640" y="-13819"/>
                  <a:pt x="5734178" y="-16962"/>
                  <a:pt x="5980490" y="0"/>
                </a:cubicBezTo>
                <a:cubicBezTo>
                  <a:pt x="6226802" y="16962"/>
                  <a:pt x="6345338" y="-9124"/>
                  <a:pt x="6644989" y="0"/>
                </a:cubicBezTo>
                <a:cubicBezTo>
                  <a:pt x="6944640" y="9124"/>
                  <a:pt x="7275954" y="2133"/>
                  <a:pt x="7535417" y="0"/>
                </a:cubicBezTo>
                <a:cubicBezTo>
                  <a:pt x="7794880" y="-2133"/>
                  <a:pt x="7876916" y="-14371"/>
                  <a:pt x="8086951" y="0"/>
                </a:cubicBezTo>
                <a:cubicBezTo>
                  <a:pt x="8296986" y="14371"/>
                  <a:pt x="8521560" y="-911"/>
                  <a:pt x="8638485" y="0"/>
                </a:cubicBezTo>
                <a:cubicBezTo>
                  <a:pt x="8755410" y="911"/>
                  <a:pt x="9109769" y="-91"/>
                  <a:pt x="9415949" y="0"/>
                </a:cubicBezTo>
                <a:cubicBezTo>
                  <a:pt x="9722129" y="91"/>
                  <a:pt x="9772310" y="9456"/>
                  <a:pt x="9967483" y="0"/>
                </a:cubicBezTo>
                <a:cubicBezTo>
                  <a:pt x="10162656" y="-9456"/>
                  <a:pt x="10837248" y="31417"/>
                  <a:pt x="11296481" y="0"/>
                </a:cubicBezTo>
                <a:cubicBezTo>
                  <a:pt x="11294916" y="102643"/>
                  <a:pt x="11292062" y="271592"/>
                  <a:pt x="11296481" y="400110"/>
                </a:cubicBezTo>
                <a:cubicBezTo>
                  <a:pt x="11008518" y="420683"/>
                  <a:pt x="10678414" y="438362"/>
                  <a:pt x="10519017" y="400110"/>
                </a:cubicBezTo>
                <a:cubicBezTo>
                  <a:pt x="10359620" y="361858"/>
                  <a:pt x="10263299" y="391685"/>
                  <a:pt x="10193413" y="400110"/>
                </a:cubicBezTo>
                <a:cubicBezTo>
                  <a:pt x="10123527" y="408535"/>
                  <a:pt x="9967199" y="401510"/>
                  <a:pt x="9754844" y="400110"/>
                </a:cubicBezTo>
                <a:cubicBezTo>
                  <a:pt x="9542489" y="398710"/>
                  <a:pt x="9072063" y="417648"/>
                  <a:pt x="8864415" y="400110"/>
                </a:cubicBezTo>
                <a:cubicBezTo>
                  <a:pt x="8656767" y="382572"/>
                  <a:pt x="8386470" y="369544"/>
                  <a:pt x="8199916" y="400110"/>
                </a:cubicBezTo>
                <a:cubicBezTo>
                  <a:pt x="8013362" y="430676"/>
                  <a:pt x="7857045" y="381170"/>
                  <a:pt x="7761347" y="400110"/>
                </a:cubicBezTo>
                <a:cubicBezTo>
                  <a:pt x="7665649" y="419050"/>
                  <a:pt x="7386360" y="396017"/>
                  <a:pt x="7096848" y="400110"/>
                </a:cubicBezTo>
                <a:cubicBezTo>
                  <a:pt x="6807336" y="404203"/>
                  <a:pt x="6844224" y="385851"/>
                  <a:pt x="6771244" y="400110"/>
                </a:cubicBezTo>
                <a:cubicBezTo>
                  <a:pt x="6698264" y="414369"/>
                  <a:pt x="6556338" y="412984"/>
                  <a:pt x="6445639" y="400110"/>
                </a:cubicBezTo>
                <a:cubicBezTo>
                  <a:pt x="6334941" y="387236"/>
                  <a:pt x="5996483" y="401889"/>
                  <a:pt x="5781140" y="400110"/>
                </a:cubicBezTo>
                <a:cubicBezTo>
                  <a:pt x="5565797" y="398331"/>
                  <a:pt x="5496993" y="403924"/>
                  <a:pt x="5342571" y="400110"/>
                </a:cubicBezTo>
                <a:cubicBezTo>
                  <a:pt x="5188149" y="396296"/>
                  <a:pt x="4886417" y="438097"/>
                  <a:pt x="4565107" y="400110"/>
                </a:cubicBezTo>
                <a:cubicBezTo>
                  <a:pt x="4243797" y="362123"/>
                  <a:pt x="4288299" y="419362"/>
                  <a:pt x="4126538" y="400110"/>
                </a:cubicBezTo>
                <a:cubicBezTo>
                  <a:pt x="3964777" y="380858"/>
                  <a:pt x="3633549" y="420233"/>
                  <a:pt x="3349074" y="400110"/>
                </a:cubicBezTo>
                <a:cubicBezTo>
                  <a:pt x="3064599" y="379987"/>
                  <a:pt x="3111372" y="403279"/>
                  <a:pt x="3023470" y="400110"/>
                </a:cubicBezTo>
                <a:cubicBezTo>
                  <a:pt x="2935568" y="396941"/>
                  <a:pt x="2545348" y="412378"/>
                  <a:pt x="2246006" y="400110"/>
                </a:cubicBezTo>
                <a:cubicBezTo>
                  <a:pt x="1946664" y="387842"/>
                  <a:pt x="2017957" y="380949"/>
                  <a:pt x="1807437" y="400110"/>
                </a:cubicBezTo>
                <a:cubicBezTo>
                  <a:pt x="1596917" y="419271"/>
                  <a:pt x="1574801" y="397980"/>
                  <a:pt x="1481833" y="400110"/>
                </a:cubicBezTo>
                <a:cubicBezTo>
                  <a:pt x="1388865" y="402240"/>
                  <a:pt x="1213803" y="405834"/>
                  <a:pt x="1043263" y="400110"/>
                </a:cubicBezTo>
                <a:cubicBezTo>
                  <a:pt x="872723" y="394387"/>
                  <a:pt x="364001" y="441176"/>
                  <a:pt x="0" y="400110"/>
                </a:cubicBezTo>
                <a:cubicBezTo>
                  <a:pt x="-19084" y="234834"/>
                  <a:pt x="16686" y="186985"/>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lIns="91440" tIns="45720" rIns="91440" bIns="45720" rtlCol="0" anchor="t">
            <a:spAutoFit/>
          </a:bodyPr>
          <a:lstStyle/>
          <a:p>
            <a:pPr algn="ctr"/>
            <a:r>
              <a:rPr lang="en-GB" sz="2000">
                <a:latin typeface="Berlin Sans FB"/>
              </a:rPr>
              <a:t>‘Stone Cold’ Knowledge Organiser</a:t>
            </a:r>
          </a:p>
        </p:txBody>
      </p:sp>
      <p:sp>
        <p:nvSpPr>
          <p:cNvPr id="6" name="TextBox 5">
            <a:extLst>
              <a:ext uri="{FF2B5EF4-FFF2-40B4-BE49-F238E27FC236}">
                <a16:creationId xmlns:a16="http://schemas.microsoft.com/office/drawing/2014/main" id="{3759FEAD-A8D1-3249-9E0F-AFFB62A64812}"/>
              </a:ext>
            </a:extLst>
          </p:cNvPr>
          <p:cNvSpPr txBox="1"/>
          <p:nvPr/>
        </p:nvSpPr>
        <p:spPr>
          <a:xfrm>
            <a:off x="412694" y="672778"/>
            <a:ext cx="11366611" cy="307777"/>
          </a:xfrm>
          <a:prstGeom prst="rect">
            <a:avLst/>
          </a:prstGeom>
          <a:solidFill>
            <a:srgbClr val="7030A0"/>
          </a:solidFill>
        </p:spPr>
        <p:txBody>
          <a:bodyPr wrap="square" rtlCol="0">
            <a:spAutoFit/>
          </a:bodyPr>
          <a:lstStyle/>
          <a:p>
            <a:pPr algn="ctr"/>
            <a:r>
              <a:rPr lang="en-GB" sz="1400" b="1" dirty="0">
                <a:solidFill>
                  <a:schemeClr val="bg1"/>
                </a:solidFill>
              </a:rPr>
              <a:t>Plot</a:t>
            </a:r>
          </a:p>
        </p:txBody>
      </p:sp>
      <p:sp>
        <p:nvSpPr>
          <p:cNvPr id="19" name="TextBox 18">
            <a:extLst>
              <a:ext uri="{FF2B5EF4-FFF2-40B4-BE49-F238E27FC236}">
                <a16:creationId xmlns:a16="http://schemas.microsoft.com/office/drawing/2014/main" id="{432C2EE2-572B-FF42-B884-64C284B106B0}"/>
              </a:ext>
            </a:extLst>
          </p:cNvPr>
          <p:cNvSpPr txBox="1"/>
          <p:nvPr/>
        </p:nvSpPr>
        <p:spPr>
          <a:xfrm>
            <a:off x="342565" y="1073301"/>
            <a:ext cx="7105985" cy="5816977"/>
          </a:xfrm>
          <a:prstGeom prst="rect">
            <a:avLst/>
          </a:prstGeom>
          <a:noFill/>
          <a:ln w="15875">
            <a:solidFill>
              <a:schemeClr val="tx1"/>
            </a:solidFill>
          </a:ln>
        </p:spPr>
        <p:txBody>
          <a:bodyPr wrap="square" rtlCol="0">
            <a:spAutoFit/>
          </a:bodyPr>
          <a:lstStyle/>
          <a:p>
            <a:r>
              <a:rPr lang="en-GB" sz="1200" dirty="0"/>
              <a:t>Plot Summary: The Plot has a dual narrative divided into the ‘chapters’ which Link narrates and the ‘Daily Routine Order’ which Shelter narrates. </a:t>
            </a:r>
          </a:p>
          <a:p>
            <a:endParaRPr lang="en-GB" sz="1200" dirty="0"/>
          </a:p>
          <a:p>
            <a:r>
              <a:rPr lang="en-GB" sz="1200" b="1" dirty="0"/>
              <a:t>Link’s Story </a:t>
            </a:r>
          </a:p>
          <a:p>
            <a:endParaRPr lang="en-GB" sz="1200" dirty="0"/>
          </a:p>
          <a:p>
            <a:r>
              <a:rPr lang="en-GB" sz="1200" dirty="0"/>
              <a:t>Link is homeless after running away from home in Bradford. His mum has a new boyfriend, Vince, who doesn’t want him around; he eventually leaves home and goes to London to find a new life.  He finds himself a bedsit to live in and looks for work. No one will employ him and he has no chance of getting any financial support. He is then thrown out by his ‘rat-face’ landlord onto the street.  Link makes friends with another homeless boy ‘Ginger’.  They start hanging round together and Ginger teaches Link how to live on the street. Everything is fine until Ginger disappears.  Link then meets a homeless girl called Gail. She asks for his support and they start travelling around London together. Link is tricked by Shelter into looking for Ginger. Shelter then catches Link and intends to kill him.  Gail, who was watching, calls the police. Gail is then revealed as a journalist who was using Link to research homelessness.</a:t>
            </a:r>
          </a:p>
          <a:p>
            <a:endParaRPr lang="en-GB" sz="1200" dirty="0"/>
          </a:p>
          <a:p>
            <a:r>
              <a:rPr lang="en-GB" sz="1200" b="1" dirty="0"/>
              <a:t>Shelter’s Story </a:t>
            </a:r>
          </a:p>
          <a:p>
            <a:endParaRPr lang="en-GB" sz="1200" dirty="0"/>
          </a:p>
          <a:p>
            <a:r>
              <a:rPr lang="en-GB" sz="1200" dirty="0"/>
              <a:t> Shelter reveals information about himself slowly. He was a soldier who was discharged under mental health grounds. He intends to clean up the streets of London by removing all of the homeless people.  He tricks homeless people into going to his house in 10  Mornington Place where he kills them, shaves their heads, dresses them in army clothes and places their bodies in his cold cellar in the formation of an army.  He kills Ginger’s friend ‘Body bag’, Ginger and intends to kill Link before he is caught by the police.</a:t>
            </a:r>
          </a:p>
          <a:p>
            <a:endParaRPr lang="en-GB" sz="1200" dirty="0">
              <a:effectLst/>
            </a:endParaRPr>
          </a:p>
          <a:p>
            <a:r>
              <a:rPr lang="en-GB" sz="1200" b="1" dirty="0"/>
              <a:t>Key Themes: </a:t>
            </a:r>
          </a:p>
          <a:p>
            <a:endParaRPr lang="en-GB" sz="1200" b="1" dirty="0"/>
          </a:p>
          <a:p>
            <a:r>
              <a:rPr lang="en-GB" sz="1200" dirty="0"/>
              <a:t>Threat </a:t>
            </a:r>
          </a:p>
          <a:p>
            <a:r>
              <a:rPr lang="en-GB" sz="1200" dirty="0"/>
              <a:t>Homelessness </a:t>
            </a:r>
          </a:p>
          <a:p>
            <a:r>
              <a:rPr lang="en-GB" sz="1200" dirty="0"/>
              <a:t>Injustice </a:t>
            </a:r>
          </a:p>
          <a:p>
            <a:r>
              <a:rPr lang="en-GB" sz="1200" dirty="0"/>
              <a:t>Hopelessness </a:t>
            </a:r>
          </a:p>
          <a:p>
            <a:r>
              <a:rPr lang="en-GB" sz="1200" dirty="0"/>
              <a:t>Exploitation </a:t>
            </a:r>
          </a:p>
          <a:p>
            <a:r>
              <a:rPr lang="en-GB" sz="1200" dirty="0"/>
              <a:t>Vulnerability</a:t>
            </a:r>
            <a:endParaRPr lang="en-GB" sz="1200" dirty="0">
              <a:effectLst/>
            </a:endParaRPr>
          </a:p>
        </p:txBody>
      </p:sp>
      <p:sp>
        <p:nvSpPr>
          <p:cNvPr id="2" name="TextBox 1">
            <a:extLst>
              <a:ext uri="{FF2B5EF4-FFF2-40B4-BE49-F238E27FC236}">
                <a16:creationId xmlns:a16="http://schemas.microsoft.com/office/drawing/2014/main" id="{E0FB9C6B-3D83-619D-743A-05958642600C}"/>
              </a:ext>
            </a:extLst>
          </p:cNvPr>
          <p:cNvSpPr txBox="1"/>
          <p:nvPr/>
        </p:nvSpPr>
        <p:spPr>
          <a:xfrm rot="16200000">
            <a:off x="4912607" y="3721801"/>
            <a:ext cx="5604777" cy="307777"/>
          </a:xfrm>
          <a:prstGeom prst="rect">
            <a:avLst/>
          </a:prstGeom>
          <a:solidFill>
            <a:srgbClr val="7030A0"/>
          </a:solidFill>
          <a:ln>
            <a:solidFill>
              <a:srgbClr val="7030A0"/>
            </a:solidFill>
          </a:ln>
        </p:spPr>
        <p:txBody>
          <a:bodyPr wrap="square" rtlCol="0">
            <a:spAutoFit/>
          </a:bodyPr>
          <a:lstStyle/>
          <a:p>
            <a:pPr algn="ctr"/>
            <a:r>
              <a:rPr lang="en-GB" sz="1400" b="1" dirty="0">
                <a:solidFill>
                  <a:schemeClr val="bg1"/>
                </a:solidFill>
              </a:rPr>
              <a:t>Key Characters</a:t>
            </a:r>
          </a:p>
        </p:txBody>
      </p:sp>
      <p:graphicFrame>
        <p:nvGraphicFramePr>
          <p:cNvPr id="3" name="Table 15">
            <a:extLst>
              <a:ext uri="{FF2B5EF4-FFF2-40B4-BE49-F238E27FC236}">
                <a16:creationId xmlns:a16="http://schemas.microsoft.com/office/drawing/2014/main" id="{69445C9E-9082-256F-6F01-CA190A68D7F5}"/>
              </a:ext>
            </a:extLst>
          </p:cNvPr>
          <p:cNvGraphicFramePr>
            <a:graphicFrameLocks noGrp="1"/>
          </p:cNvGraphicFramePr>
          <p:nvPr/>
        </p:nvGraphicFramePr>
        <p:xfrm>
          <a:off x="7981442" y="1073301"/>
          <a:ext cx="3727733" cy="5556762"/>
        </p:xfrm>
        <a:graphic>
          <a:graphicData uri="http://schemas.openxmlformats.org/drawingml/2006/table">
            <a:tbl>
              <a:tblPr firstRow="1" bandRow="1">
                <a:tableStyleId>{5940675A-B579-460E-94D1-54222C63F5DA}</a:tableStyleId>
              </a:tblPr>
              <a:tblGrid>
                <a:gridCol w="1905279">
                  <a:extLst>
                    <a:ext uri="{9D8B030D-6E8A-4147-A177-3AD203B41FA5}">
                      <a16:colId xmlns:a16="http://schemas.microsoft.com/office/drawing/2014/main" val="1376984198"/>
                    </a:ext>
                  </a:extLst>
                </a:gridCol>
                <a:gridCol w="1822454">
                  <a:extLst>
                    <a:ext uri="{9D8B030D-6E8A-4147-A177-3AD203B41FA5}">
                      <a16:colId xmlns:a16="http://schemas.microsoft.com/office/drawing/2014/main" val="688130164"/>
                    </a:ext>
                  </a:extLst>
                </a:gridCol>
              </a:tblGrid>
              <a:tr h="1563882">
                <a:tc>
                  <a:txBody>
                    <a:bodyPr/>
                    <a:lstStyle/>
                    <a:p>
                      <a:r>
                        <a:rPr lang="en-GB" sz="1000" dirty="0"/>
                        <a:t>Link </a:t>
                      </a:r>
                    </a:p>
                    <a:p>
                      <a:endParaRPr lang="en-GB" sz="1000" dirty="0"/>
                    </a:p>
                    <a:p>
                      <a:r>
                        <a:rPr lang="en-GB" sz="1000" dirty="0"/>
                        <a:t>Protagonist. </a:t>
                      </a:r>
                    </a:p>
                    <a:p>
                      <a:endParaRPr lang="en-GB" sz="1000" dirty="0"/>
                    </a:p>
                    <a:p>
                      <a:r>
                        <a:rPr lang="en-GB" sz="1000" dirty="0"/>
                        <a:t>A seventeen year old who goes to start a new life in London and ends up living on the streets.</a:t>
                      </a:r>
                      <a:endParaRPr lang="en-GB" sz="1000" dirty="0">
                        <a:effectLst/>
                      </a:endParaRPr>
                    </a:p>
                  </a:txBody>
                  <a:tcPr/>
                </a:tc>
                <a:tc>
                  <a:txBody>
                    <a:bodyPr/>
                    <a:lstStyle/>
                    <a:p>
                      <a:r>
                        <a:rPr lang="en-GB" sz="1000" dirty="0"/>
                        <a:t>Shelter –</a:t>
                      </a:r>
                    </a:p>
                    <a:p>
                      <a:endParaRPr lang="en-GB" sz="1000" dirty="0"/>
                    </a:p>
                    <a:p>
                      <a:r>
                        <a:rPr lang="en-GB" sz="1000" dirty="0"/>
                        <a:t>Antagonist. </a:t>
                      </a:r>
                    </a:p>
                    <a:p>
                      <a:endParaRPr lang="en-GB" sz="1000" dirty="0"/>
                    </a:p>
                    <a:p>
                      <a:r>
                        <a:rPr lang="en-GB" sz="1000" dirty="0"/>
                        <a:t>A former soldier who intends to clean up the streets by killing homeless people.</a:t>
                      </a:r>
                      <a:endParaRPr lang="en-GB" sz="1000" dirty="0">
                        <a:effectLst/>
                      </a:endParaRPr>
                    </a:p>
                  </a:txBody>
                  <a:tcPr/>
                </a:tc>
                <a:extLst>
                  <a:ext uri="{0D108BD9-81ED-4DB2-BD59-A6C34878D82A}">
                    <a16:rowId xmlns:a16="http://schemas.microsoft.com/office/drawing/2014/main" val="1560366528"/>
                  </a:ext>
                </a:extLst>
              </a:tr>
              <a:tr h="1493345">
                <a:tc>
                  <a:txBody>
                    <a:bodyPr/>
                    <a:lstStyle/>
                    <a:p>
                      <a:r>
                        <a:rPr lang="en-GB" sz="1000" dirty="0"/>
                        <a:t>Link’s Mother </a:t>
                      </a:r>
                    </a:p>
                    <a:p>
                      <a:endParaRPr lang="en-GB" sz="1000" dirty="0"/>
                    </a:p>
                    <a:p>
                      <a:r>
                        <a:rPr lang="en-GB" sz="1000" dirty="0"/>
                        <a:t>Link’s mother is unnamed, her husband left her and now she is in an unhealthy relationship with Vince.</a:t>
                      </a:r>
                    </a:p>
                    <a:p>
                      <a:endParaRPr lang="en-GB" sz="1000" dirty="0"/>
                    </a:p>
                    <a:p>
                      <a:r>
                        <a:rPr lang="en-GB" sz="1000" dirty="0"/>
                        <a:t>Link’s father </a:t>
                      </a:r>
                    </a:p>
                    <a:p>
                      <a:endParaRPr lang="en-GB" sz="1000" dirty="0"/>
                    </a:p>
                    <a:p>
                      <a:r>
                        <a:rPr lang="en-GB" sz="1000" dirty="0"/>
                        <a:t>Link’s father is unnamed, he left his family after having an affair with his receptionist.</a:t>
                      </a:r>
                    </a:p>
                  </a:txBody>
                  <a:tcPr/>
                </a:tc>
                <a:tc>
                  <a:txBody>
                    <a:bodyPr/>
                    <a:lstStyle/>
                    <a:p>
                      <a:r>
                        <a:rPr lang="en-GB" sz="1000" dirty="0"/>
                        <a:t>Vince </a:t>
                      </a:r>
                    </a:p>
                    <a:p>
                      <a:endParaRPr lang="en-GB" sz="1000" dirty="0"/>
                    </a:p>
                    <a:p>
                      <a:r>
                        <a:rPr lang="en-GB" sz="1000" dirty="0"/>
                        <a:t> Link’s mother’s boyfriend. He controls her and doesn’t like Link living in the house.</a:t>
                      </a:r>
                      <a:endParaRPr lang="en-GB" sz="1050" dirty="0"/>
                    </a:p>
                  </a:txBody>
                  <a:tcPr/>
                </a:tc>
                <a:extLst>
                  <a:ext uri="{0D108BD9-81ED-4DB2-BD59-A6C34878D82A}">
                    <a16:rowId xmlns:a16="http://schemas.microsoft.com/office/drawing/2014/main" val="190318667"/>
                  </a:ext>
                </a:extLst>
              </a:tr>
              <a:tr h="1776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Carole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Link’s sister.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She too left home due to Vince. She is unable to support him as much as she would like. </a:t>
                      </a:r>
                      <a:endParaRPr lang="en-GB" sz="10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Ginger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A homeless person who befriends Link and teaches him how to survive. He is caught and killed by Shelter.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Gail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An undercover journalist (Louise) who pretends to be a homeless person in order to conduct research.</a:t>
                      </a:r>
                      <a:endParaRPr lang="en-GB" sz="1000" dirty="0">
                        <a:effectLst/>
                      </a:endParaRPr>
                    </a:p>
                  </a:txBody>
                  <a:tcPr/>
                </a:tc>
                <a:extLst>
                  <a:ext uri="{0D108BD9-81ED-4DB2-BD59-A6C34878D82A}">
                    <a16:rowId xmlns:a16="http://schemas.microsoft.com/office/drawing/2014/main" val="1899104883"/>
                  </a:ext>
                </a:extLst>
              </a:tr>
            </a:tbl>
          </a:graphicData>
        </a:graphic>
      </p:graphicFrame>
      <p:sp>
        <p:nvSpPr>
          <p:cNvPr id="8" name="Rectangle 7">
            <a:extLst>
              <a:ext uri="{FF2B5EF4-FFF2-40B4-BE49-F238E27FC236}">
                <a16:creationId xmlns:a16="http://schemas.microsoft.com/office/drawing/2014/main" id="{F3085A1F-6714-F0D8-16DB-E78F522038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5240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071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4B064C8-E4DA-884D-963B-22CA1CB69A40}"/>
              </a:ext>
            </a:extLst>
          </p:cNvPr>
          <p:cNvSpPr txBox="1"/>
          <p:nvPr/>
        </p:nvSpPr>
        <p:spPr>
          <a:xfrm>
            <a:off x="205943" y="162196"/>
            <a:ext cx="5825581" cy="310080"/>
          </a:xfrm>
          <a:prstGeom prst="rect">
            <a:avLst/>
          </a:prstGeom>
          <a:solidFill>
            <a:srgbClr val="7030A0"/>
          </a:solidFill>
        </p:spPr>
        <p:txBody>
          <a:bodyPr wrap="square" rtlCol="0">
            <a:spAutoFit/>
          </a:bodyPr>
          <a:lstStyle/>
          <a:p>
            <a:pPr algn="ctr"/>
            <a:r>
              <a:rPr lang="en-GB" sz="1400" b="1" dirty="0">
                <a:solidFill>
                  <a:schemeClr val="bg1"/>
                </a:solidFill>
              </a:rPr>
              <a:t>Writer’s methods</a:t>
            </a:r>
          </a:p>
        </p:txBody>
      </p:sp>
      <p:sp>
        <p:nvSpPr>
          <p:cNvPr id="18" name="TextBox 17">
            <a:extLst>
              <a:ext uri="{FF2B5EF4-FFF2-40B4-BE49-F238E27FC236}">
                <a16:creationId xmlns:a16="http://schemas.microsoft.com/office/drawing/2014/main" id="{6811E523-9114-724B-A03F-D3EE815F2D06}"/>
              </a:ext>
            </a:extLst>
          </p:cNvPr>
          <p:cNvSpPr txBox="1"/>
          <p:nvPr/>
        </p:nvSpPr>
        <p:spPr>
          <a:xfrm>
            <a:off x="6301940" y="571941"/>
            <a:ext cx="5748588" cy="5816977"/>
          </a:xfrm>
          <a:prstGeom prst="rect">
            <a:avLst/>
          </a:prstGeom>
          <a:noFill/>
          <a:ln w="15875">
            <a:solidFill>
              <a:schemeClr val="tx1"/>
            </a:solidFill>
          </a:ln>
        </p:spPr>
        <p:txBody>
          <a:bodyPr wrap="square" rtlCol="0">
            <a:spAutoFit/>
          </a:bodyPr>
          <a:lstStyle/>
          <a:p>
            <a:r>
              <a:rPr lang="en-GB" sz="1200" b="1" dirty="0"/>
              <a:t>Attitudes to the Homeless </a:t>
            </a:r>
          </a:p>
          <a:p>
            <a:r>
              <a:rPr lang="en-GB" sz="1200" dirty="0"/>
              <a:t>Throughout the novel, </a:t>
            </a:r>
            <a:r>
              <a:rPr lang="en-GB" sz="1200" dirty="0" err="1"/>
              <a:t>Swindells</a:t>
            </a:r>
            <a:r>
              <a:rPr lang="en-GB" sz="1200" dirty="0"/>
              <a:t> highlights to the reader the unfair and prejudiced attitudes people have towards homeless people and also how vulnerable the homeless really are: they can go missing and no one cares, not even the police. This creates sympathy for the homeless and makes us reconsider our own attitudes. </a:t>
            </a:r>
          </a:p>
          <a:p>
            <a:endParaRPr lang="en-GB" sz="1200" dirty="0"/>
          </a:p>
          <a:p>
            <a:r>
              <a:rPr lang="en-GB" sz="1200" b="1" dirty="0"/>
              <a:t>Winter </a:t>
            </a:r>
          </a:p>
          <a:p>
            <a:r>
              <a:rPr lang="en-GB" sz="1200" dirty="0"/>
              <a:t>The setting of winter adds to sense of vulnerability, exposure and injustice. Winter as a season is cold, harsh and can sometimes be associated with death. </a:t>
            </a:r>
            <a:r>
              <a:rPr lang="en-GB" sz="1200" dirty="0" err="1"/>
              <a:t>Swindells</a:t>
            </a:r>
            <a:r>
              <a:rPr lang="en-GB" sz="1200" dirty="0"/>
              <a:t> chooses this time of year to emphasise and intensify the difficulties faced by the homeless. Descriptions focus on weather and being unable to get away from it. </a:t>
            </a:r>
          </a:p>
          <a:p>
            <a:endParaRPr lang="en-GB" sz="1200" dirty="0"/>
          </a:p>
          <a:p>
            <a:r>
              <a:rPr lang="en-GB" sz="1200" b="1" dirty="0"/>
              <a:t>Christmas </a:t>
            </a:r>
          </a:p>
          <a:p>
            <a:r>
              <a:rPr lang="en-GB" sz="1200" dirty="0"/>
              <a:t>Christmas is referenced to create a contrast between a time of year associated with indulgence, excess and spending money with the lives of the homeless who have nothing. </a:t>
            </a:r>
          </a:p>
          <a:p>
            <a:endParaRPr lang="en-GB" sz="1200" dirty="0"/>
          </a:p>
          <a:p>
            <a:r>
              <a:rPr lang="en-GB" sz="1200" b="1" dirty="0"/>
              <a:t>The Setting of London </a:t>
            </a:r>
          </a:p>
          <a:p>
            <a:r>
              <a:rPr lang="en-GB" sz="1200" dirty="0"/>
              <a:t>The setting of London intensifies the sense of the homeless being vulnerable and invisible. London is the capital city and largest city in Britain: the vastness of city makes individual homeless people seem small and insignificant. </a:t>
            </a:r>
          </a:p>
          <a:p>
            <a:endParaRPr lang="en-GB" sz="1200" dirty="0"/>
          </a:p>
          <a:p>
            <a:r>
              <a:rPr lang="en-GB" sz="1200" b="1" dirty="0"/>
              <a:t>The Setting of Bradford </a:t>
            </a:r>
          </a:p>
          <a:p>
            <a:r>
              <a:rPr lang="en-GB" sz="1200" dirty="0"/>
              <a:t>The setting of Bradford is where Link is from and contrasts with harsh cruelty of London. Link is forced to move away and seek anonymity of London to avoid embarrassment of facing the judgemental attitudes of people he knows. </a:t>
            </a:r>
          </a:p>
          <a:p>
            <a:endParaRPr lang="en-GB" sz="1200" dirty="0"/>
          </a:p>
          <a:p>
            <a:r>
              <a:rPr lang="en-GB" sz="1200" b="1" dirty="0"/>
              <a:t>Captain Hook’s Boats </a:t>
            </a:r>
          </a:p>
          <a:p>
            <a:r>
              <a:rPr lang="en-GB" sz="1200" dirty="0"/>
              <a:t>Captain Hook’s boats are also used by </a:t>
            </a:r>
            <a:r>
              <a:rPr lang="en-GB" sz="1200" dirty="0" err="1"/>
              <a:t>Swindells</a:t>
            </a:r>
            <a:r>
              <a:rPr lang="en-GB" sz="1200" dirty="0"/>
              <a:t> to show how vulnerable the homeless are to exploitation. Although the boats provide shelter, the conditions are cramped, filthy and unhygienic. Captain Hook charges the homeless and could potentially make a fortune every night.</a:t>
            </a:r>
            <a:endParaRPr lang="en-GB" sz="1200" dirty="0">
              <a:effectLst/>
            </a:endParaRPr>
          </a:p>
        </p:txBody>
      </p:sp>
      <p:sp>
        <p:nvSpPr>
          <p:cNvPr id="19" name="TextBox 18">
            <a:extLst>
              <a:ext uri="{FF2B5EF4-FFF2-40B4-BE49-F238E27FC236}">
                <a16:creationId xmlns:a16="http://schemas.microsoft.com/office/drawing/2014/main" id="{EFFC3171-36C2-AF43-9B16-D079BB7C2086}"/>
              </a:ext>
            </a:extLst>
          </p:cNvPr>
          <p:cNvSpPr txBox="1"/>
          <p:nvPr/>
        </p:nvSpPr>
        <p:spPr>
          <a:xfrm>
            <a:off x="6301939" y="139756"/>
            <a:ext cx="5748587" cy="310080"/>
          </a:xfrm>
          <a:prstGeom prst="rect">
            <a:avLst/>
          </a:prstGeom>
          <a:solidFill>
            <a:srgbClr val="DCDAED"/>
          </a:solidFill>
        </p:spPr>
        <p:txBody>
          <a:bodyPr wrap="square" rtlCol="0">
            <a:spAutoFit/>
          </a:bodyPr>
          <a:lstStyle/>
          <a:p>
            <a:pPr algn="ctr"/>
            <a:r>
              <a:rPr lang="en-GB" sz="1400" b="1" dirty="0"/>
              <a:t>Context</a:t>
            </a:r>
          </a:p>
        </p:txBody>
      </p:sp>
      <p:sp>
        <p:nvSpPr>
          <p:cNvPr id="26" name="Rectangle 25">
            <a:extLst>
              <a:ext uri="{FF2B5EF4-FFF2-40B4-BE49-F238E27FC236}">
                <a16:creationId xmlns:a16="http://schemas.microsoft.com/office/drawing/2014/main" id="{09181028-1F89-6DF5-ADC7-A8EC7F081C6C}"/>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52400">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C76A0E90-224A-B246-79F9-39BCB9A2E787}"/>
              </a:ext>
            </a:extLst>
          </p:cNvPr>
          <p:cNvSpPr txBox="1"/>
          <p:nvPr/>
        </p:nvSpPr>
        <p:spPr>
          <a:xfrm>
            <a:off x="141468" y="571942"/>
            <a:ext cx="5954529" cy="6247864"/>
          </a:xfrm>
          <a:prstGeom prst="rect">
            <a:avLst/>
          </a:prstGeom>
          <a:noFill/>
          <a:ln w="15875">
            <a:solidFill>
              <a:schemeClr val="tx1"/>
            </a:solidFill>
          </a:ln>
        </p:spPr>
        <p:txBody>
          <a:bodyPr wrap="square" rtlCol="0">
            <a:spAutoFit/>
          </a:bodyPr>
          <a:lstStyle/>
          <a:p>
            <a:r>
              <a:rPr lang="en-GB" sz="1250" dirty="0"/>
              <a:t>Abstract noun – A noun denoting an idea, quality, or state rather than a concrete object, e.g. truth, danger, happiness. </a:t>
            </a:r>
          </a:p>
          <a:p>
            <a:r>
              <a:rPr lang="en-GB" sz="1250" dirty="0"/>
              <a:t>Adjective – A word to describe a noun. </a:t>
            </a:r>
          </a:p>
          <a:p>
            <a:r>
              <a:rPr lang="en-GB" sz="1250" dirty="0"/>
              <a:t>Adverb – A word used to describe a verb. </a:t>
            </a:r>
          </a:p>
          <a:p>
            <a:r>
              <a:rPr lang="en-GB" sz="1250" dirty="0"/>
              <a:t>Alliteration – Words close together that begin with the same sounding letter. </a:t>
            </a:r>
          </a:p>
          <a:p>
            <a:r>
              <a:rPr lang="en-GB" sz="1250" dirty="0"/>
              <a:t>Antagonist – An adversary or enemy in the text. </a:t>
            </a:r>
          </a:p>
          <a:p>
            <a:r>
              <a:rPr lang="en-GB" sz="1250" dirty="0"/>
              <a:t>Character – A person created in a text. </a:t>
            </a:r>
          </a:p>
          <a:p>
            <a:r>
              <a:rPr lang="en-GB" sz="1250" dirty="0"/>
              <a:t>Colloquial language – Words that are informal and slang. </a:t>
            </a:r>
          </a:p>
          <a:p>
            <a:r>
              <a:rPr lang="en-GB" sz="1250" dirty="0"/>
              <a:t>Context – The social or historical background or ideas of the text. </a:t>
            </a:r>
          </a:p>
          <a:p>
            <a:r>
              <a:rPr lang="en-GB" sz="1250" dirty="0"/>
              <a:t>Dramatic irony – A technique where the audience knows more than a character. </a:t>
            </a:r>
          </a:p>
          <a:p>
            <a:r>
              <a:rPr lang="en-GB" sz="1250" dirty="0"/>
              <a:t>Dual Narrative – A form of narrative that tells a story in two different perspectives, usually two different people. In this case Link and Shelter. </a:t>
            </a:r>
          </a:p>
          <a:p>
            <a:r>
              <a:rPr lang="en-GB" sz="1250" dirty="0"/>
              <a:t>Emotive language – Words that create feeling and emotion. </a:t>
            </a:r>
          </a:p>
          <a:p>
            <a:r>
              <a:rPr lang="en-GB" sz="1250" dirty="0"/>
              <a:t>Foreshadowing – A hint or a warning of something in the future. </a:t>
            </a:r>
          </a:p>
          <a:p>
            <a:r>
              <a:rPr lang="en-GB" sz="1250" dirty="0"/>
              <a:t>Genre – A type of text, such as horror, adventure or mystery. </a:t>
            </a:r>
          </a:p>
          <a:p>
            <a:r>
              <a:rPr lang="en-GB" sz="1250" dirty="0"/>
              <a:t>Imagery – Words or phrases that create visual images.</a:t>
            </a:r>
          </a:p>
          <a:p>
            <a:r>
              <a:rPr lang="en-GB" sz="1250" dirty="0"/>
              <a:t>Metaphor – A phrase comparing one thing to another, without using as or like. </a:t>
            </a:r>
          </a:p>
          <a:p>
            <a:r>
              <a:rPr lang="en-GB" sz="1250" dirty="0"/>
              <a:t>Narrative – The story. </a:t>
            </a:r>
          </a:p>
          <a:p>
            <a:r>
              <a:rPr lang="en-GB" sz="1250" dirty="0"/>
              <a:t>Noun – A word for a person, place or thing. </a:t>
            </a:r>
          </a:p>
          <a:p>
            <a:r>
              <a:rPr lang="en-GB" sz="1250" dirty="0"/>
              <a:t>Personification – A phrase giving human characteristics to a nonhuman object. </a:t>
            </a:r>
          </a:p>
          <a:p>
            <a:r>
              <a:rPr lang="en-GB" sz="1250" dirty="0"/>
              <a:t>Pronoun – A word used when referring to someone or something. </a:t>
            </a:r>
          </a:p>
          <a:p>
            <a:r>
              <a:rPr lang="en-GB" sz="1250" dirty="0"/>
              <a:t>Protagonist – The leading character, usually the hero. </a:t>
            </a:r>
          </a:p>
          <a:p>
            <a:r>
              <a:rPr lang="en-GB" sz="1250" dirty="0"/>
              <a:t>Punctuation – Marks used to separate or express meaning.</a:t>
            </a:r>
          </a:p>
          <a:p>
            <a:r>
              <a:rPr lang="en-GB" sz="1250" dirty="0"/>
              <a:t>Repetition – A word or phrase that is repeated. </a:t>
            </a:r>
          </a:p>
          <a:p>
            <a:r>
              <a:rPr lang="en-GB" sz="1250" dirty="0"/>
              <a:t>Semantic field – A group of words that follow the same theme. </a:t>
            </a:r>
          </a:p>
          <a:p>
            <a:r>
              <a:rPr lang="en-GB" sz="1250" dirty="0"/>
              <a:t>Setting – Where the action takes place. </a:t>
            </a:r>
          </a:p>
          <a:p>
            <a:r>
              <a:rPr lang="en-GB" sz="1250" dirty="0"/>
              <a:t>Simile – A phrase comparing one thing to another, using as or like. </a:t>
            </a:r>
          </a:p>
          <a:p>
            <a:r>
              <a:rPr lang="en-GB" sz="1250" dirty="0"/>
              <a:t>Structure – The way a text is put together. </a:t>
            </a:r>
          </a:p>
          <a:p>
            <a:r>
              <a:rPr lang="en-GB" sz="1250" dirty="0"/>
              <a:t>Themes – Important subjects throughout the text. </a:t>
            </a:r>
          </a:p>
          <a:p>
            <a:r>
              <a:rPr lang="en-GB" sz="1250" dirty="0"/>
              <a:t>Verb – A word used to describe an action, state or occurrence. </a:t>
            </a:r>
          </a:p>
          <a:p>
            <a:r>
              <a:rPr lang="en-GB" sz="1250" dirty="0"/>
              <a:t>Viewpoint – A person’s perspective. </a:t>
            </a:r>
          </a:p>
          <a:p>
            <a:r>
              <a:rPr lang="en-GB" sz="1250" dirty="0"/>
              <a:t>Voice – An individual style of speaking.</a:t>
            </a:r>
            <a:endParaRPr lang="en-GB" sz="1250" dirty="0">
              <a:effectLst/>
            </a:endParaRPr>
          </a:p>
        </p:txBody>
      </p:sp>
    </p:spTree>
    <p:extLst>
      <p:ext uri="{BB962C8B-B14F-4D97-AF65-F5344CB8AC3E}">
        <p14:creationId xmlns:p14="http://schemas.microsoft.com/office/powerpoint/2010/main" val="4177530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0DFE9B463D0C4E893B6443E5872437" ma:contentTypeVersion="15" ma:contentTypeDescription="Create a new document." ma:contentTypeScope="" ma:versionID="6777a4405b7097b33f638e753d98e4e9">
  <xsd:schema xmlns:xsd="http://www.w3.org/2001/XMLSchema" xmlns:xs="http://www.w3.org/2001/XMLSchema" xmlns:p="http://schemas.microsoft.com/office/2006/metadata/properties" xmlns:ns2="aa7a5745-9e0f-4924-935d-0f2a595e4faf" xmlns:ns3="e1d6258b-c154-4bf1-b770-8a3081ab21d9" targetNamespace="http://schemas.microsoft.com/office/2006/metadata/properties" ma:root="true" ma:fieldsID="e27552141f6b3628f02fb7af93c68a51" ns2:_="" ns3:_="">
    <xsd:import namespace="aa7a5745-9e0f-4924-935d-0f2a595e4faf"/>
    <xsd:import namespace="e1d6258b-c154-4bf1-b770-8a3081ab21d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MediaServiceGenerationTime" minOccurs="0"/>
                <xsd:element ref="ns3:MediaServiceEventHashCode" minOccurs="0"/>
                <xsd:element ref="ns3:MediaLengthInSeconds" minOccurs="0"/>
                <xsd:element ref="ns3:MediaServiceDateTaken" minOccurs="0"/>
                <xsd:element ref="ns3:MediaServiceLocation" minOccurs="0"/>
                <xsd:element ref="ns3:lcf76f155ced4ddcb4097134ff3c332f" minOccurs="0"/>
                <xsd:element ref="ns2: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7a5745-9e0f-4924-935d-0f2a595e4fa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67abc13-11e1-48b9-bfea-09db17f864d8}" ma:internalName="TaxCatchAll" ma:showField="CatchAllData" ma:web="aa7a5745-9e0f-4924-935d-0f2a595e4fa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d6258b-c154-4bf1-b770-8a3081ab21d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5a303d7a-488f-49c3-89c7-4a7205a84420"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a7a5745-9e0f-4924-935d-0f2a595e4faf" xsi:nil="true"/>
    <lcf76f155ced4ddcb4097134ff3c332f xmlns="e1d6258b-c154-4bf1-b770-8a3081ab21d9">
      <Terms xmlns="http://schemas.microsoft.com/office/infopath/2007/PartnerControls"/>
    </lcf76f155ced4ddcb4097134ff3c332f>
    <MediaLengthInSeconds xmlns="e1d6258b-c154-4bf1-b770-8a3081ab21d9" xsi:nil="true"/>
    <SharedWithUsers xmlns="aa7a5745-9e0f-4924-935d-0f2a595e4faf">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2E4DCF-B33C-41E1-A8E6-3A7C5C597CBC}"/>
</file>

<file path=customXml/itemProps2.xml><?xml version="1.0" encoding="utf-8"?>
<ds:datastoreItem xmlns:ds="http://schemas.openxmlformats.org/officeDocument/2006/customXml" ds:itemID="{CA9F2E2E-161C-4406-99C1-F82E2E2F2C1A}">
  <ds:schemaRefs>
    <ds:schemaRef ds:uri="73730924-595a-4623-bad6-18a6d320f1f1"/>
    <ds:schemaRef ds:uri="7f33ef8b-9bc5-434d-99e7-a01f301237e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E40C6B9-1FC5-4680-932B-635322612B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Staniforth</dc:creator>
  <cp:revision>7</cp:revision>
  <dcterms:created xsi:type="dcterms:W3CDTF">2021-02-19T12:06:52Z</dcterms:created>
  <dcterms:modified xsi:type="dcterms:W3CDTF">2024-02-26T11:08:12Z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0x010100430DFE9B463D0C4E893B6443E5872437</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