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7" r:id="rId2"/>
    <p:sldId id="273" r:id="rId3"/>
    <p:sldId id="269" r:id="rId4"/>
    <p:sldId id="270" r:id="rId5"/>
    <p:sldId id="271" r:id="rId6"/>
    <p:sldId id="274" r:id="rId7"/>
    <p:sldId id="275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C5990D-2AD6-4310-80D9-AB905EE0A283}" v="4" dt="2024-07-18T10:55:19.5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15" autoAdjust="0"/>
    <p:restoredTop sz="94660"/>
  </p:normalViewPr>
  <p:slideViewPr>
    <p:cSldViewPr snapToGrid="0">
      <p:cViewPr varScale="1">
        <p:scale>
          <a:sx n="70" d="100"/>
          <a:sy n="70" d="100"/>
        </p:scale>
        <p:origin x="9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Gitsham" userId="744dad57-a7f3-4367-a9f0-7454862023f7" providerId="ADAL" clId="{AA8BC21A-F86F-49FC-9471-8E33D43E4A8B}"/>
    <pc:docChg chg="custSel modSld">
      <pc:chgData name="Chloe Gitsham" userId="744dad57-a7f3-4367-a9f0-7454862023f7" providerId="ADAL" clId="{AA8BC21A-F86F-49FC-9471-8E33D43E4A8B}" dt="2024-06-06T10:10:55.707" v="4539" actId="20577"/>
      <pc:docMkLst>
        <pc:docMk/>
      </pc:docMkLst>
      <pc:sldChg chg="modSp mod">
        <pc:chgData name="Chloe Gitsham" userId="744dad57-a7f3-4367-a9f0-7454862023f7" providerId="ADAL" clId="{AA8BC21A-F86F-49FC-9471-8E33D43E4A8B}" dt="2024-05-21T09:27:24.813" v="4506" actId="20577"/>
        <pc:sldMkLst>
          <pc:docMk/>
          <pc:sldMk cId="1683297120" sldId="267"/>
        </pc:sldMkLst>
        <pc:spChg chg="mod">
          <ac:chgData name="Chloe Gitsham" userId="744dad57-a7f3-4367-a9f0-7454862023f7" providerId="ADAL" clId="{AA8BC21A-F86F-49FC-9471-8E33D43E4A8B}" dt="2024-05-02T09:40:16.994" v="1462" actId="20577"/>
          <ac:spMkLst>
            <pc:docMk/>
            <pc:sldMk cId="1683297120" sldId="267"/>
            <ac:spMk id="4" creationId="{2288080E-BE9A-8DF1-2934-8AA2C3ED6E65}"/>
          </ac:spMkLst>
        </pc:spChg>
        <pc:graphicFrameChg chg="mod modGraphic">
          <ac:chgData name="Chloe Gitsham" userId="744dad57-a7f3-4367-a9f0-7454862023f7" providerId="ADAL" clId="{AA8BC21A-F86F-49FC-9471-8E33D43E4A8B}" dt="2024-05-21T09:27:24.813" v="4506" actId="20577"/>
          <ac:graphicFrameMkLst>
            <pc:docMk/>
            <pc:sldMk cId="1683297120" sldId="267"/>
            <ac:graphicFrameMk id="3" creationId="{0916F6C5-872D-2968-856C-DB088E2BC7B4}"/>
          </ac:graphicFrameMkLst>
        </pc:graphicFrameChg>
      </pc:sldChg>
      <pc:sldChg chg="addSp delSp modSp mod">
        <pc:chgData name="Chloe Gitsham" userId="744dad57-a7f3-4367-a9f0-7454862023f7" providerId="ADAL" clId="{AA8BC21A-F86F-49FC-9471-8E33D43E4A8B}" dt="2024-05-16T09:04:52.005" v="3202" actId="122"/>
        <pc:sldMkLst>
          <pc:docMk/>
          <pc:sldMk cId="2252949595" sldId="269"/>
        </pc:sldMkLst>
        <pc:spChg chg="mod">
          <ac:chgData name="Chloe Gitsham" userId="744dad57-a7f3-4367-a9f0-7454862023f7" providerId="ADAL" clId="{AA8BC21A-F86F-49FC-9471-8E33D43E4A8B}" dt="2024-05-02T09:40:27.062" v="1470" actId="20577"/>
          <ac:spMkLst>
            <pc:docMk/>
            <pc:sldMk cId="2252949595" sldId="269"/>
            <ac:spMk id="4" creationId="{2288080E-BE9A-8DF1-2934-8AA2C3ED6E65}"/>
          </ac:spMkLst>
        </pc:spChg>
        <pc:graphicFrameChg chg="del">
          <ac:chgData name="Chloe Gitsham" userId="744dad57-a7f3-4367-a9f0-7454862023f7" providerId="ADAL" clId="{AA8BC21A-F86F-49FC-9471-8E33D43E4A8B}" dt="2024-05-02T09:10:36.841" v="119" actId="478"/>
          <ac:graphicFrameMkLst>
            <pc:docMk/>
            <pc:sldMk cId="2252949595" sldId="269"/>
            <ac:graphicFrameMk id="3" creationId="{0916F6C5-872D-2968-856C-DB088E2BC7B4}"/>
          </ac:graphicFrameMkLst>
        </pc:graphicFrameChg>
        <pc:graphicFrameChg chg="add mod modGraphic">
          <ac:chgData name="Chloe Gitsham" userId="744dad57-a7f3-4367-a9f0-7454862023f7" providerId="ADAL" clId="{AA8BC21A-F86F-49FC-9471-8E33D43E4A8B}" dt="2024-05-16T09:04:52.005" v="3202" actId="122"/>
          <ac:graphicFrameMkLst>
            <pc:docMk/>
            <pc:sldMk cId="2252949595" sldId="269"/>
            <ac:graphicFrameMk id="6" creationId="{881C75CA-4A5C-3A7E-D4D5-E4E5025734BC}"/>
          </ac:graphicFrameMkLst>
        </pc:graphicFrameChg>
      </pc:sldChg>
      <pc:sldChg chg="modSp mod">
        <pc:chgData name="Chloe Gitsham" userId="744dad57-a7f3-4367-a9f0-7454862023f7" providerId="ADAL" clId="{AA8BC21A-F86F-49FC-9471-8E33D43E4A8B}" dt="2024-05-02T12:41:38.850" v="2523" actId="113"/>
        <pc:sldMkLst>
          <pc:docMk/>
          <pc:sldMk cId="1392671942" sldId="270"/>
        </pc:sldMkLst>
        <pc:spChg chg="mod">
          <ac:chgData name="Chloe Gitsham" userId="744dad57-a7f3-4367-a9f0-7454862023f7" providerId="ADAL" clId="{AA8BC21A-F86F-49FC-9471-8E33D43E4A8B}" dt="2024-05-02T09:40:31.568" v="1474" actId="20577"/>
          <ac:spMkLst>
            <pc:docMk/>
            <pc:sldMk cId="1392671942" sldId="270"/>
            <ac:spMk id="4" creationId="{2288080E-BE9A-8DF1-2934-8AA2C3ED6E65}"/>
          </ac:spMkLst>
        </pc:spChg>
        <pc:graphicFrameChg chg="mod modGraphic">
          <ac:chgData name="Chloe Gitsham" userId="744dad57-a7f3-4367-a9f0-7454862023f7" providerId="ADAL" clId="{AA8BC21A-F86F-49FC-9471-8E33D43E4A8B}" dt="2024-05-02T12:41:38.850" v="2523" actId="113"/>
          <ac:graphicFrameMkLst>
            <pc:docMk/>
            <pc:sldMk cId="1392671942" sldId="270"/>
            <ac:graphicFrameMk id="3" creationId="{0916F6C5-872D-2968-856C-DB088E2BC7B4}"/>
          </ac:graphicFrameMkLst>
        </pc:graphicFrameChg>
      </pc:sldChg>
      <pc:sldChg chg="modSp mod">
        <pc:chgData name="Chloe Gitsham" userId="744dad57-a7f3-4367-a9f0-7454862023f7" providerId="ADAL" clId="{AA8BC21A-F86F-49FC-9471-8E33D43E4A8B}" dt="2024-05-16T09:33:19.101" v="3425" actId="20577"/>
        <pc:sldMkLst>
          <pc:docMk/>
          <pc:sldMk cId="318382609" sldId="271"/>
        </pc:sldMkLst>
        <pc:spChg chg="mod">
          <ac:chgData name="Chloe Gitsham" userId="744dad57-a7f3-4367-a9f0-7454862023f7" providerId="ADAL" clId="{AA8BC21A-F86F-49FC-9471-8E33D43E4A8B}" dt="2024-05-02T09:40:35.843" v="1478" actId="20577"/>
          <ac:spMkLst>
            <pc:docMk/>
            <pc:sldMk cId="318382609" sldId="271"/>
            <ac:spMk id="4" creationId="{2288080E-BE9A-8DF1-2934-8AA2C3ED6E65}"/>
          </ac:spMkLst>
        </pc:spChg>
        <pc:graphicFrameChg chg="mod modGraphic">
          <ac:chgData name="Chloe Gitsham" userId="744dad57-a7f3-4367-a9f0-7454862023f7" providerId="ADAL" clId="{AA8BC21A-F86F-49FC-9471-8E33D43E4A8B}" dt="2024-05-16T09:33:19.101" v="3425" actId="20577"/>
          <ac:graphicFrameMkLst>
            <pc:docMk/>
            <pc:sldMk cId="318382609" sldId="271"/>
            <ac:graphicFrameMk id="3" creationId="{0916F6C5-872D-2968-856C-DB088E2BC7B4}"/>
          </ac:graphicFrameMkLst>
        </pc:graphicFrameChg>
      </pc:sldChg>
      <pc:sldChg chg="addSp delSp modSp mod">
        <pc:chgData name="Chloe Gitsham" userId="744dad57-a7f3-4367-a9f0-7454862023f7" providerId="ADAL" clId="{AA8BC21A-F86F-49FC-9471-8E33D43E4A8B}" dt="2024-06-06T10:10:55.707" v="4539" actId="20577"/>
        <pc:sldMkLst>
          <pc:docMk/>
          <pc:sldMk cId="1513803525" sldId="273"/>
        </pc:sldMkLst>
        <pc:spChg chg="mod">
          <ac:chgData name="Chloe Gitsham" userId="744dad57-a7f3-4367-a9f0-7454862023f7" providerId="ADAL" clId="{AA8BC21A-F86F-49FC-9471-8E33D43E4A8B}" dt="2024-05-02T09:40:21.399" v="1466" actId="20577"/>
          <ac:spMkLst>
            <pc:docMk/>
            <pc:sldMk cId="1513803525" sldId="273"/>
            <ac:spMk id="4" creationId="{2288080E-BE9A-8DF1-2934-8AA2C3ED6E65}"/>
          </ac:spMkLst>
        </pc:spChg>
        <pc:graphicFrameChg chg="del">
          <ac:chgData name="Chloe Gitsham" userId="744dad57-a7f3-4367-a9f0-7454862023f7" providerId="ADAL" clId="{AA8BC21A-F86F-49FC-9471-8E33D43E4A8B}" dt="2024-05-02T09:10:31.561" v="117" actId="478"/>
          <ac:graphicFrameMkLst>
            <pc:docMk/>
            <pc:sldMk cId="1513803525" sldId="273"/>
            <ac:graphicFrameMk id="3" creationId="{0916F6C5-872D-2968-856C-DB088E2BC7B4}"/>
          </ac:graphicFrameMkLst>
        </pc:graphicFrameChg>
        <pc:graphicFrameChg chg="add mod modGraphic">
          <ac:chgData name="Chloe Gitsham" userId="744dad57-a7f3-4367-a9f0-7454862023f7" providerId="ADAL" clId="{AA8BC21A-F86F-49FC-9471-8E33D43E4A8B}" dt="2024-06-06T10:10:55.707" v="4539" actId="20577"/>
          <ac:graphicFrameMkLst>
            <pc:docMk/>
            <pc:sldMk cId="1513803525" sldId="273"/>
            <ac:graphicFrameMk id="6" creationId="{12781FC3-E95F-6D00-2176-EF355C44C1C2}"/>
          </ac:graphicFrameMkLst>
        </pc:graphicFrameChg>
      </pc:sldChg>
      <pc:sldChg chg="modSp mod">
        <pc:chgData name="Chloe Gitsham" userId="744dad57-a7f3-4367-a9f0-7454862023f7" providerId="ADAL" clId="{AA8BC21A-F86F-49FC-9471-8E33D43E4A8B}" dt="2024-05-02T09:40:45.171" v="1486" actId="20577"/>
        <pc:sldMkLst>
          <pc:docMk/>
          <pc:sldMk cId="4152787363" sldId="274"/>
        </pc:sldMkLst>
        <pc:spChg chg="mod">
          <ac:chgData name="Chloe Gitsham" userId="744dad57-a7f3-4367-a9f0-7454862023f7" providerId="ADAL" clId="{AA8BC21A-F86F-49FC-9471-8E33D43E4A8B}" dt="2024-05-02T09:40:45.171" v="1486" actId="20577"/>
          <ac:spMkLst>
            <pc:docMk/>
            <pc:sldMk cId="4152787363" sldId="274"/>
            <ac:spMk id="4" creationId="{2288080E-BE9A-8DF1-2934-8AA2C3ED6E65}"/>
          </ac:spMkLst>
        </pc:spChg>
      </pc:sldChg>
      <pc:sldChg chg="modSp mod">
        <pc:chgData name="Chloe Gitsham" userId="744dad57-a7f3-4367-a9f0-7454862023f7" providerId="ADAL" clId="{AA8BC21A-F86F-49FC-9471-8E33D43E4A8B}" dt="2024-05-02T09:40:52.165" v="1490" actId="20577"/>
        <pc:sldMkLst>
          <pc:docMk/>
          <pc:sldMk cId="3630771842" sldId="275"/>
        </pc:sldMkLst>
        <pc:spChg chg="mod">
          <ac:chgData name="Chloe Gitsham" userId="744dad57-a7f3-4367-a9f0-7454862023f7" providerId="ADAL" clId="{AA8BC21A-F86F-49FC-9471-8E33D43E4A8B}" dt="2024-05-02T09:40:52.165" v="1490" actId="20577"/>
          <ac:spMkLst>
            <pc:docMk/>
            <pc:sldMk cId="3630771842" sldId="275"/>
            <ac:spMk id="4" creationId="{2288080E-BE9A-8DF1-2934-8AA2C3ED6E65}"/>
          </ac:spMkLst>
        </pc:spChg>
      </pc:sldChg>
    </pc:docChg>
  </pc:docChgLst>
  <pc:docChgLst>
    <pc:chgData name="Chloe Gitsham" userId="744dad57-a7f3-4367-a9f0-7454862023f7" providerId="ADAL" clId="{C0C5990D-2AD6-4310-80D9-AB905EE0A283}"/>
    <pc:docChg chg="custSel modSld">
      <pc:chgData name="Chloe Gitsham" userId="744dad57-a7f3-4367-a9f0-7454862023f7" providerId="ADAL" clId="{C0C5990D-2AD6-4310-80D9-AB905EE0A283}" dt="2024-08-12T09:10:25.412" v="288" actId="20577"/>
      <pc:docMkLst>
        <pc:docMk/>
      </pc:docMkLst>
      <pc:sldChg chg="modSp mod">
        <pc:chgData name="Chloe Gitsham" userId="744dad57-a7f3-4367-a9f0-7454862023f7" providerId="ADAL" clId="{C0C5990D-2AD6-4310-80D9-AB905EE0A283}" dt="2024-07-18T11:58:38.858" v="226" actId="20577"/>
        <pc:sldMkLst>
          <pc:docMk/>
          <pc:sldMk cId="318382609" sldId="271"/>
        </pc:sldMkLst>
        <pc:graphicFrameChg chg="mod modGraphic">
          <ac:chgData name="Chloe Gitsham" userId="744dad57-a7f3-4367-a9f0-7454862023f7" providerId="ADAL" clId="{C0C5990D-2AD6-4310-80D9-AB905EE0A283}" dt="2024-07-18T11:58:38.858" v="226" actId="20577"/>
          <ac:graphicFrameMkLst>
            <pc:docMk/>
            <pc:sldMk cId="318382609" sldId="271"/>
            <ac:graphicFrameMk id="3" creationId="{0916F6C5-872D-2968-856C-DB088E2BC7B4}"/>
          </ac:graphicFrameMkLst>
        </pc:graphicFrameChg>
      </pc:sldChg>
      <pc:sldChg chg="modSp mod">
        <pc:chgData name="Chloe Gitsham" userId="744dad57-a7f3-4367-a9f0-7454862023f7" providerId="ADAL" clId="{C0C5990D-2AD6-4310-80D9-AB905EE0A283}" dt="2024-08-12T09:10:25.412" v="288" actId="20577"/>
        <pc:sldMkLst>
          <pc:docMk/>
          <pc:sldMk cId="1513803525" sldId="273"/>
        </pc:sldMkLst>
        <pc:graphicFrameChg chg="modGraphic">
          <ac:chgData name="Chloe Gitsham" userId="744dad57-a7f3-4367-a9f0-7454862023f7" providerId="ADAL" clId="{C0C5990D-2AD6-4310-80D9-AB905EE0A283}" dt="2024-08-12T09:10:25.412" v="288" actId="20577"/>
          <ac:graphicFrameMkLst>
            <pc:docMk/>
            <pc:sldMk cId="1513803525" sldId="273"/>
            <ac:graphicFrameMk id="6" creationId="{12781FC3-E95F-6D00-2176-EF355C44C1C2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988202-A64A-4DE1-9ACA-8DE7C2BF89E4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D525D8-AAE9-4D35-8329-0323EDC68B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801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A26D20-6183-440E-90C0-2FA49AFC5AE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9985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A26D20-6183-440E-90C0-2FA49AFC5AE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596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A26D20-6183-440E-90C0-2FA49AFC5AE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9804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A26D20-6183-440E-90C0-2FA49AFC5AE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8916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A26D20-6183-440E-90C0-2FA49AFC5AE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5755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A26D20-6183-440E-90C0-2FA49AFC5AE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5336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A26D20-6183-440E-90C0-2FA49AFC5AE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6780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0AD4E-5255-9BF0-2275-C6F129D3EE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99D523-AAC2-728C-7782-25572461DD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44659E-BD34-09BA-94FC-95D75629B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7B30A-15A8-B93C-D405-B1799FC6D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C9A664-E04F-AED9-42E6-0DF552595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580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CB63B-FD38-48B0-1A2D-4CF5C4A61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40BF6E-FE73-A0B2-7FD5-B006524795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715F5-D6AB-5C5B-E9D6-B27CF7EB7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46BD-3EBD-4DBB-6DCA-92A2697CB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4561A-700A-D1CB-E8BB-264621BFE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24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39E13-8CF2-9214-075A-2EFC7FAD5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9071F1-965E-204D-9BC3-0F3011119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3C6EB2-B7B3-F213-0407-3B31BD1F6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E2C063-F900-5054-6A4D-AEFBAF372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1F6150-2970-5AF3-F466-1FB048B2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754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64DEC-76AF-5714-A9E3-8D312886C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1BF5D-3650-D9A4-73C6-F00384C8D5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C7D701-8FBF-0FFA-971B-4B82F7A141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14BA43-45D6-9617-CC45-C46826AFA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C25FD7-8282-57C3-B768-D4984DB55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821222-E459-F7FF-DF53-C5703C396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058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D094C-6441-E498-EFF5-3298D9EA2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8404EC-32DC-CFED-D777-0AC4513EA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DF5B20-4B71-45F4-9A0F-297BC131B8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F4BE1E-9150-1ADF-DC22-65F928CD77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43CD66-8967-457E-A891-DB3AF267C4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763499-6976-FEA0-0227-B0EFD553E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94A6D5-231E-C789-39CF-ADDC8D089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46B01E-3EB2-7E2B-1DB8-8F877FB5B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696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0A070-211B-109D-C6F9-0E57C5F90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739AD5-398F-46D8-7D78-A1517CC9C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FC4643-DFD3-7472-0206-7FA1E1E1D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A277B0-9D41-75B6-126B-1F00E4ABE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873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09638C-FAB7-42D9-012D-1922E88DC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EC43EF-2581-FBC6-120A-7E951594A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854FF8-7752-A184-4404-7C97EE7FF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099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0CC2C-5122-6218-32E8-960B14118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A45CDC-479F-B504-D1A0-258436617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C0F3A4-536B-5264-8326-7C31F4114D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C720AB-FF77-4749-C4E8-EC98EF3C8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613905-B9CE-EE83-801A-FFD4B2F74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024AE3-67FC-20D6-3AA5-06B3223FB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066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44188-488B-2ABD-4F80-95618B8F6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ACEB08-4D98-98C1-F284-329A5967AE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5B705F-AA35-6162-840E-A66D08F38B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701E28-097F-DDD3-2483-8D0D7249F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CA2C75-9B99-D645-08CE-DA24DF730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09A894-67BE-CB8E-F0F6-63B302387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7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EB633-E1D1-955A-D8DF-B4D9E5EBE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D5CE46-4C19-CFC9-55B8-E8EDDA856D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862355-9C5B-30A1-1C05-ED32B6741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013644-6F96-AFE3-B642-FF0001A84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21E42B-8099-B80E-416C-BC9F77DE6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764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77F068-7DC3-9E92-19C8-BFDC3C7DA4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01CD78-6526-D194-0E3E-5B3CC1628C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4EE0B4-6721-C1AB-97FC-9C4D8E703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739F5D-7981-1993-40FB-1B199CD5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317F0B-90D5-022C-B14E-9EFE28CA5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032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C3D1AC-92A7-CF83-C75A-47447BD27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68E989-255C-B100-3511-2C952FD1E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4FE240-BEDB-A494-9105-902BFAA20F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CF508-E1BD-4D6F-9E43-A09ED3D223B3}" type="datetimeFigureOut">
              <a:rPr lang="en-GB" smtClean="0"/>
              <a:t>12/08/2024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0C6D8-8A5A-9167-B690-96A654C6A9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0751CB-4A56-A2AC-F8D5-95DA7B1F16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7280B-12FC-41BF-951C-1C0FF9F35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882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ABF9E141-3240-DF5A-4D19-FC59189F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4248" y="-4622"/>
            <a:ext cx="8393501" cy="1451321"/>
          </a:xfrm>
          <a:prstGeom prst="rect">
            <a:avLst/>
          </a:prstGeom>
        </p:spPr>
      </p:pic>
      <p:pic>
        <p:nvPicPr>
          <p:cNvPr id="5" name="Picture 16">
            <a:extLst>
              <a:ext uri="{FF2B5EF4-FFF2-40B4-BE49-F238E27FC236}">
                <a16:creationId xmlns:a16="http://schemas.microsoft.com/office/drawing/2014/main" id="{56CDDF5C-5A51-0083-5507-36DC7DECAA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740" y="-378441"/>
            <a:ext cx="1042000" cy="13300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D523582-8113-3F66-DE9D-7361F5B2829A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-1" y="6174944"/>
            <a:ext cx="12192001" cy="505326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FB9CFBD4-ABE5-4CAC-8DEA-96A23D1ED9BD}"/>
              </a:ext>
            </a:extLst>
          </p:cNvPr>
          <p:cNvSpPr txBox="1">
            <a:spLocks/>
          </p:cNvSpPr>
          <p:nvPr/>
        </p:nvSpPr>
        <p:spPr>
          <a:xfrm>
            <a:off x="2905853" y="6330874"/>
            <a:ext cx="10190293" cy="8344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‘Creating the best version of you today</a:t>
            </a:r>
            <a:r>
              <a:rPr lang="en-GB" sz="1800" b="1" i="1" dirty="0">
                <a:latin typeface="Calibri" panose="020F0502020204030204"/>
              </a:rPr>
              <a:t>,</a:t>
            </a: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 success tomorrow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</a:t>
            </a:r>
            <a:endParaRPr lang="en-GB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740" y="6107113"/>
            <a:ext cx="872451" cy="5655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C25377-C137-4F62-82EC-58343E1A30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3738" y="3474965"/>
            <a:ext cx="6078262" cy="5365394"/>
          </a:xfrm>
        </p:spPr>
        <p:txBody>
          <a:bodyPr>
            <a:normAutofit fontScale="90000"/>
          </a:bodyPr>
          <a:lstStyle/>
          <a:p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7300" b="1" dirty="0"/>
            </a:br>
            <a:br>
              <a:rPr lang="en-GB" sz="4900" b="1" dirty="0"/>
            </a:br>
            <a:br>
              <a:rPr lang="en-GB" sz="5300" b="1" dirty="0"/>
            </a:br>
            <a:br>
              <a:rPr lang="en-GB" sz="5300" b="1" dirty="0">
                <a:latin typeface="Arial Black"/>
              </a:rPr>
            </a:br>
            <a:br>
              <a:rPr lang="en-GB" sz="5300" b="1" dirty="0">
                <a:latin typeface="Arial Black"/>
              </a:rPr>
            </a:br>
            <a:br>
              <a:rPr lang="en-GB" sz="3100" b="1" i="1" dirty="0"/>
            </a:br>
            <a:br>
              <a:rPr lang="en-GB" sz="3100" b="1" i="1" dirty="0"/>
            </a:br>
            <a:endParaRPr lang="en-GB" sz="3100" b="1" i="1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916F6C5-872D-2968-856C-DB088E2BC7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813466"/>
              </p:ext>
            </p:extLst>
          </p:nvPr>
        </p:nvGraphicFramePr>
        <p:xfrm>
          <a:off x="86435" y="873914"/>
          <a:ext cx="11588729" cy="505019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86377">
                  <a:extLst>
                    <a:ext uri="{9D8B030D-6E8A-4147-A177-3AD203B41FA5}">
                      <a16:colId xmlns:a16="http://schemas.microsoft.com/office/drawing/2014/main" val="355628591"/>
                    </a:ext>
                  </a:extLst>
                </a:gridCol>
                <a:gridCol w="1299327">
                  <a:extLst>
                    <a:ext uri="{9D8B030D-6E8A-4147-A177-3AD203B41FA5}">
                      <a16:colId xmlns:a16="http://schemas.microsoft.com/office/drawing/2014/main" val="4124029907"/>
                    </a:ext>
                  </a:extLst>
                </a:gridCol>
                <a:gridCol w="1351722">
                  <a:extLst>
                    <a:ext uri="{9D8B030D-6E8A-4147-A177-3AD203B41FA5}">
                      <a16:colId xmlns:a16="http://schemas.microsoft.com/office/drawing/2014/main" val="657951362"/>
                    </a:ext>
                  </a:extLst>
                </a:gridCol>
                <a:gridCol w="1404730">
                  <a:extLst>
                    <a:ext uri="{9D8B030D-6E8A-4147-A177-3AD203B41FA5}">
                      <a16:colId xmlns:a16="http://schemas.microsoft.com/office/drawing/2014/main" val="1140780532"/>
                    </a:ext>
                  </a:extLst>
                </a:gridCol>
                <a:gridCol w="1245705">
                  <a:extLst>
                    <a:ext uri="{9D8B030D-6E8A-4147-A177-3AD203B41FA5}">
                      <a16:colId xmlns:a16="http://schemas.microsoft.com/office/drawing/2014/main" val="4129229350"/>
                    </a:ext>
                  </a:extLst>
                </a:gridCol>
                <a:gridCol w="1378226">
                  <a:extLst>
                    <a:ext uri="{9D8B030D-6E8A-4147-A177-3AD203B41FA5}">
                      <a16:colId xmlns:a16="http://schemas.microsoft.com/office/drawing/2014/main" val="4013331492"/>
                    </a:ext>
                  </a:extLst>
                </a:gridCol>
                <a:gridCol w="1192695">
                  <a:extLst>
                    <a:ext uri="{9D8B030D-6E8A-4147-A177-3AD203B41FA5}">
                      <a16:colId xmlns:a16="http://schemas.microsoft.com/office/drawing/2014/main" val="2863065856"/>
                    </a:ext>
                  </a:extLst>
                </a:gridCol>
                <a:gridCol w="172957">
                  <a:extLst>
                    <a:ext uri="{9D8B030D-6E8A-4147-A177-3AD203B41FA5}">
                      <a16:colId xmlns:a16="http://schemas.microsoft.com/office/drawing/2014/main" val="2114846560"/>
                    </a:ext>
                  </a:extLst>
                </a:gridCol>
                <a:gridCol w="595669">
                  <a:extLst>
                    <a:ext uri="{9D8B030D-6E8A-4147-A177-3AD203B41FA5}">
                      <a16:colId xmlns:a16="http://schemas.microsoft.com/office/drawing/2014/main" val="17817333"/>
                    </a:ext>
                  </a:extLst>
                </a:gridCol>
                <a:gridCol w="483799">
                  <a:extLst>
                    <a:ext uri="{9D8B030D-6E8A-4147-A177-3AD203B41FA5}">
                      <a16:colId xmlns:a16="http://schemas.microsoft.com/office/drawing/2014/main" val="3816259128"/>
                    </a:ext>
                  </a:extLst>
                </a:gridCol>
                <a:gridCol w="1007170">
                  <a:extLst>
                    <a:ext uri="{9D8B030D-6E8A-4147-A177-3AD203B41FA5}">
                      <a16:colId xmlns:a16="http://schemas.microsoft.com/office/drawing/2014/main" val="547848731"/>
                    </a:ext>
                  </a:extLst>
                </a:gridCol>
                <a:gridCol w="470352">
                  <a:extLst>
                    <a:ext uri="{9D8B030D-6E8A-4147-A177-3AD203B41FA5}">
                      <a16:colId xmlns:a16="http://schemas.microsoft.com/office/drawing/2014/main" val="2926240124"/>
                    </a:ext>
                  </a:extLst>
                </a:gridCol>
              </a:tblGrid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>
                          <a:effectLst/>
                        </a:rPr>
                        <a:t>Week 7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7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Week 8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Holiday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8477710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Introduction to RS and Life Skills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Introduction to Christianity 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Change and Transition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did Christianity start?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Friendships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the Trinity?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Safety in and outside of school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Safety in and outside school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How was the world created?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192081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Week 15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>
                          <a:effectLst/>
                        </a:rPr>
                        <a:t>Week 14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Holiday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5023195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the 10 commandments?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Teamwork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Why is Advent and Christmas significant?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Human Rights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happened during Easter?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Bullying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Why is Jesus so inspiring?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Why was Jesus so inspiring?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599734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Week 21 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  <a:endParaRPr lang="en-GB" sz="800" b="1" u="none" strike="noStrike" dirty="0">
                        <a:effectLst/>
                      </a:endParaRPr>
                    </a:p>
                    <a:p>
                      <a:pPr algn="ctr" fontAlgn="t"/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700664"/>
                  </a:ext>
                </a:extLst>
              </a:tr>
              <a:tr h="8227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Lesson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Identity and Diversity – physical differences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Assessment Window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Living in a diverse society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the Ascension and life after death?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Health and Wellbeing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740653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6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</a:p>
                  </a:txBody>
                  <a:tcPr marL="4629" marR="4629" marT="462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098793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sin, judgement and forgiveness?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Puberty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Why is Christianity important today?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FGM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How can Christians look after </a:t>
                      </a:r>
                      <a:r>
                        <a:rPr lang="en-GB" sz="1000" b="1"/>
                        <a:t>the world?</a:t>
                      </a:r>
                      <a:endParaRPr lang="en-GB" sz="1000" b="1" dirty="0"/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 vMerge="1">
                  <a:txBody>
                    <a:bodyPr/>
                    <a:lstStyle/>
                    <a:p>
                      <a:endParaRPr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977133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32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1" u="none" strike="noStrike" dirty="0">
                        <a:effectLst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4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 </a:t>
                      </a:r>
                      <a:endParaRPr lang="en-GB" b="1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736217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Introduction to Humanism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Self-esteem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do Humanists believe about God?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Positive relationships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do Humanists believe about right and wrong?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Relationship boundaries and consent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026192"/>
                  </a:ext>
                </a:extLst>
              </a:tr>
              <a:tr h="11568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900" b="1" u="none" strike="noStrike" dirty="0">
                          <a:effectLst/>
                        </a:rPr>
                        <a:t>Week 39</a:t>
                      </a:r>
                      <a:endParaRPr lang="en-GB" b="1" dirty="0"/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r>
                        <a:rPr lang="en-GB" sz="900" b="1" u="none" strike="noStrike" dirty="0">
                          <a:effectLst/>
                        </a:rPr>
                        <a:t>Summer Break up </a:t>
                      </a:r>
                      <a:endParaRPr lang="en-GB" b="1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4391543"/>
                  </a:ext>
                </a:extLst>
              </a:tr>
              <a:tr h="5141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Where do Humanists think happiness comes from?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Economy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Assessment window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Taxes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the origins of the universe?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Saving and Budgeting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End of year quiz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04101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288080E-BE9A-8DF1-2934-8AA2C3ED6E65}"/>
              </a:ext>
            </a:extLst>
          </p:cNvPr>
          <p:cNvSpPr txBox="1"/>
          <p:nvPr/>
        </p:nvSpPr>
        <p:spPr>
          <a:xfrm>
            <a:off x="1001260" y="334558"/>
            <a:ext cx="539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7 RS and Life Skills Plan 2024-2025</a:t>
            </a:r>
          </a:p>
        </p:txBody>
      </p:sp>
    </p:spTree>
    <p:extLst>
      <p:ext uri="{BB962C8B-B14F-4D97-AF65-F5344CB8AC3E}">
        <p14:creationId xmlns:p14="http://schemas.microsoft.com/office/powerpoint/2010/main" val="1683297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ABF9E141-3240-DF5A-4D19-FC59189F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4248" y="-4622"/>
            <a:ext cx="8393501" cy="1451321"/>
          </a:xfrm>
          <a:prstGeom prst="rect">
            <a:avLst/>
          </a:prstGeom>
        </p:spPr>
      </p:pic>
      <p:pic>
        <p:nvPicPr>
          <p:cNvPr id="5" name="Picture 16">
            <a:extLst>
              <a:ext uri="{FF2B5EF4-FFF2-40B4-BE49-F238E27FC236}">
                <a16:creationId xmlns:a16="http://schemas.microsoft.com/office/drawing/2014/main" id="{56CDDF5C-5A51-0083-5507-36DC7DECAA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740" y="-378441"/>
            <a:ext cx="1042000" cy="13300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D523582-8113-3F66-DE9D-7361F5B2829A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-1" y="6174944"/>
            <a:ext cx="12192001" cy="505326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FB9CFBD4-ABE5-4CAC-8DEA-96A23D1ED9BD}"/>
              </a:ext>
            </a:extLst>
          </p:cNvPr>
          <p:cNvSpPr txBox="1">
            <a:spLocks/>
          </p:cNvSpPr>
          <p:nvPr/>
        </p:nvSpPr>
        <p:spPr>
          <a:xfrm>
            <a:off x="2905853" y="6330874"/>
            <a:ext cx="10190293" cy="8344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‘Creating the best version of you today</a:t>
            </a:r>
            <a:r>
              <a:rPr lang="en-GB" sz="1800" b="1" i="1" dirty="0">
                <a:latin typeface="Calibri" panose="020F0502020204030204"/>
              </a:rPr>
              <a:t>,</a:t>
            </a: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 success tomorrow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</a:t>
            </a:r>
            <a:endParaRPr lang="en-GB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740" y="6107113"/>
            <a:ext cx="872451" cy="5655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C25377-C137-4F62-82EC-58343E1A30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3738" y="3474965"/>
            <a:ext cx="6078262" cy="5365394"/>
          </a:xfrm>
        </p:spPr>
        <p:txBody>
          <a:bodyPr>
            <a:normAutofit fontScale="90000"/>
          </a:bodyPr>
          <a:lstStyle/>
          <a:p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7300" b="1" dirty="0"/>
            </a:br>
            <a:br>
              <a:rPr lang="en-GB" sz="4900" b="1" dirty="0"/>
            </a:br>
            <a:br>
              <a:rPr lang="en-GB" sz="5300" b="1" dirty="0"/>
            </a:br>
            <a:br>
              <a:rPr lang="en-GB" sz="5300" b="1" dirty="0">
                <a:latin typeface="Arial Black"/>
              </a:rPr>
            </a:br>
            <a:br>
              <a:rPr lang="en-GB" sz="5300" b="1" dirty="0">
                <a:latin typeface="Arial Black"/>
              </a:rPr>
            </a:br>
            <a:br>
              <a:rPr lang="en-GB" sz="3100" b="1" i="1" dirty="0"/>
            </a:br>
            <a:br>
              <a:rPr lang="en-GB" sz="3100" b="1" i="1" dirty="0"/>
            </a:br>
            <a:endParaRPr lang="en-GB" sz="31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88080E-BE9A-8DF1-2934-8AA2C3ED6E65}"/>
              </a:ext>
            </a:extLst>
          </p:cNvPr>
          <p:cNvSpPr txBox="1"/>
          <p:nvPr/>
        </p:nvSpPr>
        <p:spPr>
          <a:xfrm>
            <a:off x="1001260" y="334558"/>
            <a:ext cx="539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8 RS and Life Skills Plan 2024-2025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2781FC3-E95F-6D00-2176-EF355C44C1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460040"/>
              </p:ext>
            </p:extLst>
          </p:nvPr>
        </p:nvGraphicFramePr>
        <p:xfrm>
          <a:off x="86435" y="873914"/>
          <a:ext cx="11588729" cy="505019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86377">
                  <a:extLst>
                    <a:ext uri="{9D8B030D-6E8A-4147-A177-3AD203B41FA5}">
                      <a16:colId xmlns:a16="http://schemas.microsoft.com/office/drawing/2014/main" val="355628591"/>
                    </a:ext>
                  </a:extLst>
                </a:gridCol>
                <a:gridCol w="1299327">
                  <a:extLst>
                    <a:ext uri="{9D8B030D-6E8A-4147-A177-3AD203B41FA5}">
                      <a16:colId xmlns:a16="http://schemas.microsoft.com/office/drawing/2014/main" val="4124029907"/>
                    </a:ext>
                  </a:extLst>
                </a:gridCol>
                <a:gridCol w="1351722">
                  <a:extLst>
                    <a:ext uri="{9D8B030D-6E8A-4147-A177-3AD203B41FA5}">
                      <a16:colId xmlns:a16="http://schemas.microsoft.com/office/drawing/2014/main" val="657951362"/>
                    </a:ext>
                  </a:extLst>
                </a:gridCol>
                <a:gridCol w="1404730">
                  <a:extLst>
                    <a:ext uri="{9D8B030D-6E8A-4147-A177-3AD203B41FA5}">
                      <a16:colId xmlns:a16="http://schemas.microsoft.com/office/drawing/2014/main" val="1140780532"/>
                    </a:ext>
                  </a:extLst>
                </a:gridCol>
                <a:gridCol w="1245705">
                  <a:extLst>
                    <a:ext uri="{9D8B030D-6E8A-4147-A177-3AD203B41FA5}">
                      <a16:colId xmlns:a16="http://schemas.microsoft.com/office/drawing/2014/main" val="4129229350"/>
                    </a:ext>
                  </a:extLst>
                </a:gridCol>
                <a:gridCol w="1378226">
                  <a:extLst>
                    <a:ext uri="{9D8B030D-6E8A-4147-A177-3AD203B41FA5}">
                      <a16:colId xmlns:a16="http://schemas.microsoft.com/office/drawing/2014/main" val="4013331492"/>
                    </a:ext>
                  </a:extLst>
                </a:gridCol>
                <a:gridCol w="1192695">
                  <a:extLst>
                    <a:ext uri="{9D8B030D-6E8A-4147-A177-3AD203B41FA5}">
                      <a16:colId xmlns:a16="http://schemas.microsoft.com/office/drawing/2014/main" val="2863065856"/>
                    </a:ext>
                  </a:extLst>
                </a:gridCol>
                <a:gridCol w="172957">
                  <a:extLst>
                    <a:ext uri="{9D8B030D-6E8A-4147-A177-3AD203B41FA5}">
                      <a16:colId xmlns:a16="http://schemas.microsoft.com/office/drawing/2014/main" val="2114846560"/>
                    </a:ext>
                  </a:extLst>
                </a:gridCol>
                <a:gridCol w="595669">
                  <a:extLst>
                    <a:ext uri="{9D8B030D-6E8A-4147-A177-3AD203B41FA5}">
                      <a16:colId xmlns:a16="http://schemas.microsoft.com/office/drawing/2014/main" val="17817333"/>
                    </a:ext>
                  </a:extLst>
                </a:gridCol>
                <a:gridCol w="483799">
                  <a:extLst>
                    <a:ext uri="{9D8B030D-6E8A-4147-A177-3AD203B41FA5}">
                      <a16:colId xmlns:a16="http://schemas.microsoft.com/office/drawing/2014/main" val="3816259128"/>
                    </a:ext>
                  </a:extLst>
                </a:gridCol>
                <a:gridCol w="854672">
                  <a:extLst>
                    <a:ext uri="{9D8B030D-6E8A-4147-A177-3AD203B41FA5}">
                      <a16:colId xmlns:a16="http://schemas.microsoft.com/office/drawing/2014/main" val="547848731"/>
                    </a:ext>
                  </a:extLst>
                </a:gridCol>
                <a:gridCol w="622850">
                  <a:extLst>
                    <a:ext uri="{9D8B030D-6E8A-4147-A177-3AD203B41FA5}">
                      <a16:colId xmlns:a16="http://schemas.microsoft.com/office/drawing/2014/main" val="2926240124"/>
                    </a:ext>
                  </a:extLst>
                </a:gridCol>
              </a:tblGrid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>
                          <a:effectLst/>
                        </a:rPr>
                        <a:t>Week 7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7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Week 8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Holiday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8477710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British Values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Introduction to Islam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Drugs and Cannabis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Who are </a:t>
                      </a:r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Prophets?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Alcohol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the 5 pillars of Islam?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Managing Influences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Safety in and outside school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How do Muslim’s worship?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192081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Week 15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>
                          <a:effectLst/>
                        </a:rPr>
                        <a:t>Week 14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Holiday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5023195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Why is the hajj important?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Equality Act 2010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Why is Sawm important?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Discrimination in the workplace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a British Ramadan like?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to tackle disability discrimination?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do Muslims dress?</a:t>
                      </a:r>
                    </a:p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Why was Jesus so inspiring?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599734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Week 21 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  <a:endParaRPr lang="en-GB" sz="800" b="1" u="none" strike="noStrike" dirty="0">
                        <a:effectLst/>
                      </a:endParaRPr>
                    </a:p>
                    <a:p>
                      <a:pPr algn="ctr" fontAlgn="t"/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700664"/>
                  </a:ext>
                </a:extLst>
              </a:tr>
              <a:tr h="8227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Lesson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Mental Health Misconceptions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Assessment Window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Self-worth and body confidence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challenging about being a Muslim in Britian?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Self-harm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740653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6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</a:p>
                  </a:txBody>
                  <a:tcPr marL="4629" marR="4629" marT="462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098793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Introduction to Buddhism 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Online Safety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Buddha’s life and journey  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Loss and Bereavement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How did the Buddha become enlightened?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 vMerge="1">
                  <a:txBody>
                    <a:bodyPr/>
                    <a:lstStyle/>
                    <a:p>
                      <a:endParaRPr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977133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32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1" u="none" strike="noStrike" dirty="0">
                        <a:effectLst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4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 </a:t>
                      </a:r>
                      <a:endParaRPr lang="en-GB" b="1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736217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What did the Buddha discover?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Gender Identity and Sexual Orientation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the Buddha’s teachings in action?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Consent and Healthy Relationships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do they reach enlightenment?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Contraception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026192"/>
                  </a:ext>
                </a:extLst>
              </a:tr>
              <a:tr h="11568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900" b="1" u="none" strike="noStrike">
                          <a:effectLst/>
                        </a:rPr>
                        <a:t>Week 39</a:t>
                      </a:r>
                      <a:endParaRPr lang="en-GB" b="1"/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r>
                        <a:rPr lang="en-GB" sz="900" b="1" u="none" strike="noStrike" dirty="0">
                          <a:effectLst/>
                        </a:rPr>
                        <a:t>Summer Break up </a:t>
                      </a:r>
                      <a:endParaRPr lang="en-GB" b="1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4391543"/>
                  </a:ext>
                </a:extLst>
              </a:tr>
              <a:tr h="5141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does it mean to be a good Buddhist?</a:t>
                      </a:r>
                    </a:p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Gambling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 of Year Assessment </a:t>
                      </a:r>
                    </a:p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Accounts and Money</a:t>
                      </a:r>
                    </a:p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a world view?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my aspirations?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 End of year retrieval quiz!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041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3803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ABF9E141-3240-DF5A-4D19-FC59189F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4248" y="-4622"/>
            <a:ext cx="8393501" cy="1451321"/>
          </a:xfrm>
          <a:prstGeom prst="rect">
            <a:avLst/>
          </a:prstGeom>
        </p:spPr>
      </p:pic>
      <p:pic>
        <p:nvPicPr>
          <p:cNvPr id="5" name="Picture 16">
            <a:extLst>
              <a:ext uri="{FF2B5EF4-FFF2-40B4-BE49-F238E27FC236}">
                <a16:creationId xmlns:a16="http://schemas.microsoft.com/office/drawing/2014/main" id="{56CDDF5C-5A51-0083-5507-36DC7DECAA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740" y="-378441"/>
            <a:ext cx="1042000" cy="13300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D523582-8113-3F66-DE9D-7361F5B2829A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-1" y="6174944"/>
            <a:ext cx="12192001" cy="505326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FB9CFBD4-ABE5-4CAC-8DEA-96A23D1ED9BD}"/>
              </a:ext>
            </a:extLst>
          </p:cNvPr>
          <p:cNvSpPr txBox="1">
            <a:spLocks/>
          </p:cNvSpPr>
          <p:nvPr/>
        </p:nvSpPr>
        <p:spPr>
          <a:xfrm>
            <a:off x="2905853" y="6330874"/>
            <a:ext cx="10190293" cy="8344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‘Creating the best version of you today</a:t>
            </a:r>
            <a:r>
              <a:rPr lang="en-GB" sz="1800" b="1" i="1" dirty="0">
                <a:latin typeface="Calibri" panose="020F0502020204030204"/>
              </a:rPr>
              <a:t>,</a:t>
            </a: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 success tomorrow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</a:t>
            </a:r>
            <a:endParaRPr lang="en-GB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740" y="6107113"/>
            <a:ext cx="872451" cy="5655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C25377-C137-4F62-82EC-58343E1A30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3738" y="3474965"/>
            <a:ext cx="6078262" cy="5365394"/>
          </a:xfrm>
        </p:spPr>
        <p:txBody>
          <a:bodyPr>
            <a:normAutofit fontScale="90000"/>
          </a:bodyPr>
          <a:lstStyle/>
          <a:p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7300" b="1" dirty="0"/>
            </a:br>
            <a:br>
              <a:rPr lang="en-GB" sz="4900" b="1" dirty="0"/>
            </a:br>
            <a:br>
              <a:rPr lang="en-GB" sz="5300" b="1" dirty="0"/>
            </a:br>
            <a:br>
              <a:rPr lang="en-GB" sz="5300" b="1" dirty="0">
                <a:latin typeface="Arial Black"/>
              </a:rPr>
            </a:br>
            <a:br>
              <a:rPr lang="en-GB" sz="5300" b="1" dirty="0">
                <a:latin typeface="Arial Black"/>
              </a:rPr>
            </a:br>
            <a:br>
              <a:rPr lang="en-GB" sz="3100" b="1" i="1" dirty="0"/>
            </a:br>
            <a:br>
              <a:rPr lang="en-GB" sz="3100" b="1" i="1" dirty="0"/>
            </a:br>
            <a:endParaRPr lang="en-GB" sz="31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88080E-BE9A-8DF1-2934-8AA2C3ED6E65}"/>
              </a:ext>
            </a:extLst>
          </p:cNvPr>
          <p:cNvSpPr txBox="1"/>
          <p:nvPr/>
        </p:nvSpPr>
        <p:spPr>
          <a:xfrm>
            <a:off x="1001260" y="334558"/>
            <a:ext cx="539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9 RS and Life Skills Plan 2024-2025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81C75CA-4A5C-3A7E-D4D5-E4E5025734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961331"/>
              </p:ext>
            </p:extLst>
          </p:nvPr>
        </p:nvGraphicFramePr>
        <p:xfrm>
          <a:off x="86435" y="873914"/>
          <a:ext cx="11588729" cy="505019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86377">
                  <a:extLst>
                    <a:ext uri="{9D8B030D-6E8A-4147-A177-3AD203B41FA5}">
                      <a16:colId xmlns:a16="http://schemas.microsoft.com/office/drawing/2014/main" val="355628591"/>
                    </a:ext>
                  </a:extLst>
                </a:gridCol>
                <a:gridCol w="1299327">
                  <a:extLst>
                    <a:ext uri="{9D8B030D-6E8A-4147-A177-3AD203B41FA5}">
                      <a16:colId xmlns:a16="http://schemas.microsoft.com/office/drawing/2014/main" val="4124029907"/>
                    </a:ext>
                  </a:extLst>
                </a:gridCol>
                <a:gridCol w="1351722">
                  <a:extLst>
                    <a:ext uri="{9D8B030D-6E8A-4147-A177-3AD203B41FA5}">
                      <a16:colId xmlns:a16="http://schemas.microsoft.com/office/drawing/2014/main" val="657951362"/>
                    </a:ext>
                  </a:extLst>
                </a:gridCol>
                <a:gridCol w="1404730">
                  <a:extLst>
                    <a:ext uri="{9D8B030D-6E8A-4147-A177-3AD203B41FA5}">
                      <a16:colId xmlns:a16="http://schemas.microsoft.com/office/drawing/2014/main" val="1140780532"/>
                    </a:ext>
                  </a:extLst>
                </a:gridCol>
                <a:gridCol w="1245705">
                  <a:extLst>
                    <a:ext uri="{9D8B030D-6E8A-4147-A177-3AD203B41FA5}">
                      <a16:colId xmlns:a16="http://schemas.microsoft.com/office/drawing/2014/main" val="4129229350"/>
                    </a:ext>
                  </a:extLst>
                </a:gridCol>
                <a:gridCol w="1378226">
                  <a:extLst>
                    <a:ext uri="{9D8B030D-6E8A-4147-A177-3AD203B41FA5}">
                      <a16:colId xmlns:a16="http://schemas.microsoft.com/office/drawing/2014/main" val="4013331492"/>
                    </a:ext>
                  </a:extLst>
                </a:gridCol>
                <a:gridCol w="1192695">
                  <a:extLst>
                    <a:ext uri="{9D8B030D-6E8A-4147-A177-3AD203B41FA5}">
                      <a16:colId xmlns:a16="http://schemas.microsoft.com/office/drawing/2014/main" val="2863065856"/>
                    </a:ext>
                  </a:extLst>
                </a:gridCol>
                <a:gridCol w="172957">
                  <a:extLst>
                    <a:ext uri="{9D8B030D-6E8A-4147-A177-3AD203B41FA5}">
                      <a16:colId xmlns:a16="http://schemas.microsoft.com/office/drawing/2014/main" val="2114846560"/>
                    </a:ext>
                  </a:extLst>
                </a:gridCol>
                <a:gridCol w="595669">
                  <a:extLst>
                    <a:ext uri="{9D8B030D-6E8A-4147-A177-3AD203B41FA5}">
                      <a16:colId xmlns:a16="http://schemas.microsoft.com/office/drawing/2014/main" val="17817333"/>
                    </a:ext>
                  </a:extLst>
                </a:gridCol>
                <a:gridCol w="483799">
                  <a:extLst>
                    <a:ext uri="{9D8B030D-6E8A-4147-A177-3AD203B41FA5}">
                      <a16:colId xmlns:a16="http://schemas.microsoft.com/office/drawing/2014/main" val="3816259128"/>
                    </a:ext>
                  </a:extLst>
                </a:gridCol>
                <a:gridCol w="854672">
                  <a:extLst>
                    <a:ext uri="{9D8B030D-6E8A-4147-A177-3AD203B41FA5}">
                      <a16:colId xmlns:a16="http://schemas.microsoft.com/office/drawing/2014/main" val="547848731"/>
                    </a:ext>
                  </a:extLst>
                </a:gridCol>
                <a:gridCol w="622850">
                  <a:extLst>
                    <a:ext uri="{9D8B030D-6E8A-4147-A177-3AD203B41FA5}">
                      <a16:colId xmlns:a16="http://schemas.microsoft.com/office/drawing/2014/main" val="2926240124"/>
                    </a:ext>
                  </a:extLst>
                </a:gridCol>
              </a:tblGrid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>
                          <a:effectLst/>
                        </a:rPr>
                        <a:t>Week 7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7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Week 8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Holiday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8477710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British Values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sexuality?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Drugs and the effects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religious attitudes towards contraception?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Law around drugs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 marriage outdated?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Managing Influences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Safety in and outside school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Does life begin at conception?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192081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Week 15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>
                          <a:effectLst/>
                        </a:rPr>
                        <a:t>Week 14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Holiday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5023195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 abortion ever justified?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Gangs and exploitation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Should organ donation be opt out?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Organised Crime and County Lines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stewardship?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Knife Crime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 a human life more important than an animal?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Why was Jesus so inspiring?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599734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Week 21 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  <a:endParaRPr lang="en-GB" sz="800" b="1" u="none" strike="noStrike" dirty="0">
                        <a:effectLst/>
                      </a:endParaRPr>
                    </a:p>
                    <a:p>
                      <a:pPr algn="ctr" fontAlgn="t"/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700664"/>
                  </a:ext>
                </a:extLst>
              </a:tr>
              <a:tr h="8227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Window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Families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Assessment Window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Healthy and Unhealthy Relationships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Should Euthanasia be legalised?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Vaping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740653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6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</a:p>
                  </a:txBody>
                  <a:tcPr marL="4629" marR="4629" marT="462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098793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the causes of crime?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Physical and Mental Health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 capital punishment ever justified?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Body Image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When is it right to go to war?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 vMerge="1">
                  <a:txBody>
                    <a:bodyPr/>
                    <a:lstStyle/>
                    <a:p>
                      <a:endParaRPr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977133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32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1" u="none" strike="noStrike" dirty="0">
                        <a:effectLst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4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 </a:t>
                      </a:r>
                      <a:endParaRPr lang="en-GB" b="1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736217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pacifism?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First Aid/ CPR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WMD’s?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Consent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Where does suffering come from?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Contraception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026192"/>
                  </a:ext>
                </a:extLst>
              </a:tr>
              <a:tr h="11568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900" b="1" u="none" strike="noStrike">
                          <a:effectLst/>
                        </a:rPr>
                        <a:t>Week 39</a:t>
                      </a:r>
                      <a:endParaRPr lang="en-GB" b="1"/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r>
                        <a:rPr lang="en-GB" sz="900" b="1" u="none" strike="noStrike" dirty="0">
                          <a:effectLst/>
                        </a:rPr>
                        <a:t>Summer Break up </a:t>
                      </a:r>
                      <a:endParaRPr lang="en-GB" b="1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4391543"/>
                  </a:ext>
                </a:extLst>
              </a:tr>
              <a:tr h="5141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Window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STI’s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Assessment Window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Pornography and Sexting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Does religion cause peace or conflict?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Sending Explicit Images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End of Year Quiz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041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2949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ABF9E141-3240-DF5A-4D19-FC59189F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4248" y="-4622"/>
            <a:ext cx="8393501" cy="1451321"/>
          </a:xfrm>
          <a:prstGeom prst="rect">
            <a:avLst/>
          </a:prstGeom>
        </p:spPr>
      </p:pic>
      <p:pic>
        <p:nvPicPr>
          <p:cNvPr id="5" name="Picture 16">
            <a:extLst>
              <a:ext uri="{FF2B5EF4-FFF2-40B4-BE49-F238E27FC236}">
                <a16:creationId xmlns:a16="http://schemas.microsoft.com/office/drawing/2014/main" id="{56CDDF5C-5A51-0083-5507-36DC7DECAA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740" y="-378441"/>
            <a:ext cx="1042000" cy="13300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D523582-8113-3F66-DE9D-7361F5B2829A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-1" y="6174944"/>
            <a:ext cx="12192001" cy="505326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FB9CFBD4-ABE5-4CAC-8DEA-96A23D1ED9BD}"/>
              </a:ext>
            </a:extLst>
          </p:cNvPr>
          <p:cNvSpPr txBox="1">
            <a:spLocks/>
          </p:cNvSpPr>
          <p:nvPr/>
        </p:nvSpPr>
        <p:spPr>
          <a:xfrm>
            <a:off x="2905853" y="6330874"/>
            <a:ext cx="10190293" cy="8344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‘Creating the best version of you today</a:t>
            </a:r>
            <a:r>
              <a:rPr lang="en-GB" sz="1800" b="1" i="1" dirty="0">
                <a:latin typeface="Calibri" panose="020F0502020204030204"/>
              </a:rPr>
              <a:t>,</a:t>
            </a: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 success tomorrow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</a:t>
            </a:r>
            <a:endParaRPr lang="en-GB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740" y="6107113"/>
            <a:ext cx="872451" cy="5655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C25377-C137-4F62-82EC-58343E1A30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3738" y="3474965"/>
            <a:ext cx="6078262" cy="5365394"/>
          </a:xfrm>
        </p:spPr>
        <p:txBody>
          <a:bodyPr>
            <a:normAutofit fontScale="90000"/>
          </a:bodyPr>
          <a:lstStyle/>
          <a:p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7300" b="1" dirty="0"/>
            </a:br>
            <a:br>
              <a:rPr lang="en-GB" sz="4900" b="1" dirty="0"/>
            </a:br>
            <a:br>
              <a:rPr lang="en-GB" sz="5300" b="1" dirty="0"/>
            </a:br>
            <a:br>
              <a:rPr lang="en-GB" sz="5300" b="1" dirty="0">
                <a:latin typeface="Arial Black"/>
              </a:rPr>
            </a:br>
            <a:br>
              <a:rPr lang="en-GB" sz="5300" b="1" dirty="0">
                <a:latin typeface="Arial Black"/>
              </a:rPr>
            </a:br>
            <a:br>
              <a:rPr lang="en-GB" sz="3100" b="1" i="1" dirty="0"/>
            </a:br>
            <a:br>
              <a:rPr lang="en-GB" sz="3100" b="1" i="1" dirty="0"/>
            </a:br>
            <a:endParaRPr lang="en-GB" sz="3100" b="1" i="1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916F6C5-872D-2968-856C-DB088E2BC7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506482"/>
              </p:ext>
            </p:extLst>
          </p:nvPr>
        </p:nvGraphicFramePr>
        <p:xfrm>
          <a:off x="86436" y="1004282"/>
          <a:ext cx="10849972" cy="505019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3498">
                  <a:extLst>
                    <a:ext uri="{9D8B030D-6E8A-4147-A177-3AD203B41FA5}">
                      <a16:colId xmlns:a16="http://schemas.microsoft.com/office/drawing/2014/main" val="355628591"/>
                    </a:ext>
                  </a:extLst>
                </a:gridCol>
                <a:gridCol w="1507768">
                  <a:extLst>
                    <a:ext uri="{9D8B030D-6E8A-4147-A177-3AD203B41FA5}">
                      <a16:colId xmlns:a16="http://schemas.microsoft.com/office/drawing/2014/main" val="4124029907"/>
                    </a:ext>
                  </a:extLst>
                </a:gridCol>
                <a:gridCol w="1215633">
                  <a:extLst>
                    <a:ext uri="{9D8B030D-6E8A-4147-A177-3AD203B41FA5}">
                      <a16:colId xmlns:a16="http://schemas.microsoft.com/office/drawing/2014/main" val="657951362"/>
                    </a:ext>
                  </a:extLst>
                </a:gridCol>
                <a:gridCol w="1215633">
                  <a:extLst>
                    <a:ext uri="{9D8B030D-6E8A-4147-A177-3AD203B41FA5}">
                      <a16:colId xmlns:a16="http://schemas.microsoft.com/office/drawing/2014/main" val="1140780532"/>
                    </a:ext>
                  </a:extLst>
                </a:gridCol>
                <a:gridCol w="1251920">
                  <a:extLst>
                    <a:ext uri="{9D8B030D-6E8A-4147-A177-3AD203B41FA5}">
                      <a16:colId xmlns:a16="http://schemas.microsoft.com/office/drawing/2014/main" val="4129229350"/>
                    </a:ext>
                  </a:extLst>
                </a:gridCol>
                <a:gridCol w="1251920">
                  <a:extLst>
                    <a:ext uri="{9D8B030D-6E8A-4147-A177-3AD203B41FA5}">
                      <a16:colId xmlns:a16="http://schemas.microsoft.com/office/drawing/2014/main" val="4013331492"/>
                    </a:ext>
                  </a:extLst>
                </a:gridCol>
                <a:gridCol w="870900">
                  <a:extLst>
                    <a:ext uri="{9D8B030D-6E8A-4147-A177-3AD203B41FA5}">
                      <a16:colId xmlns:a16="http://schemas.microsoft.com/office/drawing/2014/main" val="2863065856"/>
                    </a:ext>
                  </a:extLst>
                </a:gridCol>
                <a:gridCol w="1048892">
                  <a:extLst>
                    <a:ext uri="{9D8B030D-6E8A-4147-A177-3AD203B41FA5}">
                      <a16:colId xmlns:a16="http://schemas.microsoft.com/office/drawing/2014/main" val="1998384582"/>
                    </a:ext>
                  </a:extLst>
                </a:gridCol>
                <a:gridCol w="781904">
                  <a:extLst>
                    <a:ext uri="{9D8B030D-6E8A-4147-A177-3AD203B41FA5}">
                      <a16:colId xmlns:a16="http://schemas.microsoft.com/office/drawing/2014/main" val="3194012305"/>
                    </a:ext>
                  </a:extLst>
                </a:gridCol>
                <a:gridCol w="781904">
                  <a:extLst>
                    <a:ext uri="{9D8B030D-6E8A-4147-A177-3AD203B41FA5}">
                      <a16:colId xmlns:a16="http://schemas.microsoft.com/office/drawing/2014/main" val="1146992276"/>
                    </a:ext>
                  </a:extLst>
                </a:gridCol>
              </a:tblGrid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7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Week 8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none" strike="noStrike" dirty="0">
                          <a:effectLst/>
                        </a:rPr>
                        <a:t>Holiday</a:t>
                      </a:r>
                      <a:endParaRPr lang="en-GB" sz="1000" b="1" dirty="0"/>
                    </a:p>
                    <a:p>
                      <a:pPr algn="ctr"/>
                      <a:endParaRPr lang="en-GB" sz="1000" b="1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8477710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Mental Health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Intro to Christianity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Mental Health and the Media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What is the Trinity?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How to challenge misconceptions around Mental Health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How was the world created?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Roman Kemp’s Silent Emergency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192081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Week 15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u="none" strike="noStrike" dirty="0">
                          <a:effectLst/>
                        </a:rPr>
                        <a:t>Holiday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023195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Budgeting and Saving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Team work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Gambling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the economy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Fraud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Careers, jobs and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Money Choices and Mental Health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599734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4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  <a:endParaRPr lang="en-GB" sz="900" b="1" u="none" strike="noStrike" dirty="0">
                        <a:effectLst/>
                      </a:endParaRPr>
                    </a:p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 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700664"/>
                  </a:ext>
                </a:extLst>
              </a:tr>
              <a:tr h="8227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Relationships and sex expectations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 Identity and diversity - physical differences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Pornography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Living in diverse society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Zara McDermott’s Revenge Porn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</a:p>
                  </a:txBody>
                  <a:tcPr marL="4629" marR="4629" marT="4629" marB="0" anchor="ctr"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740653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 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098793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Consent: ethics, law and responses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Healthy lifestyle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Influence and Impact of Drugs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Puberty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Influence and Impact of Gangs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-FGM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977133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32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 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736217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Extremism and Radicalisation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self-worth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Arranged Marriages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positive friendships/relationships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British Values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Relationship boundaries / consent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026192"/>
                  </a:ext>
                </a:extLst>
              </a:tr>
              <a:tr h="11568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Week 39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r>
                        <a:rPr lang="en-GB" sz="900" b="1" u="none" strike="noStrike" dirty="0">
                          <a:effectLst/>
                        </a:rPr>
                        <a:t>Summer Break up </a:t>
                      </a:r>
                      <a:endParaRPr lang="en-GB" b="1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4391543"/>
                  </a:ext>
                </a:extLst>
              </a:tr>
              <a:tr h="5141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none" strike="noStrike" dirty="0">
                        <a:effectLst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none" strike="noStrike" dirty="0">
                          <a:effectLst/>
                        </a:rPr>
                        <a:t>Health Choices – Breast Cancer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en-GB" sz="1000" b="1" u="none" strike="noStrike" dirty="0">
                        <a:effectLst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saving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Health Choices – Testicular Cancer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budgeting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My Balls and Me – Documentary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making financial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04101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288080E-BE9A-8DF1-2934-8AA2C3ED6E65}"/>
              </a:ext>
            </a:extLst>
          </p:cNvPr>
          <p:cNvSpPr txBox="1"/>
          <p:nvPr/>
        </p:nvSpPr>
        <p:spPr>
          <a:xfrm>
            <a:off x="1001260" y="334558"/>
            <a:ext cx="539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10 RS and Life Skills Plan 2024-2025</a:t>
            </a:r>
          </a:p>
        </p:txBody>
      </p:sp>
    </p:spTree>
    <p:extLst>
      <p:ext uri="{BB962C8B-B14F-4D97-AF65-F5344CB8AC3E}">
        <p14:creationId xmlns:p14="http://schemas.microsoft.com/office/powerpoint/2010/main" val="1392671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ABF9E141-3240-DF5A-4D19-FC59189F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4248" y="-4622"/>
            <a:ext cx="8393501" cy="1451321"/>
          </a:xfrm>
          <a:prstGeom prst="rect">
            <a:avLst/>
          </a:prstGeom>
        </p:spPr>
      </p:pic>
      <p:pic>
        <p:nvPicPr>
          <p:cNvPr id="5" name="Picture 16">
            <a:extLst>
              <a:ext uri="{FF2B5EF4-FFF2-40B4-BE49-F238E27FC236}">
                <a16:creationId xmlns:a16="http://schemas.microsoft.com/office/drawing/2014/main" id="{56CDDF5C-5A51-0083-5507-36DC7DECAA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740" y="-378441"/>
            <a:ext cx="1042000" cy="13300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D523582-8113-3F66-DE9D-7361F5B2829A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-1" y="6174944"/>
            <a:ext cx="12192001" cy="505326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FB9CFBD4-ABE5-4CAC-8DEA-96A23D1ED9BD}"/>
              </a:ext>
            </a:extLst>
          </p:cNvPr>
          <p:cNvSpPr txBox="1">
            <a:spLocks/>
          </p:cNvSpPr>
          <p:nvPr/>
        </p:nvSpPr>
        <p:spPr>
          <a:xfrm>
            <a:off x="2905853" y="6330874"/>
            <a:ext cx="10190293" cy="8344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‘Creating the best version of you today</a:t>
            </a:r>
            <a:r>
              <a:rPr lang="en-GB" sz="1800" b="1" i="1" dirty="0">
                <a:latin typeface="Calibri" panose="020F0502020204030204"/>
              </a:rPr>
              <a:t>,</a:t>
            </a: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 success tomorrow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</a:t>
            </a:r>
            <a:endParaRPr lang="en-GB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740" y="6107113"/>
            <a:ext cx="872451" cy="5655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C25377-C137-4F62-82EC-58343E1A30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3738" y="3474965"/>
            <a:ext cx="6078262" cy="5365394"/>
          </a:xfrm>
        </p:spPr>
        <p:txBody>
          <a:bodyPr>
            <a:normAutofit fontScale="90000"/>
          </a:bodyPr>
          <a:lstStyle/>
          <a:p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7300" b="1" dirty="0"/>
            </a:br>
            <a:br>
              <a:rPr lang="en-GB" sz="4900" b="1" dirty="0"/>
            </a:br>
            <a:br>
              <a:rPr lang="en-GB" sz="5300" b="1" dirty="0"/>
            </a:br>
            <a:br>
              <a:rPr lang="en-GB" sz="5300" b="1" dirty="0">
                <a:latin typeface="Arial Black"/>
              </a:rPr>
            </a:br>
            <a:br>
              <a:rPr lang="en-GB" sz="5300" b="1" dirty="0">
                <a:latin typeface="Arial Black"/>
              </a:rPr>
            </a:br>
            <a:br>
              <a:rPr lang="en-GB" sz="3100" b="1" i="1" dirty="0"/>
            </a:br>
            <a:br>
              <a:rPr lang="en-GB" sz="3100" b="1" i="1" dirty="0"/>
            </a:br>
            <a:endParaRPr lang="en-GB" sz="3100" b="1" i="1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916F6C5-872D-2968-856C-DB088E2BC7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1446017"/>
              </p:ext>
            </p:extLst>
          </p:nvPr>
        </p:nvGraphicFramePr>
        <p:xfrm>
          <a:off x="86436" y="1004282"/>
          <a:ext cx="10849972" cy="5050195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3498">
                  <a:extLst>
                    <a:ext uri="{9D8B030D-6E8A-4147-A177-3AD203B41FA5}">
                      <a16:colId xmlns:a16="http://schemas.microsoft.com/office/drawing/2014/main" val="355628591"/>
                    </a:ext>
                  </a:extLst>
                </a:gridCol>
                <a:gridCol w="1507768">
                  <a:extLst>
                    <a:ext uri="{9D8B030D-6E8A-4147-A177-3AD203B41FA5}">
                      <a16:colId xmlns:a16="http://schemas.microsoft.com/office/drawing/2014/main" val="4124029907"/>
                    </a:ext>
                  </a:extLst>
                </a:gridCol>
                <a:gridCol w="1215633">
                  <a:extLst>
                    <a:ext uri="{9D8B030D-6E8A-4147-A177-3AD203B41FA5}">
                      <a16:colId xmlns:a16="http://schemas.microsoft.com/office/drawing/2014/main" val="657951362"/>
                    </a:ext>
                  </a:extLst>
                </a:gridCol>
                <a:gridCol w="1215633">
                  <a:extLst>
                    <a:ext uri="{9D8B030D-6E8A-4147-A177-3AD203B41FA5}">
                      <a16:colId xmlns:a16="http://schemas.microsoft.com/office/drawing/2014/main" val="1140780532"/>
                    </a:ext>
                  </a:extLst>
                </a:gridCol>
                <a:gridCol w="1251920">
                  <a:extLst>
                    <a:ext uri="{9D8B030D-6E8A-4147-A177-3AD203B41FA5}">
                      <a16:colId xmlns:a16="http://schemas.microsoft.com/office/drawing/2014/main" val="4129229350"/>
                    </a:ext>
                  </a:extLst>
                </a:gridCol>
                <a:gridCol w="1251920">
                  <a:extLst>
                    <a:ext uri="{9D8B030D-6E8A-4147-A177-3AD203B41FA5}">
                      <a16:colId xmlns:a16="http://schemas.microsoft.com/office/drawing/2014/main" val="4013331492"/>
                    </a:ext>
                  </a:extLst>
                </a:gridCol>
                <a:gridCol w="870900">
                  <a:extLst>
                    <a:ext uri="{9D8B030D-6E8A-4147-A177-3AD203B41FA5}">
                      <a16:colId xmlns:a16="http://schemas.microsoft.com/office/drawing/2014/main" val="2863065856"/>
                    </a:ext>
                  </a:extLst>
                </a:gridCol>
                <a:gridCol w="1048892">
                  <a:extLst>
                    <a:ext uri="{9D8B030D-6E8A-4147-A177-3AD203B41FA5}">
                      <a16:colId xmlns:a16="http://schemas.microsoft.com/office/drawing/2014/main" val="1998384582"/>
                    </a:ext>
                  </a:extLst>
                </a:gridCol>
                <a:gridCol w="692908">
                  <a:extLst>
                    <a:ext uri="{9D8B030D-6E8A-4147-A177-3AD203B41FA5}">
                      <a16:colId xmlns:a16="http://schemas.microsoft.com/office/drawing/2014/main" val="3194012305"/>
                    </a:ext>
                  </a:extLst>
                </a:gridCol>
                <a:gridCol w="870900">
                  <a:extLst>
                    <a:ext uri="{9D8B030D-6E8A-4147-A177-3AD203B41FA5}">
                      <a16:colId xmlns:a16="http://schemas.microsoft.com/office/drawing/2014/main" val="4127082869"/>
                    </a:ext>
                  </a:extLst>
                </a:gridCol>
              </a:tblGrid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7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  <a:endParaRPr lang="en-GB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8477710"/>
                  </a:ext>
                </a:extLst>
              </a:tr>
              <a:tr h="61703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a political party?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Intro to Christianity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has the law got to do with me?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What is the Trinity?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to spend public money?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How was the world created?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Economic task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192081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Week 14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Week 15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ctr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023195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Payslips and taxation.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Team work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Insurance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the economy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none" strike="noStrike" dirty="0">
                        <a:effectLst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none" strike="noStrike" dirty="0">
                          <a:effectLst/>
                        </a:rPr>
                        <a:t>Harassment and Stalking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Careers, jobs and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none" strike="noStrike" dirty="0">
                        <a:effectLst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none" strike="noStrike" dirty="0">
                          <a:effectLst/>
                        </a:rPr>
                        <a:t>Online Blackmail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599734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4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  <a:endParaRPr lang="en-GB" sz="900" b="1" u="none" strike="noStrike" dirty="0">
                        <a:effectLst/>
                      </a:endParaRPr>
                    </a:p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 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700664"/>
                  </a:ext>
                </a:extLst>
              </a:tr>
              <a:tr h="8227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Relationship abuse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 Identity and diversity - physical differences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Parental responsibilities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Living in diverse society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Fertility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</a:p>
                  </a:txBody>
                  <a:tcPr marL="4629" marR="4629" marT="4629" marB="0" anchor="ctr"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740653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 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/>
                </a:tc>
                <a:extLst>
                  <a:ext uri="{0D108BD9-81ED-4DB2-BD59-A6C34878D82A}">
                    <a16:rowId xmlns:a16="http://schemas.microsoft.com/office/drawing/2014/main" val="3918098793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Pregnancy and miscarriages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Healthy lifestyle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Loss, grief and bereavement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Puberty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CV</a:t>
                      </a:r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/Work Prep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-FGM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977133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32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b="1" u="none" strike="noStrike" dirty="0">
                          <a:effectLst/>
                        </a:rPr>
                        <a:t> 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736217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Strategies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self-worth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EXAMS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positive friendships/relationships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EXAMS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Relationship boundaries / consent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026192"/>
                  </a:ext>
                </a:extLst>
              </a:tr>
              <a:tr h="11568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Week 39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900" u="none" strike="noStrike" dirty="0">
                          <a:effectLst/>
                        </a:rPr>
                        <a:t>Summer Break up </a:t>
                      </a:r>
                      <a:endParaRPr lang="en-GB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/>
                </a:tc>
                <a:extLst>
                  <a:ext uri="{0D108BD9-81ED-4DB2-BD59-A6C34878D82A}">
                    <a16:rowId xmlns:a16="http://schemas.microsoft.com/office/drawing/2014/main" val="1114391543"/>
                  </a:ext>
                </a:extLst>
              </a:tr>
              <a:tr h="5141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EXAMS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saving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EXAMS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budgeting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EXAMS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making financial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04101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288080E-BE9A-8DF1-2934-8AA2C3ED6E65}"/>
              </a:ext>
            </a:extLst>
          </p:cNvPr>
          <p:cNvSpPr txBox="1"/>
          <p:nvPr/>
        </p:nvSpPr>
        <p:spPr>
          <a:xfrm>
            <a:off x="1001260" y="334558"/>
            <a:ext cx="539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11 RS and Life Skills Plan 2024-2025</a:t>
            </a:r>
          </a:p>
        </p:txBody>
      </p:sp>
    </p:spTree>
    <p:extLst>
      <p:ext uri="{BB962C8B-B14F-4D97-AF65-F5344CB8AC3E}">
        <p14:creationId xmlns:p14="http://schemas.microsoft.com/office/powerpoint/2010/main" val="318382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ABF9E141-3240-DF5A-4D19-FC59189F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4248" y="-4622"/>
            <a:ext cx="8393501" cy="1451321"/>
          </a:xfrm>
          <a:prstGeom prst="rect">
            <a:avLst/>
          </a:prstGeom>
        </p:spPr>
      </p:pic>
      <p:pic>
        <p:nvPicPr>
          <p:cNvPr id="5" name="Picture 16">
            <a:extLst>
              <a:ext uri="{FF2B5EF4-FFF2-40B4-BE49-F238E27FC236}">
                <a16:creationId xmlns:a16="http://schemas.microsoft.com/office/drawing/2014/main" id="{56CDDF5C-5A51-0083-5507-36DC7DECAA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740" y="-378441"/>
            <a:ext cx="1042000" cy="13300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D523582-8113-3F66-DE9D-7361F5B2829A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-1" y="6174944"/>
            <a:ext cx="12192001" cy="505326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FB9CFBD4-ABE5-4CAC-8DEA-96A23D1ED9BD}"/>
              </a:ext>
            </a:extLst>
          </p:cNvPr>
          <p:cNvSpPr txBox="1">
            <a:spLocks/>
          </p:cNvSpPr>
          <p:nvPr/>
        </p:nvSpPr>
        <p:spPr>
          <a:xfrm>
            <a:off x="2905853" y="6330874"/>
            <a:ext cx="10190293" cy="8344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‘Creating the best version of you today</a:t>
            </a:r>
            <a:r>
              <a:rPr lang="en-GB" sz="1800" b="1" i="1" dirty="0">
                <a:latin typeface="Calibri" panose="020F0502020204030204"/>
              </a:rPr>
              <a:t>,</a:t>
            </a: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 success tomorrow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</a:t>
            </a:r>
            <a:endParaRPr lang="en-GB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740" y="6107113"/>
            <a:ext cx="872451" cy="5655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C25377-C137-4F62-82EC-58343E1A30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3738" y="3474965"/>
            <a:ext cx="6078262" cy="5365394"/>
          </a:xfrm>
        </p:spPr>
        <p:txBody>
          <a:bodyPr>
            <a:normAutofit fontScale="90000"/>
          </a:bodyPr>
          <a:lstStyle/>
          <a:p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7300" b="1" dirty="0"/>
            </a:br>
            <a:br>
              <a:rPr lang="en-GB" sz="4900" b="1" dirty="0"/>
            </a:br>
            <a:br>
              <a:rPr lang="en-GB" sz="5300" b="1" dirty="0"/>
            </a:br>
            <a:br>
              <a:rPr lang="en-GB" sz="5300" b="1" dirty="0">
                <a:latin typeface="Arial Black"/>
              </a:rPr>
            </a:br>
            <a:br>
              <a:rPr lang="en-GB" sz="5300" b="1" dirty="0">
                <a:latin typeface="Arial Black"/>
              </a:rPr>
            </a:br>
            <a:br>
              <a:rPr lang="en-GB" sz="3100" b="1" i="1" dirty="0"/>
            </a:br>
            <a:br>
              <a:rPr lang="en-GB" sz="3100" b="1" i="1" dirty="0"/>
            </a:br>
            <a:endParaRPr lang="en-GB" sz="3100" b="1" i="1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916F6C5-872D-2968-856C-DB088E2BC7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4259222"/>
              </p:ext>
            </p:extLst>
          </p:nvPr>
        </p:nvGraphicFramePr>
        <p:xfrm>
          <a:off x="131499" y="567524"/>
          <a:ext cx="11893528" cy="609644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12321">
                  <a:extLst>
                    <a:ext uri="{9D8B030D-6E8A-4147-A177-3AD203B41FA5}">
                      <a16:colId xmlns:a16="http://schemas.microsoft.com/office/drawing/2014/main" val="355628591"/>
                    </a:ext>
                  </a:extLst>
                </a:gridCol>
                <a:gridCol w="1652786">
                  <a:extLst>
                    <a:ext uri="{9D8B030D-6E8A-4147-A177-3AD203B41FA5}">
                      <a16:colId xmlns:a16="http://schemas.microsoft.com/office/drawing/2014/main" val="4124029907"/>
                    </a:ext>
                  </a:extLst>
                </a:gridCol>
                <a:gridCol w="1332553">
                  <a:extLst>
                    <a:ext uri="{9D8B030D-6E8A-4147-A177-3AD203B41FA5}">
                      <a16:colId xmlns:a16="http://schemas.microsoft.com/office/drawing/2014/main" val="657951362"/>
                    </a:ext>
                  </a:extLst>
                </a:gridCol>
                <a:gridCol w="1332553">
                  <a:extLst>
                    <a:ext uri="{9D8B030D-6E8A-4147-A177-3AD203B41FA5}">
                      <a16:colId xmlns:a16="http://schemas.microsoft.com/office/drawing/2014/main" val="1140780532"/>
                    </a:ext>
                  </a:extLst>
                </a:gridCol>
                <a:gridCol w="1372330">
                  <a:extLst>
                    <a:ext uri="{9D8B030D-6E8A-4147-A177-3AD203B41FA5}">
                      <a16:colId xmlns:a16="http://schemas.microsoft.com/office/drawing/2014/main" val="4129229350"/>
                    </a:ext>
                  </a:extLst>
                </a:gridCol>
                <a:gridCol w="1372330">
                  <a:extLst>
                    <a:ext uri="{9D8B030D-6E8A-4147-A177-3AD203B41FA5}">
                      <a16:colId xmlns:a16="http://schemas.microsoft.com/office/drawing/2014/main" val="4013331492"/>
                    </a:ext>
                  </a:extLst>
                </a:gridCol>
                <a:gridCol w="954664">
                  <a:extLst>
                    <a:ext uri="{9D8B030D-6E8A-4147-A177-3AD203B41FA5}">
                      <a16:colId xmlns:a16="http://schemas.microsoft.com/office/drawing/2014/main" val="2863065856"/>
                    </a:ext>
                  </a:extLst>
                </a:gridCol>
                <a:gridCol w="1149775">
                  <a:extLst>
                    <a:ext uri="{9D8B030D-6E8A-4147-A177-3AD203B41FA5}">
                      <a16:colId xmlns:a16="http://schemas.microsoft.com/office/drawing/2014/main" val="1998384582"/>
                    </a:ext>
                  </a:extLst>
                </a:gridCol>
                <a:gridCol w="759552">
                  <a:extLst>
                    <a:ext uri="{9D8B030D-6E8A-4147-A177-3AD203B41FA5}">
                      <a16:colId xmlns:a16="http://schemas.microsoft.com/office/drawing/2014/main" val="3194012305"/>
                    </a:ext>
                  </a:extLst>
                </a:gridCol>
                <a:gridCol w="954664">
                  <a:extLst>
                    <a:ext uri="{9D8B030D-6E8A-4147-A177-3AD203B41FA5}">
                      <a16:colId xmlns:a16="http://schemas.microsoft.com/office/drawing/2014/main" val="4127082869"/>
                    </a:ext>
                  </a:extLst>
                </a:gridCol>
              </a:tblGrid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1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Christian Beliefs 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 1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7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  <a:endParaRPr lang="en-GB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8477710"/>
                  </a:ext>
                </a:extLst>
              </a:tr>
              <a:tr h="61703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L1. Introduction to GCSE RS.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L2. What is the significance of the Trinity?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L3. How is the Trinity worshipped?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L4. What do Christians believe about creation?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L5. What do different denominations believe about creation?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Intro to Christianity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L6. Is the incarnation important?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L7. What happened in Jesus’ last few days?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L8. How can a person receive salvation?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L9. What is atonement?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L10. Is there Life after death?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What is the Trinity?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L11. If God is real, why do we suffer?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L12. Can the problem of evil and suffering be solved?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How was the world created?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+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 of Unit assessment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192081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2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Marriage and the Family 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 1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Week 14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Week 15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ctr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023195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L1. Why is marriage important?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L2. What are the alternatives to marriage?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L3. Is it okay to have sex outside of marriage?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L4. GCSE 12 marker on sex outside marriage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L5. Can you be a gay Christian?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Team work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L6. Revision for PPES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L7. Revision for PPES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L8. Revision for PPES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L9. Revision for PPES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L10. Revision for PPES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the economy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L6. Is there such thing as a perfect family?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L7. Hoe does religion support families?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L8. Can Christians use contraception?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L9. What do non-religious people think about contraception?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L10. Can a divorcee remarry?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Careers, jobs and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L11. Christian views on divorce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L12. Did God create mankind in his image?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L13. How does the church treat women?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599734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3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Living the Christian Life 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 1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4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  <a:endParaRPr lang="en-GB" sz="900" u="none" strike="noStrike" dirty="0">
                        <a:effectLst/>
                      </a:endParaRPr>
                    </a:p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700664"/>
                  </a:ext>
                </a:extLst>
              </a:tr>
              <a:tr h="8227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L1. What is worship?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L2. Do all Christians worship in the same way?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L3. What are the sacraments?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L4. What is the role of baptism?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L5. What is the role of eucharist?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 Identity and diversity - physical differences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L6. What is a prayer?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L7. What is a pilgrimage?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L8. Why is Christmas so important?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L9. Why is Easter so important?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L10. GCSE Questions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Living in diverse society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L11. How has the church grown?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</a:p>
                  </a:txBody>
                  <a:tcPr marL="4629" marR="4629" marT="4629" marB="0" anchor="ctr"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740653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4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Living the Christian Life 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 1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/>
                </a:tc>
                <a:extLst>
                  <a:ext uri="{0D108BD9-81ED-4DB2-BD59-A6C34878D82A}">
                    <a16:rowId xmlns:a16="http://schemas.microsoft.com/office/drawing/2014/main" val="3918098793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L12. What impact does the church have on individuals?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L13. How does the church influence the world?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L14.What do Christians think about charity?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L15. End of unit assessment.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Healthy lifestyle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and GCSE Questions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Puberty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L1. What are the origins of the universe?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L2. How does religious belief shape the way we treat the planet?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L3.  Is the sanctity of life absolute?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L4. Can Christians believe in evolution?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-FGM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977133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5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Matters of Life and Death 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 1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32</a:t>
                      </a: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736217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L5.  What happens after death?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L6. What are non-religious responses to life after death?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L7. What are the issues around abortion?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L9. Reading strategy abortion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self-worth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L10. What is stewardship?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L11. How do we look after the natural World?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L12. What are religious attitudes to euthanasia?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L13. What are the alternatives to euthanasia?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positive friendships/relationships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Relationship boundaries / consent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026192"/>
                  </a:ext>
                </a:extLst>
              </a:tr>
              <a:tr h="11568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6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Buddhist Beliefs 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 2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Week 39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r>
                        <a:rPr lang="en-GB" sz="900" u="none" strike="noStrike" dirty="0">
                          <a:effectLst/>
                        </a:rPr>
                        <a:t>Summer Break up </a:t>
                      </a:r>
                      <a:endParaRPr lang="en-GB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/>
                </a:tc>
                <a:extLst>
                  <a:ext uri="{0D108BD9-81ED-4DB2-BD59-A6C34878D82A}">
                    <a16:rowId xmlns:a16="http://schemas.microsoft.com/office/drawing/2014/main" val="1114391543"/>
                  </a:ext>
                </a:extLst>
              </a:tr>
              <a:tr h="5141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L1. How did the Buddha become enlightened?</a:t>
                      </a:r>
                    </a:p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L2. What is the significance of the Sangha?</a:t>
                      </a:r>
                    </a:p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L3. What are the 3 marks of existence?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saving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L4. What stories can be used to illustrate the 3 marks of existence?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L5. What is dependent origination?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L6. How does </a:t>
                      </a:r>
                      <a:r>
                        <a:rPr lang="en-GB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kamma</a:t>
                      </a:r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affect life?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L7. Can anyone reach enlightenment?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budgeting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L8. What is the First Noble Truth?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L9. What is the Second and Third Noble Truth?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L10. What is the Fourth Noble Truth?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L11. What are Buddhist ethics?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making financial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04101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288080E-BE9A-8DF1-2934-8AA2C3ED6E65}"/>
              </a:ext>
            </a:extLst>
          </p:cNvPr>
          <p:cNvSpPr txBox="1"/>
          <p:nvPr/>
        </p:nvSpPr>
        <p:spPr>
          <a:xfrm>
            <a:off x="831711" y="655"/>
            <a:ext cx="539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10 RS Plan 2024-2025</a:t>
            </a:r>
          </a:p>
        </p:txBody>
      </p:sp>
    </p:spTree>
    <p:extLst>
      <p:ext uri="{BB962C8B-B14F-4D97-AF65-F5344CB8AC3E}">
        <p14:creationId xmlns:p14="http://schemas.microsoft.com/office/powerpoint/2010/main" val="4152787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ABF9E141-3240-DF5A-4D19-FC59189F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4248" y="-4622"/>
            <a:ext cx="8393501" cy="1451321"/>
          </a:xfrm>
          <a:prstGeom prst="rect">
            <a:avLst/>
          </a:prstGeom>
        </p:spPr>
      </p:pic>
      <p:pic>
        <p:nvPicPr>
          <p:cNvPr id="5" name="Picture 16">
            <a:extLst>
              <a:ext uri="{FF2B5EF4-FFF2-40B4-BE49-F238E27FC236}">
                <a16:creationId xmlns:a16="http://schemas.microsoft.com/office/drawing/2014/main" id="{56CDDF5C-5A51-0083-5507-36DC7DECAA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740" y="-378441"/>
            <a:ext cx="1042000" cy="13300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D523582-8113-3F66-DE9D-7361F5B2829A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-1" y="6174944"/>
            <a:ext cx="12192001" cy="505326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FB9CFBD4-ABE5-4CAC-8DEA-96A23D1ED9BD}"/>
              </a:ext>
            </a:extLst>
          </p:cNvPr>
          <p:cNvSpPr txBox="1">
            <a:spLocks/>
          </p:cNvSpPr>
          <p:nvPr/>
        </p:nvSpPr>
        <p:spPr>
          <a:xfrm>
            <a:off x="2905853" y="6330874"/>
            <a:ext cx="10190293" cy="8344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‘Creating the best version of you today</a:t>
            </a:r>
            <a:r>
              <a:rPr lang="en-GB" sz="1800" b="1" i="1" dirty="0">
                <a:latin typeface="Calibri" panose="020F0502020204030204"/>
              </a:rPr>
              <a:t>,</a:t>
            </a: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 success tomorrow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</a:t>
            </a:r>
            <a:endParaRPr lang="en-GB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740" y="6107113"/>
            <a:ext cx="872451" cy="5655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C25377-C137-4F62-82EC-58343E1A30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3738" y="3474965"/>
            <a:ext cx="6078262" cy="5365394"/>
          </a:xfrm>
        </p:spPr>
        <p:txBody>
          <a:bodyPr>
            <a:normAutofit fontScale="90000"/>
          </a:bodyPr>
          <a:lstStyle/>
          <a:p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6700" b="1" dirty="0"/>
            </a:br>
            <a:br>
              <a:rPr lang="en-GB" sz="7300" b="1" dirty="0"/>
            </a:br>
            <a:br>
              <a:rPr lang="en-GB" sz="4900" b="1" dirty="0"/>
            </a:br>
            <a:br>
              <a:rPr lang="en-GB" sz="5300" b="1" dirty="0"/>
            </a:br>
            <a:br>
              <a:rPr lang="en-GB" sz="5300" b="1" dirty="0">
                <a:latin typeface="Arial Black"/>
              </a:rPr>
            </a:br>
            <a:br>
              <a:rPr lang="en-GB" sz="5300" b="1" dirty="0">
                <a:latin typeface="Arial Black"/>
              </a:rPr>
            </a:br>
            <a:br>
              <a:rPr lang="en-GB" sz="3100" b="1" i="1" dirty="0"/>
            </a:br>
            <a:br>
              <a:rPr lang="en-GB" sz="3100" b="1" i="1" dirty="0"/>
            </a:br>
            <a:endParaRPr lang="en-GB" sz="3100" b="1" i="1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916F6C5-872D-2968-856C-DB088E2BC7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847733"/>
              </p:ext>
            </p:extLst>
          </p:nvPr>
        </p:nvGraphicFramePr>
        <p:xfrm>
          <a:off x="86436" y="1004282"/>
          <a:ext cx="10849972" cy="4209809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3498">
                  <a:extLst>
                    <a:ext uri="{9D8B030D-6E8A-4147-A177-3AD203B41FA5}">
                      <a16:colId xmlns:a16="http://schemas.microsoft.com/office/drawing/2014/main" val="355628591"/>
                    </a:ext>
                  </a:extLst>
                </a:gridCol>
                <a:gridCol w="1507768">
                  <a:extLst>
                    <a:ext uri="{9D8B030D-6E8A-4147-A177-3AD203B41FA5}">
                      <a16:colId xmlns:a16="http://schemas.microsoft.com/office/drawing/2014/main" val="4124029907"/>
                    </a:ext>
                  </a:extLst>
                </a:gridCol>
                <a:gridCol w="1215633">
                  <a:extLst>
                    <a:ext uri="{9D8B030D-6E8A-4147-A177-3AD203B41FA5}">
                      <a16:colId xmlns:a16="http://schemas.microsoft.com/office/drawing/2014/main" val="657951362"/>
                    </a:ext>
                  </a:extLst>
                </a:gridCol>
                <a:gridCol w="1215633">
                  <a:extLst>
                    <a:ext uri="{9D8B030D-6E8A-4147-A177-3AD203B41FA5}">
                      <a16:colId xmlns:a16="http://schemas.microsoft.com/office/drawing/2014/main" val="1140780532"/>
                    </a:ext>
                  </a:extLst>
                </a:gridCol>
                <a:gridCol w="1251920">
                  <a:extLst>
                    <a:ext uri="{9D8B030D-6E8A-4147-A177-3AD203B41FA5}">
                      <a16:colId xmlns:a16="http://schemas.microsoft.com/office/drawing/2014/main" val="4129229350"/>
                    </a:ext>
                  </a:extLst>
                </a:gridCol>
                <a:gridCol w="1251920">
                  <a:extLst>
                    <a:ext uri="{9D8B030D-6E8A-4147-A177-3AD203B41FA5}">
                      <a16:colId xmlns:a16="http://schemas.microsoft.com/office/drawing/2014/main" val="4013331492"/>
                    </a:ext>
                  </a:extLst>
                </a:gridCol>
                <a:gridCol w="870900">
                  <a:extLst>
                    <a:ext uri="{9D8B030D-6E8A-4147-A177-3AD203B41FA5}">
                      <a16:colId xmlns:a16="http://schemas.microsoft.com/office/drawing/2014/main" val="2863065856"/>
                    </a:ext>
                  </a:extLst>
                </a:gridCol>
                <a:gridCol w="1048892">
                  <a:extLst>
                    <a:ext uri="{9D8B030D-6E8A-4147-A177-3AD203B41FA5}">
                      <a16:colId xmlns:a16="http://schemas.microsoft.com/office/drawing/2014/main" val="1998384582"/>
                    </a:ext>
                  </a:extLst>
                </a:gridCol>
                <a:gridCol w="692908">
                  <a:extLst>
                    <a:ext uri="{9D8B030D-6E8A-4147-A177-3AD203B41FA5}">
                      <a16:colId xmlns:a16="http://schemas.microsoft.com/office/drawing/2014/main" val="3194012305"/>
                    </a:ext>
                  </a:extLst>
                </a:gridCol>
                <a:gridCol w="870900">
                  <a:extLst>
                    <a:ext uri="{9D8B030D-6E8A-4147-A177-3AD203B41FA5}">
                      <a16:colId xmlns:a16="http://schemas.microsoft.com/office/drawing/2014/main" val="4127082869"/>
                    </a:ext>
                  </a:extLst>
                </a:gridCol>
              </a:tblGrid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1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Crime and Punishment 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 2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7 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  <a:endParaRPr lang="en-GB" dirty="0"/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8477710"/>
                  </a:ext>
                </a:extLst>
              </a:tr>
              <a:tr h="61703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L1. What do Buddhists think about justice?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L2. What are Buddhist attitudes towards crime?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Intro to Christianity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L3. What are Buddhist teachings on good, evil and suffering?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L4. What are Buddhist attitudes towards punishment?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L5. What are the aims of punishment?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L6. What are Buddhist teachings on forgiveness?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What is the Trinity?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L7. What are Buddhist teachings on treatment of criminals?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L8. What is the death penalty?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How was the world created?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+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 of Unit assessment 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192081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2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Living the Buddhist Life 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 2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u="none" strike="noStrike" dirty="0">
                          <a:effectLst/>
                        </a:rPr>
                        <a:t>Week 14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Week 15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ctr"/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023195"/>
                  </a:ext>
                </a:extLst>
              </a:tr>
              <a:tr h="61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L1. How do Buddhists meditate?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L2. How do Buddhists use meditation?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L3. How else do Buddhists worship?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L4. What are Buddhist places of worship like?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Team work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L5. What are objects of devotion?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L6. What is the nature and purpose of puja?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L7. How do Buddhists deal with death and mourning?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L8. What are Buddhist festivals and retreats?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the economy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L9. What are festivals and retreats like?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Careers, jobs and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599734"/>
                  </a:ext>
                </a:extLst>
              </a:tr>
              <a:tr h="20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3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War and Peace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Paper 2</a:t>
                      </a: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17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18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19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20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4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  <a:endParaRPr lang="en-GB" sz="900" u="none" strike="noStrike" dirty="0">
                        <a:effectLst/>
                      </a:endParaRPr>
                    </a:p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700664"/>
                  </a:ext>
                </a:extLst>
              </a:tr>
              <a:tr h="8227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L1. What are Buddhist attitudes towards peace?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L2. What is a Buddhist role in peace-making?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L3. What are Buddhist attitudes towards conflict?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L4. What is pacifism?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 Identity and diversity - physical differences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L5. What are attitudes towards Just War Theory?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L6. What are attitudes towards war?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L7. What do Buddhist think about WMD’s?</a:t>
                      </a:r>
                    </a:p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L8. How do Buddhists respond to conflict?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Living in diverse society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Holiday </a:t>
                      </a:r>
                    </a:p>
                  </a:txBody>
                  <a:tcPr marL="4629" marR="4629" marT="4629" marB="0" anchor="ctr"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740653"/>
                  </a:ext>
                </a:extLst>
              </a:tr>
              <a:tr h="1483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Half Term 4</a:t>
                      </a:r>
                    </a:p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Exam Revision </a:t>
                      </a:r>
                    </a:p>
                    <a:p>
                      <a:pPr algn="ctr" fontAlgn="ctr"/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21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22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23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24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25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dirty="0">
                          <a:effectLst/>
                        </a:rPr>
                        <a:t>Week 26</a:t>
                      </a:r>
                      <a:endParaRPr lang="en-GB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 dirty="0">
                          <a:effectLst/>
                        </a:rPr>
                        <a:t>Holiday</a:t>
                      </a:r>
                    </a:p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 fontAlgn="t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629" marR="4629" marT="4629" marB="0"/>
                </a:tc>
                <a:extLst>
                  <a:ext uri="{0D108BD9-81ED-4DB2-BD59-A6C34878D82A}">
                    <a16:rowId xmlns:a16="http://schemas.microsoft.com/office/drawing/2014/main" val="3918098793"/>
                  </a:ext>
                </a:extLst>
              </a:tr>
              <a:tr h="7198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</a:t>
                      </a: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Healthy lifestyle choices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 Puberty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dirty="0">
                          <a:effectLst/>
                        </a:rPr>
                        <a:t>Life Skills -FGM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29" marR="4629" marT="4629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97713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288080E-BE9A-8DF1-2934-8AA2C3ED6E65}"/>
              </a:ext>
            </a:extLst>
          </p:cNvPr>
          <p:cNvSpPr txBox="1"/>
          <p:nvPr/>
        </p:nvSpPr>
        <p:spPr>
          <a:xfrm>
            <a:off x="1001260" y="334558"/>
            <a:ext cx="539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11 RS Plan 2024-2025</a:t>
            </a:r>
          </a:p>
        </p:txBody>
      </p:sp>
    </p:spTree>
    <p:extLst>
      <p:ext uri="{BB962C8B-B14F-4D97-AF65-F5344CB8AC3E}">
        <p14:creationId xmlns:p14="http://schemas.microsoft.com/office/powerpoint/2010/main" val="3630771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12068</TotalTime>
  <Words>2445</Words>
  <Application>Microsoft Office PowerPoint</Application>
  <PresentationFormat>Widescreen</PresentationFormat>
  <Paragraphs>662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Century Gothic</vt:lpstr>
      <vt:lpstr>Tahoma</vt:lpstr>
      <vt:lpstr>Office Theme</vt:lpstr>
      <vt:lpstr>            </vt:lpstr>
      <vt:lpstr>            </vt:lpstr>
      <vt:lpstr>            </vt:lpstr>
      <vt:lpstr>            </vt:lpstr>
      <vt:lpstr>            </vt:lpstr>
      <vt:lpstr>            </vt:lpstr>
      <vt:lpstr>      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</dc:title>
  <dc:creator>Chloe Gitsham</dc:creator>
  <cp:lastModifiedBy>Chloe Gitsham</cp:lastModifiedBy>
  <cp:revision>2</cp:revision>
  <cp:lastPrinted>2024-05-02T08:56:31Z</cp:lastPrinted>
  <dcterms:created xsi:type="dcterms:W3CDTF">2023-06-21T12:40:20Z</dcterms:created>
  <dcterms:modified xsi:type="dcterms:W3CDTF">2024-08-12T09:10:32Z</dcterms:modified>
</cp:coreProperties>
</file>